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6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qui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4572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2396"/>
            <a:ext cx="4572000" cy="6400800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  <a:lvl2pPr algn="l">
              <a:defRPr sz="2400"/>
            </a:lvl2pPr>
            <a:lvl3pPr algn="l">
              <a:defRPr sz="2400"/>
            </a:lvl3pPr>
            <a:lvl4pPr algn="l">
              <a:defRPr sz="2400"/>
            </a:lvl4pPr>
            <a:lvl5pPr algn="l"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572000" y="612396"/>
            <a:ext cx="4572000" cy="6400800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  <a:lvl2pPr algn="l">
              <a:defRPr sz="2400"/>
            </a:lvl2pPr>
            <a:lvl3pPr algn="l">
              <a:defRPr sz="2400"/>
            </a:lvl3pPr>
            <a:lvl4pPr algn="l">
              <a:defRPr sz="2400"/>
            </a:lvl4pPr>
            <a:lvl5pPr algn="l"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tra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00800"/>
            <a:ext cx="9144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6068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685800" y="1380846"/>
            <a:ext cx="7772400" cy="35014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605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Machine </a:t>
            </a:r>
            <a:br>
              <a:rPr lang="en-US" sz="605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05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Bed </a:t>
            </a:r>
            <a:br>
              <a:rPr lang="en-US" sz="605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05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Investigation </a:t>
            </a:r>
            <a:r>
              <a:rPr lang="en-US" sz="395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950" b="1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396425" y="5807500"/>
            <a:ext cx="5767800" cy="555000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 txBox="1"/>
          <p:nvPr/>
        </p:nvSpPr>
        <p:spPr>
          <a:xfrm>
            <a:off x="224325" y="352500"/>
            <a:ext cx="4016399" cy="59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b="1"/>
              <a:t>Block and Tackle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224325" y="1057550"/>
            <a:ext cx="8225400" cy="525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/>
              <a:t>1.) </a:t>
            </a:r>
            <a:r>
              <a:rPr lang="en-US" sz="1800">
                <a:solidFill>
                  <a:schemeClr val="dk1"/>
                </a:solidFill>
              </a:rPr>
              <a:t>Using your SMTB create a scaled annotated drawing of your block and tackle system.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2.) Calculate the IMA.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3.) Measure the F</a:t>
            </a:r>
            <a:r>
              <a:rPr lang="en-US" sz="1800" baseline="-25000"/>
              <a:t>E</a:t>
            </a:r>
            <a:r>
              <a:rPr lang="en-US" sz="1800"/>
              <a:t>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4.) Calculate the AMA.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rtl="0">
              <a:spcBef>
                <a:spcPts val="0"/>
              </a:spcBef>
              <a:buNone/>
            </a:pPr>
            <a:r>
              <a:rPr lang="en-US" sz="1800"/>
              <a:t>5.) Calculate the efficiency.</a:t>
            </a:r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 rtl="0">
              <a:spcBef>
                <a:spcPts val="0"/>
              </a:spcBef>
              <a:buNone/>
            </a:pPr>
            <a:r>
              <a:rPr lang="en-US" sz="1800"/>
              <a:t>6.) How does the mechanical </a:t>
            </a:r>
          </a:p>
          <a:p>
            <a:pPr rtl="0">
              <a:spcBef>
                <a:spcPts val="0"/>
              </a:spcBef>
              <a:buNone/>
            </a:pPr>
            <a:r>
              <a:rPr lang="en-US" sz="1800"/>
              <a:t>      advantage relate to the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      number of strands?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8050" y="1639075"/>
            <a:ext cx="2003600" cy="511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396425" y="5807500"/>
            <a:ext cx="5767800" cy="555000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 txBox="1"/>
          <p:nvPr/>
        </p:nvSpPr>
        <p:spPr>
          <a:xfrm>
            <a:off x="224325" y="352500"/>
            <a:ext cx="4016399" cy="59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b="1"/>
              <a:t>Inclined Plane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224325" y="1106800"/>
            <a:ext cx="8225400" cy="525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</a:rPr>
              <a:t>1.) Using your SMTB create a scaled annotated drawing of the inclined plane, measuring and labeling your D</a:t>
            </a:r>
            <a:r>
              <a:rPr lang="en-US" sz="1800" baseline="-25000">
                <a:solidFill>
                  <a:schemeClr val="dk1"/>
                </a:solidFill>
              </a:rPr>
              <a:t>E</a:t>
            </a:r>
            <a:r>
              <a:rPr lang="en-US" sz="1800">
                <a:solidFill>
                  <a:schemeClr val="dk1"/>
                </a:solidFill>
              </a:rPr>
              <a:t> and D</a:t>
            </a:r>
            <a:r>
              <a:rPr lang="en-US" sz="1800" baseline="-25000">
                <a:solidFill>
                  <a:schemeClr val="dk1"/>
                </a:solidFill>
              </a:rPr>
              <a:t>R</a:t>
            </a:r>
            <a:r>
              <a:rPr lang="en-US" sz="1800">
                <a:solidFill>
                  <a:schemeClr val="dk1"/>
                </a:solidFill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2.) Calculate the IMA.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3.) Measure the F</a:t>
            </a:r>
            <a:r>
              <a:rPr lang="en-US" sz="1800" baseline="-25000"/>
              <a:t>E</a:t>
            </a:r>
            <a:r>
              <a:rPr lang="en-US" sz="1800"/>
              <a:t>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4.) Calculate the AMA.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5.) Calculate the efficiency.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3000" y="1949500"/>
            <a:ext cx="3858699" cy="470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396425" y="5807500"/>
            <a:ext cx="5767800" cy="555000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 txBox="1"/>
          <p:nvPr/>
        </p:nvSpPr>
        <p:spPr>
          <a:xfrm>
            <a:off x="224325" y="352500"/>
            <a:ext cx="4016399" cy="59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b="1"/>
              <a:t>The Screw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128200" y="1004125"/>
            <a:ext cx="8225400" cy="585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1800" b="1">
                <a:solidFill>
                  <a:schemeClr val="dk1"/>
                </a:solidFill>
              </a:rPr>
              <a:t>(Replace the hook with the bumper on the Force Meter and use the 50.0 g mass as the F</a:t>
            </a:r>
            <a:r>
              <a:rPr lang="en-US" sz="1800" b="1" baseline="-25000">
                <a:solidFill>
                  <a:schemeClr val="dk1"/>
                </a:solidFill>
              </a:rPr>
              <a:t>E</a:t>
            </a:r>
            <a:r>
              <a:rPr lang="en-US" sz="1800" b="1">
                <a:solidFill>
                  <a:schemeClr val="dk1"/>
                </a:solidFill>
              </a:rPr>
              <a:t>)</a:t>
            </a:r>
          </a:p>
          <a:p>
            <a:pPr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</a:rPr>
              <a:t>1.) Measure the diameter and calculate the circumference of the “head” of the screw.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2.) Measure the distance the screw moves forward with one turn of the “head” of the screw.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rtl="0">
              <a:spcBef>
                <a:spcPts val="0"/>
              </a:spcBef>
              <a:buNone/>
            </a:pPr>
            <a:r>
              <a:rPr lang="en-US" sz="1800"/>
              <a:t>3.) Measure the distance between </a:t>
            </a:r>
          </a:p>
          <a:p>
            <a:pPr rtl="0">
              <a:spcBef>
                <a:spcPts val="0"/>
              </a:spcBef>
              <a:buNone/>
            </a:pPr>
            <a:r>
              <a:rPr lang="en-US" sz="1800"/>
              <a:t>threads (pitch) on the worm gear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and compare to #2.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rtl="0">
              <a:spcBef>
                <a:spcPts val="0"/>
              </a:spcBef>
              <a:buNone/>
            </a:pPr>
            <a:r>
              <a:rPr lang="en-US" sz="1800"/>
              <a:t>4.) Calculate the IMA.</a:t>
            </a:r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5.) </a:t>
            </a:r>
            <a:r>
              <a:rPr lang="en-US" sz="1800">
                <a:solidFill>
                  <a:schemeClr val="dk1"/>
                </a:solidFill>
              </a:rPr>
              <a:t>Measure the F</a:t>
            </a:r>
            <a:r>
              <a:rPr lang="en-US" sz="1800" baseline="-25000">
                <a:solidFill>
                  <a:schemeClr val="dk1"/>
                </a:solidFill>
              </a:rPr>
              <a:t>R</a:t>
            </a:r>
            <a:r>
              <a:rPr lang="en-US" sz="1800">
                <a:solidFill>
                  <a:schemeClr val="dk1"/>
                </a:solidFill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rtl="0">
              <a:spcBef>
                <a:spcPts val="0"/>
              </a:spcBef>
              <a:buNone/>
            </a:pPr>
            <a:r>
              <a:rPr lang="en-US" sz="1800"/>
              <a:t>6.) Calculate the AMA.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7.) Calculate the efficiency.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2900" y="3531100"/>
            <a:ext cx="4936324" cy="326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2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Resistance </a:t>
            </a:r>
            <a:r>
              <a:rPr lang="en-US" sz="2700" dirty="0" smtClean="0"/>
              <a:t>Force </a:t>
            </a:r>
            <a:r>
              <a:rPr lang="en-US" dirty="0" smtClean="0"/>
              <a:t>– </a:t>
            </a:r>
            <a:br>
              <a:rPr lang="en-US" dirty="0" smtClean="0"/>
            </a:br>
            <a:r>
              <a:rPr lang="en-US" dirty="0" smtClean="0">
                <a:solidFill>
                  <a:schemeClr val="dk1"/>
                </a:solidFill>
              </a:rPr>
              <a:t>We </a:t>
            </a:r>
            <a:r>
              <a:rPr lang="en-US" dirty="0" smtClean="0">
                <a:solidFill>
                  <a:schemeClr val="dk1"/>
                </a:solidFill>
              </a:rPr>
              <a:t>will be using a mass made of the following components. </a:t>
            </a:r>
            <a:br>
              <a:rPr lang="en-US" dirty="0" smtClean="0">
                <a:solidFill>
                  <a:schemeClr val="dk1"/>
                </a:solidFill>
              </a:rPr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6622304"/>
              </p:ext>
            </p:extLst>
          </p:nvPr>
        </p:nvGraphicFramePr>
        <p:xfrm>
          <a:off x="955223" y="1127579"/>
          <a:ext cx="6844392" cy="46005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81464"/>
                <a:gridCol w="2281464"/>
                <a:gridCol w="2281464"/>
              </a:tblGrid>
              <a:tr h="511175">
                <a:tc>
                  <a:txBody>
                    <a:bodyPr/>
                    <a:lstStyle/>
                    <a:p>
                      <a:r>
                        <a:rPr lang="en-US" dirty="0" smtClean="0"/>
                        <a:t>Part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</a:tr>
              <a:tr h="511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3” Drive Shaft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511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2” Drive Shaft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511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Large Wheel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</a:p>
                  </a:txBody>
                  <a:tcPr/>
                </a:tc>
              </a:tr>
              <a:tr h="511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Shaft Collar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511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Bearing</a:t>
                      </a:r>
                      <a:r>
                        <a:rPr lang="en-US" baseline="0" dirty="0" smtClean="0"/>
                        <a:t> Flat, </a:t>
                      </a:r>
                      <a:r>
                        <a:rPr lang="en-US" baseline="0" dirty="0" err="1" smtClean="0"/>
                        <a:t>Delrin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511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Large Spacer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511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Square</a:t>
                      </a:r>
                      <a:r>
                        <a:rPr lang="en-US" baseline="0" dirty="0" smtClean="0"/>
                        <a:t> Plate 5x5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</a:p>
                  </a:txBody>
                  <a:tcPr/>
                </a:tc>
              </a:tr>
              <a:tr h="511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Plus</a:t>
                      </a:r>
                      <a:r>
                        <a:rPr lang="en-US" baseline="0" dirty="0" smtClean="0"/>
                        <a:t> Gusset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7763" y="1662565"/>
            <a:ext cx="763360" cy="46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3075" y="2239964"/>
            <a:ext cx="567416" cy="3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2061" y="2679915"/>
            <a:ext cx="420460" cy="47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2061" y="3201143"/>
            <a:ext cx="456768" cy="46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3075" y="3702052"/>
            <a:ext cx="602448" cy="48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2061" y="4203952"/>
            <a:ext cx="518430" cy="49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6923" y="5236706"/>
            <a:ext cx="394780" cy="47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4685" y="4736905"/>
            <a:ext cx="267836" cy="43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18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2: Assemble the resistance force </a:t>
            </a:r>
            <a:endParaRPr lang="en-US" dirty="0"/>
          </a:p>
        </p:txBody>
      </p:sp>
      <p:pic>
        <p:nvPicPr>
          <p:cNvPr id="6146" name="Picture 2" descr="C:\Users\wterrell\Documents\@ PLTW Files\POE Files\VEX Images 12-6-10\IMG_15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48676" y="1428751"/>
            <a:ext cx="3378396" cy="445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wterrell\Documents\@ PLTW Files\POE Files\VEX Images 12-6-10\IMG_15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8939" y="1894924"/>
            <a:ext cx="3030367" cy="227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90"/>
          <p:cNvSpPr txBox="1"/>
          <p:nvPr/>
        </p:nvSpPr>
        <p:spPr>
          <a:xfrm>
            <a:off x="152400" y="6033700"/>
            <a:ext cx="8457299" cy="82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dirty="0" smtClean="0">
                <a:solidFill>
                  <a:schemeClr val="dk1"/>
                </a:solidFill>
              </a:rPr>
              <a:t>Use </a:t>
            </a:r>
            <a:r>
              <a:rPr lang="en-US" sz="1800" dirty="0">
                <a:solidFill>
                  <a:schemeClr val="dk1"/>
                </a:solidFill>
              </a:rPr>
              <a:t>the force meter to measure </a:t>
            </a:r>
            <a:r>
              <a:rPr lang="en-US" sz="1800" dirty="0" smtClean="0">
                <a:solidFill>
                  <a:schemeClr val="dk1"/>
                </a:solidFill>
              </a:rPr>
              <a:t>the value of the resistance force</a:t>
            </a:r>
            <a:endParaRPr lang="en-US" sz="1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999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396425" y="5807500"/>
            <a:ext cx="5767800" cy="555000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/>
          <p:nvPr/>
        </p:nvSpPr>
        <p:spPr>
          <a:xfrm>
            <a:off x="224325" y="352500"/>
            <a:ext cx="4016399" cy="59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b="1"/>
              <a:t>1st Class Lever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224325" y="1078900"/>
            <a:ext cx="8225400" cy="553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/>
              <a:t>1.) Using your Simple Machines Test Bed (SMTB) set up a first class lever and create a scaled annotated drawing, measuring and labeling your D</a:t>
            </a:r>
            <a:r>
              <a:rPr lang="en-US" sz="1800" baseline="-25000"/>
              <a:t>E</a:t>
            </a:r>
            <a:r>
              <a:rPr lang="en-US" sz="1800"/>
              <a:t> and D</a:t>
            </a:r>
            <a:r>
              <a:rPr lang="en-US" sz="1800" baseline="-25000"/>
              <a:t>R</a:t>
            </a:r>
            <a:r>
              <a:rPr lang="en-US" sz="1800"/>
              <a:t>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2.) Calculate the IMA.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3.) Measure the F</a:t>
            </a:r>
            <a:r>
              <a:rPr lang="en-US" sz="1800" baseline="-25000"/>
              <a:t>E</a:t>
            </a:r>
            <a:r>
              <a:rPr lang="en-US" sz="1800"/>
              <a:t>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4.) Calculate the AMA.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5.) Calculate the efficiency.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6.) Depending on where you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      put the fulcrum what are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      possible IMAs of a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      1st class lever?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1775" y="1993450"/>
            <a:ext cx="5061199" cy="314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396425" y="5807500"/>
            <a:ext cx="5767800" cy="555000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 txBox="1"/>
          <p:nvPr/>
        </p:nvSpPr>
        <p:spPr>
          <a:xfrm>
            <a:off x="224325" y="352500"/>
            <a:ext cx="4016399" cy="59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b="1"/>
              <a:t>2nd Class Lever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224325" y="1110950"/>
            <a:ext cx="8225400" cy="441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/>
              <a:t>1.) Using your SMTB set up a second class lever and create a scaled annotated drawing, measuring and labeling your D</a:t>
            </a:r>
            <a:r>
              <a:rPr lang="en-US" sz="1800" baseline="-25000"/>
              <a:t>E</a:t>
            </a:r>
            <a:r>
              <a:rPr lang="en-US" sz="1800"/>
              <a:t> and D</a:t>
            </a:r>
            <a:r>
              <a:rPr lang="en-US" sz="1800" baseline="-25000"/>
              <a:t>R</a:t>
            </a:r>
            <a:r>
              <a:rPr lang="en-US" sz="1800"/>
              <a:t>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2.) Calculate the IMA.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3.) Measure the F</a:t>
            </a:r>
            <a:r>
              <a:rPr lang="en-US" sz="1800" baseline="-25000"/>
              <a:t>E</a:t>
            </a:r>
            <a:r>
              <a:rPr lang="en-US" sz="1800"/>
              <a:t>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4.) Calculate the AMA.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5.) Calculate the efficiency.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rtl="0">
              <a:spcBef>
                <a:spcPts val="0"/>
              </a:spcBef>
              <a:buNone/>
            </a:pPr>
            <a:r>
              <a:rPr lang="en-US" sz="1800"/>
              <a:t>6.) What are possible IMAs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      of a 2nd class lever?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5198" y="2242425"/>
            <a:ext cx="4603424" cy="370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396425" y="5807500"/>
            <a:ext cx="5767800" cy="555000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 txBox="1"/>
          <p:nvPr/>
        </p:nvSpPr>
        <p:spPr>
          <a:xfrm>
            <a:off x="224325" y="352500"/>
            <a:ext cx="4016399" cy="59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b="1"/>
              <a:t>3rd Class Lever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224325" y="1046850"/>
            <a:ext cx="8225400" cy="441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/>
              <a:t>1.) Using your SMTB set up a third class lever and create a scaled annotated drawing, measuring and labeling your D</a:t>
            </a:r>
            <a:r>
              <a:rPr lang="en-US" sz="1800" baseline="-25000"/>
              <a:t>E</a:t>
            </a:r>
            <a:r>
              <a:rPr lang="en-US" sz="1800"/>
              <a:t> and D</a:t>
            </a:r>
            <a:r>
              <a:rPr lang="en-US" sz="1800" baseline="-25000"/>
              <a:t>R</a:t>
            </a:r>
            <a:r>
              <a:rPr lang="en-US" sz="1800"/>
              <a:t>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2.) Calculate the IMA.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3.) Measure the F</a:t>
            </a:r>
            <a:r>
              <a:rPr lang="en-US" sz="1800" baseline="-25000"/>
              <a:t>E</a:t>
            </a:r>
            <a:r>
              <a:rPr lang="en-US" sz="1800"/>
              <a:t>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4.) Calculate the AMA.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5.) Calculate the efficiency.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rtl="0">
              <a:spcBef>
                <a:spcPts val="0"/>
              </a:spcBef>
              <a:buNone/>
            </a:pPr>
            <a:r>
              <a:rPr lang="en-US" sz="1800"/>
              <a:t>6.) What are possible IMAs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      of a 3rd class lever?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0849" y="1965575"/>
            <a:ext cx="5082950" cy="394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396425" y="5807500"/>
            <a:ext cx="5767800" cy="555000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 txBox="1"/>
          <p:nvPr/>
        </p:nvSpPr>
        <p:spPr>
          <a:xfrm>
            <a:off x="224325" y="352500"/>
            <a:ext cx="4016399" cy="59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b="1"/>
              <a:t>Wheel and Axle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224325" y="993450"/>
            <a:ext cx="8225400" cy="525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/>
              <a:t>1.) </a:t>
            </a:r>
            <a:r>
              <a:rPr lang="en-US" sz="1800">
                <a:solidFill>
                  <a:schemeClr val="dk1"/>
                </a:solidFill>
              </a:rPr>
              <a:t>Using your SMTB create a scaled annotated drawing of your wheel and axle, measuring and labeling your Diameter</a:t>
            </a:r>
            <a:r>
              <a:rPr lang="en-US" sz="1800" baseline="-25000">
                <a:solidFill>
                  <a:schemeClr val="dk1"/>
                </a:solidFill>
              </a:rPr>
              <a:t>wheel</a:t>
            </a:r>
            <a:r>
              <a:rPr lang="en-US" sz="1800">
                <a:solidFill>
                  <a:schemeClr val="dk1"/>
                </a:solidFill>
              </a:rPr>
              <a:t> and Diameter</a:t>
            </a:r>
            <a:r>
              <a:rPr lang="en-US" sz="1800" baseline="-25000">
                <a:solidFill>
                  <a:schemeClr val="dk1"/>
                </a:solidFill>
              </a:rPr>
              <a:t>axle</a:t>
            </a:r>
            <a:r>
              <a:rPr lang="en-US" sz="1800">
                <a:solidFill>
                  <a:schemeClr val="dk1"/>
                </a:solidFill>
              </a:rPr>
              <a:t> and calculating their circumferences.</a:t>
            </a:r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 rtl="0">
              <a:spcBef>
                <a:spcPts val="0"/>
              </a:spcBef>
              <a:buNone/>
            </a:pPr>
            <a:r>
              <a:rPr lang="en-US" sz="1800"/>
              <a:t>Calculate and measure the following assuming the effort force is applied to the wheel:</a:t>
            </a:r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2.) Calculate the IMA.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3.) Measure the F</a:t>
            </a:r>
            <a:r>
              <a:rPr lang="en-US" sz="1800" baseline="-25000"/>
              <a:t>E</a:t>
            </a:r>
            <a:r>
              <a:rPr lang="en-US" sz="1800"/>
              <a:t>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4.) Calculate the AMA.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5.) Calculate the efficiency.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rtl="0">
              <a:spcBef>
                <a:spcPts val="0"/>
              </a:spcBef>
              <a:buNone/>
            </a:pPr>
            <a:r>
              <a:rPr lang="en-US" sz="1800"/>
              <a:t>6.) What happens to the answers </a:t>
            </a:r>
          </a:p>
          <a:p>
            <a:pPr rtl="0">
              <a:spcBef>
                <a:spcPts val="0"/>
              </a:spcBef>
              <a:buNone/>
            </a:pPr>
            <a:r>
              <a:rPr lang="en-US" sz="1800"/>
              <a:t>      above if the effort force is </a:t>
            </a:r>
          </a:p>
          <a:p>
            <a:pPr rtl="0">
              <a:spcBef>
                <a:spcPts val="0"/>
              </a:spcBef>
              <a:buNone/>
            </a:pPr>
            <a:r>
              <a:rPr lang="en-US" sz="1800"/>
              <a:t>      applied to the axle and why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      might we want to do that?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6800" y="2686900"/>
            <a:ext cx="3870174" cy="408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396425" y="5807500"/>
            <a:ext cx="5767800" cy="555000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 txBox="1"/>
          <p:nvPr/>
        </p:nvSpPr>
        <p:spPr>
          <a:xfrm>
            <a:off x="224325" y="352500"/>
            <a:ext cx="4016399" cy="59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b="1"/>
              <a:t>Fixed Pulley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224325" y="1014825"/>
            <a:ext cx="8225400" cy="525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1800" b="1"/>
              <a:t>(Measure the weight of the pulley apparatus to add to the resistance force)</a:t>
            </a:r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 rtl="0">
              <a:spcBef>
                <a:spcPts val="0"/>
              </a:spcBef>
              <a:buNone/>
            </a:pPr>
            <a:r>
              <a:rPr lang="en-US" sz="1800"/>
              <a:t>1.) </a:t>
            </a:r>
            <a:r>
              <a:rPr lang="en-US" sz="1800">
                <a:solidFill>
                  <a:schemeClr val="dk1"/>
                </a:solidFill>
              </a:rPr>
              <a:t>Using your SMTB create a scaled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</a:rPr>
              <a:t>annotated drawing of your fixed pulley system.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2.) Calculate the IMA.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3.) Measure the F</a:t>
            </a:r>
            <a:r>
              <a:rPr lang="en-US" sz="1800" baseline="-25000"/>
              <a:t>E</a:t>
            </a:r>
            <a:r>
              <a:rPr lang="en-US" sz="1800"/>
              <a:t>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4.) Calculate the AMA.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5.) Calculate the efficiency.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6724" y="1880074"/>
            <a:ext cx="1559549" cy="425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396425" y="5807500"/>
            <a:ext cx="5767800" cy="555000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 txBox="1"/>
          <p:nvPr/>
        </p:nvSpPr>
        <p:spPr>
          <a:xfrm>
            <a:off x="224325" y="352500"/>
            <a:ext cx="4016399" cy="59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b="1"/>
              <a:t>Movable Pulley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224325" y="1106800"/>
            <a:ext cx="8225400" cy="525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/>
              <a:t>1.) </a:t>
            </a:r>
            <a:r>
              <a:rPr lang="en-US" sz="1800">
                <a:solidFill>
                  <a:schemeClr val="dk1"/>
                </a:solidFill>
              </a:rPr>
              <a:t>Using your SMTB create a scaled annotated drawing of your movable pulley system.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2.) Calculate the IMA.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3.) Measure the F</a:t>
            </a:r>
            <a:r>
              <a:rPr lang="en-US" sz="1800" baseline="-25000"/>
              <a:t>E</a:t>
            </a:r>
            <a:r>
              <a:rPr lang="en-US" sz="1800"/>
              <a:t>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4.) Calculate the AMA.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5.) Calculate the efficiency.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9925" y="2043325"/>
            <a:ext cx="1704400" cy="450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684</Words>
  <PresentationFormat>On-screen Show (4:3)</PresentationFormat>
  <Paragraphs>190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Simple Machine  Test Bed  Investigation  </vt:lpstr>
      <vt:lpstr>Resistance Force –  We will be using a mass made of the following components.  </vt:lpstr>
      <vt:lpstr>Step 2: Assemble the resistance force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Machine  Test Bed  Investigation</dc:title>
  <dc:creator>ufrsd</dc:creator>
  <cp:lastModifiedBy>ufrsd</cp:lastModifiedBy>
  <cp:revision>2</cp:revision>
  <dcterms:modified xsi:type="dcterms:W3CDTF">2015-02-02T20:31:22Z</dcterms:modified>
</cp:coreProperties>
</file>