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9" r:id="rId1"/>
  </p:sldMasterIdLst>
  <p:notesMasterIdLst>
    <p:notesMasterId r:id="rId43"/>
  </p:notesMasterIdLst>
  <p:sldIdLst>
    <p:sldId id="379" r:id="rId2"/>
    <p:sldId id="341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80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28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57630"/>
    <a:srgbClr val="EAEAEA"/>
    <a:srgbClr val="000000"/>
    <a:srgbClr val="B60E20"/>
    <a:srgbClr val="2F4876"/>
    <a:srgbClr val="B50E20"/>
    <a:srgbClr val="202053"/>
    <a:srgbClr val="1D254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405" autoAdjust="0"/>
  </p:normalViewPr>
  <p:slideViewPr>
    <p:cSldViewPr snapToGrid="0">
      <p:cViewPr>
        <p:scale>
          <a:sx n="80" d="100"/>
          <a:sy n="80" d="100"/>
        </p:scale>
        <p:origin x="-16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3945FFD-886E-464E-851C-0BF78CAE0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3714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Outer marker is location of start of descent (approaching at ILS inbound altitude). Middle marker is location of decision altitude (on glide slope).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Name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Civil Engineering and Architecture®</a:t>
            </a:r>
            <a:endParaRPr lang="en-US" baseline="30000" smtClean="0"/>
          </a:p>
          <a:p>
            <a:pPr>
              <a:defRPr/>
            </a:pPr>
            <a:r>
              <a:rPr lang="en-US" smtClean="0"/>
              <a:t>Unit # – Lesson #.# – Lesson Name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2</a:t>
            </a:r>
          </a:p>
          <a:p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52228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sz="900" baseline="30000">
              <a:cs typeface="Arial" charset="0"/>
            </a:endParaRPr>
          </a:p>
          <a:p>
            <a:r>
              <a:rPr lang="en-US"/>
              <a:t>Copyright 2007</a:t>
            </a:r>
            <a:endParaRPr lang="en-US" sz="1200"/>
          </a:p>
        </p:txBody>
      </p:sp>
      <p:sp>
        <p:nvSpPr>
          <p:cNvPr id="5222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7EB8F22-70D2-4EF2-832C-1F4C3658EAF7}" type="slidenum">
              <a:rPr lang="en-US"/>
              <a:pPr/>
              <a:t>21</a:t>
            </a:fld>
            <a:endParaRPr lang="en-US"/>
          </a:p>
        </p:txBody>
      </p:sp>
      <p:sp>
        <p:nvSpPr>
          <p:cNvPr id="522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baseline="30000">
              <a:cs typeface="Arial" charset="0"/>
            </a:endParaRPr>
          </a:p>
          <a:p>
            <a:r>
              <a:rPr lang="en-US"/>
              <a:t>Copyright 2007</a:t>
            </a:r>
          </a:p>
        </p:txBody>
      </p:sp>
      <p:sp>
        <p:nvSpPr>
          <p:cNvPr id="532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9E2597C-B757-4835-85B3-60D8B8557B0B}" type="slidenum">
              <a:rPr lang="en-US"/>
              <a:pPr/>
              <a:t>24</a:t>
            </a:fld>
            <a:endParaRPr lang="en-US"/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Presentation Name</a:t>
            </a:r>
          </a:p>
        </p:txBody>
      </p:sp>
      <p:sp>
        <p:nvSpPr>
          <p:cNvPr id="5427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Civil Engineering and Architecture®</a:t>
            </a:r>
            <a:endParaRPr lang="en-US" baseline="30000" smtClean="0"/>
          </a:p>
          <a:p>
            <a:r>
              <a:rPr lang="en-US" smtClean="0"/>
              <a:t>Unit # – Lesson #.# – Lesson Name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aircraft orientation does not affect the VOR instrument indication.</a:t>
            </a:r>
          </a:p>
        </p:txBody>
      </p:sp>
      <p:sp>
        <p:nvSpPr>
          <p:cNvPr id="553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Presentation Name</a:t>
            </a:r>
          </a:p>
        </p:txBody>
      </p:sp>
      <p:sp>
        <p:nvSpPr>
          <p:cNvPr id="553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Civil Engineering and Architecture®</a:t>
            </a:r>
            <a:endParaRPr lang="en-US" baseline="30000" smtClean="0"/>
          </a:p>
          <a:p>
            <a:r>
              <a:rPr lang="en-US" smtClean="0"/>
              <a:t>Unit # – Lesson #.# – Lesson Name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1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56324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baseline="30000">
              <a:cs typeface="Arial" charset="0"/>
            </a:endParaRPr>
          </a:p>
          <a:p>
            <a:r>
              <a:rPr lang="en-US"/>
              <a:t>Copyright 2007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F41F11E-16BD-419A-831E-30AF74BA7372}" type="slidenum">
              <a:rPr lang="en-US"/>
              <a:pPr/>
              <a:t>29</a:t>
            </a:fld>
            <a:endParaRPr lang="en-US"/>
          </a:p>
        </p:txBody>
      </p:sp>
      <p:sp>
        <p:nvSpPr>
          <p:cNvPr id="563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1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baseline="30000">
              <a:cs typeface="Arial" charset="0"/>
            </a:endParaRPr>
          </a:p>
          <a:p>
            <a:r>
              <a:rPr lang="en-US"/>
              <a:t>Copyright 2007</a:t>
            </a:r>
          </a:p>
        </p:txBody>
      </p:sp>
      <p:sp>
        <p:nvSpPr>
          <p:cNvPr id="573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19D835F-322C-46A0-A24A-CD4FEBF48D54}" type="slidenum">
              <a:rPr lang="en-US"/>
              <a:pPr/>
              <a:t>30</a:t>
            </a:fld>
            <a:endParaRPr lang="en-US"/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Students should sketch this example and show that the slant range is 1.4 nm (nautical miles).</a:t>
            </a:r>
          </a:p>
        </p:txBody>
      </p:sp>
      <p:sp>
        <p:nvSpPr>
          <p:cNvPr id="5837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Presentation Name</a:t>
            </a:r>
          </a:p>
        </p:txBody>
      </p:sp>
      <p:sp>
        <p:nvSpPr>
          <p:cNvPr id="5837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Civil Engineering and Architecture®</a:t>
            </a:r>
            <a:endParaRPr lang="en-US" baseline="30000" smtClean="0"/>
          </a:p>
          <a:p>
            <a:r>
              <a:rPr lang="en-US" smtClean="0"/>
              <a:t>Unit # – Lesson #.# – Lesson Name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cs typeface="Arial" charset="0"/>
              </a:rPr>
              <a:t>History of Navigation – Part 2</a:t>
            </a:r>
          </a:p>
          <a:p>
            <a:endParaRPr lang="en-US" smtClean="0">
              <a:cs typeface="Arial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>
                <a:cs typeface="Arial" charset="0"/>
              </a:rPr>
              <a:t>Aerospace Engineering</a:t>
            </a:r>
            <a:r>
              <a:rPr lang="en-US" baseline="30000" smtClean="0">
                <a:cs typeface="Arial" charset="0"/>
              </a:rPr>
              <a:t>TM</a:t>
            </a:r>
          </a:p>
          <a:p>
            <a:r>
              <a:rPr lang="en-US" smtClean="0">
                <a:cs typeface="Arial" charset="0"/>
              </a:rPr>
              <a:t>Unit 3 – Lesson 3.2 GPS and Spatial Awareness</a:t>
            </a:r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cs typeface="Arial" charset="0"/>
              </a:rPr>
              <a:t>Project Lead The Way, Inc.</a:t>
            </a:r>
            <a:endParaRPr lang="en-US" sz="900" baseline="30000">
              <a:cs typeface="Arial" charset="0"/>
            </a:endParaRPr>
          </a:p>
          <a:p>
            <a:r>
              <a:rPr lang="en-US">
                <a:cs typeface="Arial" charset="0"/>
              </a:rPr>
              <a:t>Copyright 2007</a:t>
            </a:r>
            <a:endParaRPr lang="en-US" sz="1200">
              <a:cs typeface="Arial" charset="0"/>
            </a:endParaRP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9D8DD4E-039A-48DF-960C-FA35FAB6986E}" type="slidenum">
              <a:rPr lang="en-US">
                <a:cs typeface="Arial" charset="0"/>
              </a:rPr>
              <a:pPr/>
              <a:t>5</a:t>
            </a:fld>
            <a:endParaRPr lang="en-US">
              <a:cs typeface="Arial" charset="0"/>
            </a:endParaRPr>
          </a:p>
        </p:txBody>
      </p:sp>
      <p:sp>
        <p:nvSpPr>
          <p:cNvPr id="450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Presentation Name</a:t>
            </a:r>
          </a:p>
        </p:txBody>
      </p:sp>
      <p:sp>
        <p:nvSpPr>
          <p:cNvPr id="4608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Civil Engineering and Architecture®</a:t>
            </a:r>
            <a:endParaRPr lang="en-US" baseline="30000" smtClean="0"/>
          </a:p>
          <a:p>
            <a:r>
              <a:rPr lang="en-US" smtClean="0"/>
              <a:t>Unit # – Lesson #.# – Lesson Name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2</a:t>
            </a:r>
          </a:p>
          <a:p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47108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sz="900" baseline="30000">
              <a:cs typeface="Arial" charset="0"/>
            </a:endParaRPr>
          </a:p>
          <a:p>
            <a:r>
              <a:rPr lang="en-US"/>
              <a:t>Copyright 2007</a:t>
            </a:r>
            <a:endParaRPr lang="en-US" sz="1200"/>
          </a:p>
        </p:txBody>
      </p:sp>
      <p:sp>
        <p:nvSpPr>
          <p:cNvPr id="471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1319C48-276E-46BD-8E41-81F9B93CFBF8}" type="slidenum">
              <a:rPr lang="en-US"/>
              <a:pPr/>
              <a:t>13</a:t>
            </a:fld>
            <a:endParaRPr lang="en-US"/>
          </a:p>
        </p:txBody>
      </p:sp>
      <p:sp>
        <p:nvSpPr>
          <p:cNvPr id="471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1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48132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baseline="30000">
              <a:cs typeface="Arial" charset="0"/>
            </a:endParaRPr>
          </a:p>
          <a:p>
            <a:r>
              <a:rPr lang="en-US"/>
              <a:t>Copyright 2007</a:t>
            </a:r>
          </a:p>
        </p:txBody>
      </p:sp>
      <p:sp>
        <p:nvSpPr>
          <p:cNvPr id="4813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4EDFCE6-6B85-4B5F-AF18-B4167C874736}" type="slidenum">
              <a:rPr lang="en-US"/>
              <a:pPr/>
              <a:t>14</a:t>
            </a:fld>
            <a:endParaRPr lang="en-US"/>
          </a:p>
        </p:txBody>
      </p:sp>
      <p:sp>
        <p:nvSpPr>
          <p:cNvPr id="481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1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baseline="30000">
              <a:cs typeface="Arial" charset="0"/>
            </a:endParaRPr>
          </a:p>
          <a:p>
            <a:r>
              <a:rPr lang="en-US"/>
              <a:t>Copyright 2007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6CD28B4-D581-4FFC-86E3-FD7B271DB5AF}" type="slidenum">
              <a:rPr lang="en-US"/>
              <a:pPr/>
              <a:t>16</a:t>
            </a:fld>
            <a:endParaRPr lang="en-US"/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Go to http://skyvector.com/ to see a sectional chart in your area. Enter your local airport code or click the airport icon at the top of the page to search.</a:t>
            </a: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Presentation Name</a:t>
            </a: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Civil Engineering and Architecture®</a:t>
            </a:r>
            <a:endParaRPr lang="en-US" baseline="30000" smtClean="0"/>
          </a:p>
          <a:p>
            <a:r>
              <a:rPr lang="en-US" smtClean="0"/>
              <a:t>Unit # – Lesson #.# – Lesson Name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Go to http://skyvector.com/ to see a sectional chart in your area. Enter your local airport code or click the airport icon at the top of the page to search.</a:t>
            </a: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Presentation Name</a:t>
            </a: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Civil Engineering and Architecture®</a:t>
            </a:r>
            <a:endParaRPr lang="en-US" baseline="30000" smtClean="0"/>
          </a:p>
          <a:p>
            <a:r>
              <a:rPr lang="en-US" smtClean="0"/>
              <a:t>Unit # – Lesson #.# – Lesson Name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History of Navigation – Part 1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Aerospace Engineering</a:t>
            </a:r>
            <a:r>
              <a:rPr lang="en-US" baseline="30000" smtClean="0"/>
              <a:t>TM</a:t>
            </a:r>
          </a:p>
          <a:p>
            <a:r>
              <a:rPr lang="en-US" smtClean="0"/>
              <a:t>Unit 3 – Lesson 3.2 GPS and Spatial Awareness</a:t>
            </a:r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Project Lead The Way, Inc.</a:t>
            </a:r>
            <a:endParaRPr lang="en-US" baseline="30000">
              <a:cs typeface="Arial" charset="0"/>
            </a:endParaRPr>
          </a:p>
          <a:p>
            <a:r>
              <a:rPr lang="en-US"/>
              <a:t>Copyright 2007</a:t>
            </a:r>
          </a:p>
        </p:txBody>
      </p:sp>
      <p:sp>
        <p:nvSpPr>
          <p:cNvPr id="512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7BC9801-0D0C-49D7-84F3-1FE414605BB0}" type="slidenum">
              <a:rPr lang="en-US"/>
              <a:pPr/>
              <a:t>19</a:t>
            </a:fld>
            <a:endParaRPr lang="en-US"/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F6C88-DF7A-42C4-960E-E540B9C6F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53E2E-E0D0-461E-9E2D-AD3A258CC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E2B37-F1E1-44D4-9DD6-217868F45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767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90600"/>
            <a:ext cx="40767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3418-5F22-4FDB-BC77-0F1A5C918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D940E21-42B8-4226-8C60-9DE6FF1CC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1" r:id="rId2"/>
    <p:sldLayoutId id="2147483772" r:id="rId3"/>
    <p:sldLayoutId id="2147483773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kyvector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371600" y="4343400"/>
            <a:ext cx="6400800" cy="838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Navigation and Planning</a:t>
            </a:r>
            <a:endParaRPr lang="en-US" b="1" kern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12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Navigation</a:t>
            </a:r>
            <a:endParaRPr lang="en-US" sz="112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:\Users\lsmith\Dropbox\2014-15 Curriculum Release\Notes\Logos\PLTW Logo Transparen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199"/>
            <a:ext cx="5943600" cy="1982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6934200" y="6629400"/>
            <a:ext cx="220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2011 Project Lead The Way, Inc.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0" y="6629400"/>
            <a:ext cx="22098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Aerospace Engineering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64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- </a:t>
            </a:r>
            <a:r>
              <a:rPr lang="en-US" b="1" dirty="0" smtClean="0"/>
              <a:t>V</a:t>
            </a:r>
            <a:r>
              <a:rPr lang="en-US" dirty="0" smtClean="0"/>
              <a:t>ery High Frequency </a:t>
            </a:r>
            <a:r>
              <a:rPr lang="en-US" sz="4000" b="1" dirty="0" smtClean="0"/>
              <a:t>O</a:t>
            </a:r>
            <a:r>
              <a:rPr lang="en-US" dirty="0" smtClean="0"/>
              <a:t>mni-Directional </a:t>
            </a:r>
            <a:r>
              <a:rPr lang="en-US" sz="4000" b="1" dirty="0" smtClean="0"/>
              <a:t>R</a:t>
            </a:r>
            <a:r>
              <a:rPr lang="en-US" dirty="0" smtClean="0"/>
              <a:t>ange 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Shows aircraft’s position relative to VOR radial</a:t>
            </a:r>
          </a:p>
          <a:p>
            <a:r>
              <a:rPr lang="en-US" dirty="0" smtClean="0"/>
              <a:t>Very commonly used in aircraft</a:t>
            </a:r>
          </a:p>
        </p:txBody>
      </p:sp>
      <p:pic>
        <p:nvPicPr>
          <p:cNvPr id="13316" name="Picture 5" descr="AA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3938" y="3594100"/>
            <a:ext cx="2579687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041775" y="3624263"/>
            <a:ext cx="2954338" cy="2668587"/>
            <a:chOff x="355247" y="1459554"/>
            <a:chExt cx="4953000" cy="4952397"/>
          </a:xfrm>
        </p:grpSpPr>
        <p:pic>
          <p:nvPicPr>
            <p:cNvPr id="13318" name="Picture 5" descr="VOR Radials with Zoomed In Par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4FFFF"/>
                </a:clrFrom>
                <a:clrTo>
                  <a:srgbClr val="F4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5247" y="1459554"/>
              <a:ext cx="4953000" cy="494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57909" y="5598827"/>
              <a:ext cx="1471793" cy="813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Direction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Magnetic north is the basis for all navigation</a:t>
            </a:r>
          </a:p>
          <a:p>
            <a:pPr lvl="2" indent="-342900"/>
            <a:r>
              <a:rPr lang="en-US" sz="3200" dirty="0" smtClean="0"/>
              <a:t>Only reference direction is determined with the vacuum system</a:t>
            </a:r>
          </a:p>
          <a:p>
            <a:pPr lvl="2" indent="-342900"/>
            <a:r>
              <a:rPr lang="en-US" sz="3200" dirty="0" smtClean="0"/>
              <a:t>Magnetic north is accurate during an electrical failure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55563" y="3515240"/>
            <a:ext cx="5099900" cy="3226452"/>
            <a:chOff x="3855563" y="3515240"/>
            <a:chExt cx="5099900" cy="3226452"/>
          </a:xfrm>
        </p:grpSpPr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>
              <a:off x="6270093" y="3924867"/>
              <a:ext cx="0" cy="2629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5033914" y="3515240"/>
              <a:ext cx="21587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True North</a:t>
              </a:r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 flipV="1">
              <a:off x="5679073" y="4083999"/>
              <a:ext cx="1121307" cy="23181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6825316" y="3729753"/>
              <a:ext cx="213014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Magnetic North</a:t>
              </a:r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5047657" y="4682579"/>
              <a:ext cx="2264388" cy="9250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7391154" y="5442415"/>
              <a:ext cx="13097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East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3855563" y="4457748"/>
              <a:ext cx="11877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West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6346079" y="6280027"/>
              <a:ext cx="17044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South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Analogy</a:t>
            </a: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2870"/>
            <a:ext cx="8229600" cy="4830763"/>
          </a:xfrm>
        </p:spPr>
        <p:txBody>
          <a:bodyPr/>
          <a:lstStyle/>
          <a:p>
            <a:r>
              <a:rPr lang="en-US" dirty="0" smtClean="0"/>
              <a:t>Imagine constant-rate rotating light beacon</a:t>
            </a:r>
          </a:p>
          <a:p>
            <a:r>
              <a:rPr lang="en-US" dirty="0" smtClean="0"/>
              <a:t>Omni-Directional (all directions) strobe every time the beacon points north</a:t>
            </a:r>
          </a:p>
          <a:p>
            <a:r>
              <a:rPr lang="en-US" dirty="0" smtClean="0"/>
              <a:t>Delay between strobe flash and sweeping beacon time is the number of degrees from north at which you are located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18" t="16853" r="20528" b="13109"/>
          <a:stretch>
            <a:fillRect/>
          </a:stretch>
        </p:blipFill>
        <p:spPr bwMode="auto">
          <a:xfrm>
            <a:off x="3887788" y="4241293"/>
            <a:ext cx="2873375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5"/>
          <p:cNvSpPr txBox="1">
            <a:spLocks noChangeArrowheads="1"/>
          </p:cNvSpPr>
          <p:nvPr/>
        </p:nvSpPr>
        <p:spPr bwMode="auto">
          <a:xfrm>
            <a:off x="6000247" y="3869673"/>
            <a:ext cx="2941621" cy="123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VOR </a:t>
            </a:r>
            <a:r>
              <a:rPr lang="en-US" dirty="0" smtClean="0"/>
              <a:t>radials </a:t>
            </a:r>
            <a:r>
              <a:rPr lang="en-US" dirty="0"/>
              <a:t>transmit</a:t>
            </a:r>
          </a:p>
          <a:p>
            <a:pPr algn="ctr"/>
            <a:r>
              <a:rPr lang="en-US" dirty="0"/>
              <a:t>direction information</a:t>
            </a:r>
          </a:p>
        </p:txBody>
      </p:sp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9988" y="979488"/>
            <a:ext cx="23288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109720" y="2566788"/>
            <a:ext cx="3034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VOR transmitter on ground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66713" y="1447800"/>
            <a:ext cx="4953000" cy="4953000"/>
            <a:chOff x="355247" y="1459554"/>
            <a:chExt cx="4953000" cy="4952397"/>
          </a:xfrm>
        </p:grpSpPr>
        <p:pic>
          <p:nvPicPr>
            <p:cNvPr id="16393" name="Picture 5" descr="VOR Radials with Zoomed In Par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4FFFF"/>
                </a:clrFrom>
                <a:clrTo>
                  <a:srgbClr val="F4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5247" y="1459554"/>
              <a:ext cx="4953000" cy="494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56834" y="5597663"/>
              <a:ext cx="1471613" cy="814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9" name="Straight Arrow Connector 8"/>
          <p:cNvCxnSpPr>
            <a:stCxn id="43011" idx="1"/>
          </p:cNvCxnSpPr>
          <p:nvPr/>
        </p:nvCxnSpPr>
        <p:spPr>
          <a:xfrm rot="10800000" flipV="1">
            <a:off x="2981325" y="1768475"/>
            <a:ext cx="3268663" cy="1671638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6386" idx="1"/>
          </p:cNvCxnSpPr>
          <p:nvPr/>
        </p:nvCxnSpPr>
        <p:spPr>
          <a:xfrm rot="10800000" flipV="1">
            <a:off x="5005137" y="4485530"/>
            <a:ext cx="995110" cy="346351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VOR Radials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</a:t>
            </a:r>
            <a:r>
              <a:rPr lang="en-US" dirty="0"/>
              <a:t>Radials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157376"/>
            <a:ext cx="8229600" cy="570062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Radial is a specific beam transmitted by a VOR station</a:t>
            </a:r>
          </a:p>
          <a:p>
            <a:pPr>
              <a:defRPr/>
            </a:pPr>
            <a:r>
              <a:rPr lang="en-US" dirty="0" smtClean="0"/>
              <a:t>360 radials (one per degree)</a:t>
            </a:r>
          </a:p>
          <a:p>
            <a:pPr marL="342900" lvl="1" indent="-342900">
              <a:buFontTx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Accurate navigation to 1° of precision</a:t>
            </a:r>
          </a:p>
          <a:p>
            <a:pPr>
              <a:defRPr/>
            </a:pPr>
            <a:r>
              <a:rPr lang="en-US" dirty="0" smtClean="0"/>
              <a:t>Radials named based on clockwise bearing from magnetic north</a:t>
            </a:r>
          </a:p>
          <a:p>
            <a:pPr>
              <a:defRPr/>
            </a:pPr>
            <a:r>
              <a:rPr lang="en-US" dirty="0" smtClean="0"/>
              <a:t>90° radial points to magnetic east from VOR station</a:t>
            </a:r>
          </a:p>
          <a:p>
            <a:pPr marL="342900" lvl="1" indent="-342900">
              <a:buFontTx/>
              <a:buChar char="•"/>
              <a:defRPr/>
            </a:pPr>
            <a:r>
              <a:rPr lang="en-US" sz="3200" dirty="0" smtClean="0"/>
              <a:t>Effective at 1000 ft AGL (above ground level)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Benefits and Limitations</a:t>
            </a:r>
            <a:endParaRPr lang="en-US" sz="4000" dirty="0"/>
          </a:p>
        </p:txBody>
      </p:sp>
      <p:sp>
        <p:nvSpPr>
          <p:cNvPr id="1843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Multiple stations, so multiple cross checks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Very little interference from lightning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Straight line courses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Automatic wind drift correction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Works regardless of aircraft orientation</a:t>
            </a:r>
          </a:p>
        </p:txBody>
      </p:sp>
      <p:sp>
        <p:nvSpPr>
          <p:cNvPr id="1843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Ground-based transmitters</a:t>
            </a:r>
          </a:p>
          <a:p>
            <a:pPr lvl="1"/>
            <a:r>
              <a:rPr lang="en-US" dirty="0" smtClean="0"/>
              <a:t>Line of sight (VHF) frequencies</a:t>
            </a:r>
          </a:p>
          <a:p>
            <a:pPr lvl="1"/>
            <a:r>
              <a:rPr lang="en-US" dirty="0" smtClean="0"/>
              <a:t>Limited range at low altitude</a:t>
            </a:r>
          </a:p>
          <a:p>
            <a:pPr lvl="1"/>
            <a:r>
              <a:rPr lang="en-US" dirty="0" smtClean="0"/>
              <a:t>Limited range at higher altitudes (not a global solution)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79" y="965200"/>
            <a:ext cx="7821613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Sectional Chart Symbols</a:t>
            </a:r>
            <a:endParaRPr lang="en-US" sz="40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705761" y="2510715"/>
            <a:ext cx="38862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VOR </a:t>
            </a:r>
            <a:r>
              <a:rPr lang="en-US" sz="2000" dirty="0" smtClean="0"/>
              <a:t>co-situated </a:t>
            </a:r>
            <a:r>
              <a:rPr lang="en-US" sz="2000" dirty="0"/>
              <a:t>with a</a:t>
            </a:r>
          </a:p>
          <a:p>
            <a:pPr algn="ctr"/>
            <a:r>
              <a:rPr lang="en-US" sz="2000" dirty="0"/>
              <a:t>TACAN (</a:t>
            </a:r>
            <a:r>
              <a:rPr lang="en-US" sz="2000" dirty="0" err="1"/>
              <a:t>TACtical</a:t>
            </a:r>
            <a:r>
              <a:rPr lang="en-US" sz="2000" dirty="0"/>
              <a:t> Air Navigation)</a:t>
            </a:r>
          </a:p>
          <a:p>
            <a:pPr algn="ctr"/>
            <a:r>
              <a:rPr lang="en-US" sz="2000" dirty="0"/>
              <a:t>(Military Navigation)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54793" y="3983374"/>
            <a:ext cx="3903662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Distance Measuring Equipment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70" y="2420470"/>
            <a:ext cx="7170090" cy="37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Sectional Chart</a:t>
            </a:r>
            <a:endParaRPr lang="en-US" sz="4000" dirty="0"/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88536" y="1514359"/>
            <a:ext cx="2121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VOR-DME</a:t>
            </a:r>
          </a:p>
        </p:txBody>
      </p:sp>
      <p:cxnSp>
        <p:nvCxnSpPr>
          <p:cNvPr id="7" name="Straight Arrow Connector 6"/>
          <p:cNvCxnSpPr>
            <a:stCxn id="20484" idx="2"/>
          </p:cNvCxnSpPr>
          <p:nvPr/>
        </p:nvCxnSpPr>
        <p:spPr>
          <a:xfrm rot="16200000" flipH="1">
            <a:off x="821851" y="2403225"/>
            <a:ext cx="1692337" cy="837934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245096" y="6182773"/>
            <a:ext cx="77205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Click </a:t>
            </a:r>
            <a:r>
              <a:rPr lang="en-US" dirty="0" smtClean="0"/>
              <a:t>image </a:t>
            </a:r>
            <a:r>
              <a:rPr lang="en-US" dirty="0"/>
              <a:t>above to view </a:t>
            </a:r>
            <a:r>
              <a:rPr lang="en-US" dirty="0" smtClean="0"/>
              <a:t>sectional </a:t>
            </a:r>
            <a:r>
              <a:rPr lang="en-US" dirty="0"/>
              <a:t>map in your area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758559" y="719975"/>
            <a:ext cx="33854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VOR has blue-colored compass rose showing magnetic direction of radials transmitted</a:t>
            </a:r>
          </a:p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4328569" y="2281286"/>
            <a:ext cx="2081658" cy="188458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9008" y="926489"/>
            <a:ext cx="2783272" cy="14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9846" y="1121063"/>
            <a:ext cx="5013998" cy="442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Sectional Chart</a:t>
            </a:r>
            <a:endParaRPr lang="en-US" sz="4000" dirty="0"/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724872" y="1267264"/>
            <a:ext cx="15941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VORTAC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24726" y="1545996"/>
            <a:ext cx="4176074" cy="1756602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158" y="1904049"/>
            <a:ext cx="2540383" cy="13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4044016" y="5570807"/>
            <a:ext cx="46380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the image above to view a sectional map in your area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21226" y="3473202"/>
            <a:ext cx="321493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VOR has blue-colored compass rose showing magnetic direction of radials transmitted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Note alignment of Victor Airway (V 25-87)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7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</a:t>
            </a:r>
            <a:r>
              <a:rPr lang="en-US" sz="4000" dirty="0"/>
              <a:t>Compass Rose</a:t>
            </a:r>
          </a:p>
        </p:txBody>
      </p:sp>
      <p:pic>
        <p:nvPicPr>
          <p:cNvPr id="21508" name="Picture 1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978111" y="1028864"/>
            <a:ext cx="4724400" cy="4722813"/>
          </a:xfrm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306371" y="1695254"/>
            <a:ext cx="3048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VOR </a:t>
            </a:r>
            <a:r>
              <a:rPr lang="en-US" dirty="0" smtClean="0"/>
              <a:t>includes a blue-colored </a:t>
            </a:r>
            <a:r>
              <a:rPr lang="en-US" dirty="0"/>
              <a:t>compass rose showing magnetic direction of radials transmitted</a:t>
            </a:r>
          </a:p>
          <a:p>
            <a:pPr>
              <a:spcBef>
                <a:spcPct val="50000"/>
              </a:spcBef>
            </a:pPr>
            <a:r>
              <a:rPr lang="en-US" dirty="0"/>
              <a:t>Note alignment of Victor Airway (V 228)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073138" y="2092751"/>
            <a:ext cx="2243580" cy="546754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922713" y="5737223"/>
            <a:ext cx="4919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Wisconsin </a:t>
            </a:r>
            <a:r>
              <a:rPr lang="en-US" dirty="0" smtClean="0"/>
              <a:t>aero on sectional </a:t>
            </a:r>
            <a:r>
              <a:rPr lang="en-US" dirty="0"/>
              <a:t>c</a:t>
            </a:r>
            <a:r>
              <a:rPr lang="en-US" dirty="0" smtClean="0"/>
              <a:t>harts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Radio Navigation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ILS</a:t>
            </a:r>
          </a:p>
          <a:p>
            <a:pPr lvl="1"/>
            <a:r>
              <a:rPr lang="en-US" dirty="0" smtClean="0"/>
              <a:t>Instrument Landing System</a:t>
            </a:r>
          </a:p>
          <a:p>
            <a:r>
              <a:rPr lang="en-US" dirty="0" smtClean="0"/>
              <a:t>VOR</a:t>
            </a:r>
          </a:p>
          <a:p>
            <a:pPr lvl="1"/>
            <a:r>
              <a:rPr lang="en-US" dirty="0" smtClean="0"/>
              <a:t>Very High Frequency Omni-Directional Range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this flight, from Boston to New York</a:t>
            </a:r>
            <a:endParaRPr lang="en-US" dirty="0"/>
          </a:p>
        </p:txBody>
      </p:sp>
      <p:pic>
        <p:nvPicPr>
          <p:cNvPr id="1026" name="Picture 2" descr="(figure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203" y="1306286"/>
            <a:ext cx="6939642" cy="5551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Ground Equipment</a:t>
            </a:r>
            <a:endParaRPr lang="en-US" sz="4000" dirty="0"/>
          </a:p>
        </p:txBody>
      </p:sp>
      <p:pic>
        <p:nvPicPr>
          <p:cNvPr id="22532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16817" y="1762813"/>
            <a:ext cx="3554000" cy="2384981"/>
          </a:xfrm>
        </p:spPr>
      </p:pic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FBF7"/>
              </a:clrFrom>
              <a:clrTo>
                <a:srgbClr val="EFFBF7">
                  <a:alpha val="0"/>
                </a:srgbClr>
              </a:clrTo>
            </a:clrChange>
          </a:blip>
          <a:srcRect l="1044" t="2664"/>
          <a:stretch>
            <a:fillRect/>
          </a:stretch>
        </p:blipFill>
        <p:spPr bwMode="auto">
          <a:xfrm>
            <a:off x="3952170" y="1157210"/>
            <a:ext cx="4635648" cy="34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5" cstate="print"/>
          <a:srcRect l="2623" t="3105" r="2888" b="3871"/>
          <a:stretch>
            <a:fillRect/>
          </a:stretch>
        </p:blipFill>
        <p:spPr bwMode="auto">
          <a:xfrm>
            <a:off x="782423" y="4683109"/>
            <a:ext cx="4135437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Airborne Equipment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External antennae that are V shaped</a:t>
            </a:r>
          </a:p>
          <a:p>
            <a:r>
              <a:rPr lang="en-US" dirty="0" smtClean="0"/>
              <a:t>Typically on </a:t>
            </a:r>
            <a:r>
              <a:rPr lang="en-US" smtClean="0"/>
              <a:t>vertical stabilizer</a:t>
            </a:r>
            <a:endParaRPr lang="en-US" dirty="0" smtClean="0"/>
          </a:p>
        </p:txBody>
      </p:sp>
      <p:pic>
        <p:nvPicPr>
          <p:cNvPr id="23556" name="Picture 9" descr="AA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3898" y="2620603"/>
            <a:ext cx="5761038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Airborne Equipment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118424"/>
            <a:ext cx="8229600" cy="48307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/>
              <a:t>VOR instruments operate when tuned to station frequency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Typically tuned to two different VOR stations for cross-checking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Most GA (General Aviation) aircraft have two VOR receivers (NAV1 and NAV2)</a:t>
            </a:r>
          </a:p>
        </p:txBody>
      </p:sp>
      <p:pic>
        <p:nvPicPr>
          <p:cNvPr id="4" name="Picture 5" descr="Radio St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592" y="4785098"/>
            <a:ext cx="2797813" cy="18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194929" y="4769963"/>
            <a:ext cx="2960016" cy="1768442"/>
            <a:chOff x="4213782" y="4798243"/>
            <a:chExt cx="2960016" cy="1768442"/>
          </a:xfrm>
        </p:grpSpPr>
        <p:pic>
          <p:nvPicPr>
            <p:cNvPr id="24582" name="Picture 5" descr="VOR navigational instruments 1 and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3782" y="4798243"/>
              <a:ext cx="917716" cy="1768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 bwMode="auto">
            <a:xfrm rot="10800000" flipV="1">
              <a:off x="5166887" y="5884219"/>
              <a:ext cx="339579" cy="18943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 bwMode="auto">
            <a:xfrm rot="10800000" flipV="1">
              <a:off x="5152619" y="4988970"/>
              <a:ext cx="336725" cy="18813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5504716" y="4806878"/>
              <a:ext cx="16690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NAV1</a:t>
              </a:r>
            </a:p>
          </p:txBody>
        </p:sp>
        <p:sp>
          <p:nvSpPr>
            <p:cNvPr id="24586" name="Text Box 9"/>
            <p:cNvSpPr txBox="1">
              <a:spLocks noChangeArrowheads="1"/>
            </p:cNvSpPr>
            <p:nvPr/>
          </p:nvSpPr>
          <p:spPr bwMode="auto">
            <a:xfrm>
              <a:off x="5528336" y="5713017"/>
              <a:ext cx="15040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NAV2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</a:t>
            </a:r>
            <a:r>
              <a:rPr lang="en-US" sz="4000" dirty="0"/>
              <a:t>Instrument Components</a:t>
            </a:r>
          </a:p>
        </p:txBody>
      </p:sp>
      <p:pic>
        <p:nvPicPr>
          <p:cNvPr id="38917" name="Picture 5" descr="VOR components on instrument fac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755" y="3967131"/>
            <a:ext cx="4048125" cy="2543175"/>
          </a:xfrm>
        </p:spPr>
      </p:pic>
      <p:grpSp>
        <p:nvGrpSpPr>
          <p:cNvPr id="12" name="Group 11"/>
          <p:cNvGrpSpPr/>
          <p:nvPr/>
        </p:nvGrpSpPr>
        <p:grpSpPr>
          <a:xfrm>
            <a:off x="2298716" y="1669707"/>
            <a:ext cx="6081712" cy="1939925"/>
            <a:chOff x="3062288" y="1179513"/>
            <a:chExt cx="6081712" cy="1939925"/>
          </a:xfrm>
        </p:grpSpPr>
        <p:pic>
          <p:nvPicPr>
            <p:cNvPr id="25604" name="Picture 9" descr="AA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2288" y="1179513"/>
              <a:ext cx="36576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rot="16200000" flipV="1">
              <a:off x="5547520" y="2221706"/>
              <a:ext cx="627062" cy="4159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V="1">
              <a:off x="5209382" y="2499518"/>
              <a:ext cx="501650" cy="3159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 flipV="1">
              <a:off x="6402388" y="2219325"/>
              <a:ext cx="604837" cy="95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08" name="TextBox 17"/>
            <p:cNvSpPr txBox="1">
              <a:spLocks noChangeArrowheads="1"/>
            </p:cNvSpPr>
            <p:nvPr/>
          </p:nvSpPr>
          <p:spPr bwMode="auto">
            <a:xfrm>
              <a:off x="6042025" y="2595563"/>
              <a:ext cx="22907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Switch S</a:t>
              </a:r>
              <a:r>
                <a:rPr lang="en-US" sz="1400" dirty="0" smtClean="0"/>
                <a:t>tandby </a:t>
              </a:r>
              <a:r>
                <a:rPr lang="en-US" sz="1400" dirty="0"/>
                <a:t>(STBY) to </a:t>
              </a:r>
              <a:r>
                <a:rPr lang="en-US" sz="1400" dirty="0" smtClean="0"/>
                <a:t>Active </a:t>
              </a:r>
              <a:r>
                <a:rPr lang="en-US" sz="1400" dirty="0"/>
                <a:t>(USE) </a:t>
              </a:r>
              <a:r>
                <a:rPr lang="en-US" sz="1400" dirty="0" smtClean="0"/>
                <a:t>Frequency</a:t>
              </a:r>
              <a:endParaRPr lang="en-US" sz="1400" dirty="0"/>
            </a:p>
          </p:txBody>
        </p:sp>
        <p:sp>
          <p:nvSpPr>
            <p:cNvPr id="25609" name="TextBox 19"/>
            <p:cNvSpPr txBox="1">
              <a:spLocks noChangeArrowheads="1"/>
            </p:cNvSpPr>
            <p:nvPr/>
          </p:nvSpPr>
          <p:spPr bwMode="auto">
            <a:xfrm>
              <a:off x="3578225" y="2779713"/>
              <a:ext cx="21891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Volume Control/Indent</a:t>
              </a:r>
            </a:p>
          </p:txBody>
        </p:sp>
        <p:sp>
          <p:nvSpPr>
            <p:cNvPr id="25610" name="TextBox 20"/>
            <p:cNvSpPr txBox="1">
              <a:spLocks noChangeArrowheads="1"/>
            </p:cNvSpPr>
            <p:nvPr/>
          </p:nvSpPr>
          <p:spPr bwMode="auto">
            <a:xfrm>
              <a:off x="6970713" y="2070100"/>
              <a:ext cx="21732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VOR Frequency Selector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Instrument Operation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 VOR Omni Bearing Selector (OBS) to radial (0-359 degrees)</a:t>
            </a:r>
          </a:p>
          <a:p>
            <a:r>
              <a:rPr lang="en-US" dirty="0" smtClean="0"/>
              <a:t>Sky divided into </a:t>
            </a:r>
            <a:r>
              <a:rPr lang="en-US" i="1" dirty="0" smtClean="0"/>
              <a:t>To</a:t>
            </a:r>
            <a:r>
              <a:rPr lang="en-US" dirty="0" smtClean="0"/>
              <a:t> and </a:t>
            </a:r>
            <a:r>
              <a:rPr lang="en-US" i="1" dirty="0" smtClean="0"/>
              <a:t>From</a:t>
            </a:r>
            <a:r>
              <a:rPr lang="en-US" dirty="0" smtClean="0"/>
              <a:t> sections</a:t>
            </a:r>
          </a:p>
          <a:p>
            <a:r>
              <a:rPr lang="en-US" dirty="0" smtClean="0"/>
              <a:t>Sky divided into </a:t>
            </a:r>
            <a:r>
              <a:rPr lang="en-US" i="1" dirty="0" smtClean="0"/>
              <a:t>Left</a:t>
            </a:r>
            <a:r>
              <a:rPr lang="en-US" dirty="0" smtClean="0"/>
              <a:t> and </a:t>
            </a:r>
            <a:r>
              <a:rPr lang="en-US" i="1" dirty="0" smtClean="0"/>
              <a:t>Right</a:t>
            </a:r>
            <a:r>
              <a:rPr lang="en-US" dirty="0" smtClean="0"/>
              <a:t> of station</a:t>
            </a:r>
          </a:p>
          <a:p>
            <a:endParaRPr lang="en-US" dirty="0" smtClean="0"/>
          </a:p>
        </p:txBody>
      </p:sp>
      <p:pic>
        <p:nvPicPr>
          <p:cNvPr id="26643" name="Picture 5" descr="VOR Radials with Zoomed In 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628" y="4117988"/>
            <a:ext cx="2543893" cy="240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3338180" y="3707812"/>
            <a:ext cx="4420080" cy="486576"/>
            <a:chOff x="3338180" y="3707812"/>
            <a:chExt cx="4420080" cy="486576"/>
          </a:xfrm>
        </p:grpSpPr>
        <p:cxnSp>
          <p:nvCxnSpPr>
            <p:cNvPr id="41" name="Straight Connector 40"/>
            <p:cNvCxnSpPr/>
            <p:nvPr/>
          </p:nvCxnSpPr>
          <p:spPr bwMode="auto">
            <a:xfrm rot="16200000" flipV="1">
              <a:off x="5186363" y="4005475"/>
              <a:ext cx="376238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3" name="TextBox 41"/>
            <p:cNvSpPr txBox="1">
              <a:spLocks noChangeArrowheads="1"/>
            </p:cNvSpPr>
            <p:nvPr/>
          </p:nvSpPr>
          <p:spPr bwMode="auto">
            <a:xfrm>
              <a:off x="5378786" y="3707812"/>
              <a:ext cx="23794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From</a:t>
              </a:r>
              <a:r>
                <a:rPr lang="en-US" dirty="0" smtClean="0"/>
                <a:t> section</a:t>
              </a:r>
              <a:endParaRPr lang="en-US" dirty="0"/>
            </a:p>
          </p:txBody>
        </p:sp>
        <p:sp>
          <p:nvSpPr>
            <p:cNvPr id="26634" name="TextBox 42"/>
            <p:cNvSpPr txBox="1">
              <a:spLocks noChangeArrowheads="1"/>
            </p:cNvSpPr>
            <p:nvPr/>
          </p:nvSpPr>
          <p:spPr bwMode="auto">
            <a:xfrm>
              <a:off x="3338180" y="3717138"/>
              <a:ext cx="19879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To</a:t>
              </a:r>
              <a:r>
                <a:rPr lang="en-US" dirty="0" smtClean="0"/>
                <a:t> </a:t>
              </a:r>
              <a:r>
                <a:rPr lang="en-US" dirty="0"/>
                <a:t>section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69063" y="4699154"/>
            <a:ext cx="2311753" cy="1369099"/>
            <a:chOff x="6469063" y="4699154"/>
            <a:chExt cx="2311753" cy="1369099"/>
          </a:xfrm>
        </p:grpSpPr>
        <p:cxnSp>
          <p:nvCxnSpPr>
            <p:cNvPr id="40" name="Straight Connector 39"/>
            <p:cNvCxnSpPr/>
            <p:nvPr/>
          </p:nvCxnSpPr>
          <p:spPr bwMode="auto">
            <a:xfrm flipV="1">
              <a:off x="6469063" y="5151650"/>
              <a:ext cx="1436687" cy="635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5" name="TextBox 43"/>
            <p:cNvSpPr txBox="1">
              <a:spLocks noChangeArrowheads="1"/>
            </p:cNvSpPr>
            <p:nvPr/>
          </p:nvSpPr>
          <p:spPr bwMode="auto">
            <a:xfrm>
              <a:off x="6749491" y="4699154"/>
              <a:ext cx="20313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smtClean="0"/>
                <a:t>Left</a:t>
              </a:r>
              <a:r>
                <a:rPr lang="en-US" dirty="0" smtClean="0"/>
                <a:t> </a:t>
              </a:r>
              <a:r>
                <a:rPr lang="en-US" dirty="0"/>
                <a:t>of station</a:t>
              </a:r>
            </a:p>
          </p:txBody>
        </p:sp>
        <p:sp>
          <p:nvSpPr>
            <p:cNvPr id="26636" name="TextBox 44"/>
            <p:cNvSpPr txBox="1">
              <a:spLocks noChangeArrowheads="1"/>
            </p:cNvSpPr>
            <p:nvPr/>
          </p:nvSpPr>
          <p:spPr bwMode="auto">
            <a:xfrm>
              <a:off x="6686816" y="5237256"/>
              <a:ext cx="155221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Right</a:t>
              </a:r>
              <a:r>
                <a:rPr lang="en-US" dirty="0" smtClean="0"/>
                <a:t> </a:t>
              </a:r>
              <a:r>
                <a:rPr lang="en-US" dirty="0"/>
                <a:t>of station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51347" y="4703818"/>
            <a:ext cx="2479251" cy="962061"/>
            <a:chOff x="1951347" y="4703818"/>
            <a:chExt cx="2479251" cy="962061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3563938" y="5142125"/>
              <a:ext cx="7334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8" name="TextBox 46"/>
            <p:cNvSpPr txBox="1">
              <a:spLocks noChangeArrowheads="1"/>
            </p:cNvSpPr>
            <p:nvPr/>
          </p:nvSpPr>
          <p:spPr bwMode="auto">
            <a:xfrm>
              <a:off x="1951348" y="4703818"/>
              <a:ext cx="226762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Left</a:t>
              </a:r>
              <a:r>
                <a:rPr lang="en-US" dirty="0" smtClean="0"/>
                <a:t> </a:t>
              </a:r>
              <a:r>
                <a:rPr lang="en-US" dirty="0"/>
                <a:t>of station</a:t>
              </a:r>
            </a:p>
          </p:txBody>
        </p:sp>
        <p:sp>
          <p:nvSpPr>
            <p:cNvPr id="26639" name="TextBox 47"/>
            <p:cNvSpPr txBox="1">
              <a:spLocks noChangeArrowheads="1"/>
            </p:cNvSpPr>
            <p:nvPr/>
          </p:nvSpPr>
          <p:spPr bwMode="auto">
            <a:xfrm>
              <a:off x="1951347" y="5204214"/>
              <a:ext cx="24792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Right</a:t>
              </a:r>
              <a:r>
                <a:rPr lang="en-US" dirty="0" smtClean="0"/>
                <a:t> </a:t>
              </a:r>
              <a:r>
                <a:rPr lang="en-US" dirty="0"/>
                <a:t>of station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51208" y="6127963"/>
            <a:ext cx="4908884" cy="725378"/>
            <a:chOff x="3051208" y="6127963"/>
            <a:chExt cx="4908884" cy="72537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4179888" y="6127963"/>
              <a:ext cx="755650" cy="39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 rot="5400000" flipH="1" flipV="1">
              <a:off x="5128419" y="6605007"/>
              <a:ext cx="4714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1" name="TextBox 49"/>
            <p:cNvSpPr txBox="1">
              <a:spLocks noChangeArrowheads="1"/>
            </p:cNvSpPr>
            <p:nvPr/>
          </p:nvSpPr>
          <p:spPr bwMode="auto">
            <a:xfrm>
              <a:off x="5378691" y="6391676"/>
              <a:ext cx="25814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From</a:t>
              </a:r>
              <a:r>
                <a:rPr lang="en-US" dirty="0" smtClean="0"/>
                <a:t> </a:t>
              </a:r>
              <a:r>
                <a:rPr lang="en-US" dirty="0"/>
                <a:t>section</a:t>
              </a:r>
            </a:p>
          </p:txBody>
        </p:sp>
        <p:sp>
          <p:nvSpPr>
            <p:cNvPr id="26642" name="TextBox 50"/>
            <p:cNvSpPr txBox="1">
              <a:spLocks noChangeArrowheads="1"/>
            </p:cNvSpPr>
            <p:nvPr/>
          </p:nvSpPr>
          <p:spPr bwMode="auto">
            <a:xfrm>
              <a:off x="3051208" y="6382150"/>
              <a:ext cx="23522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To</a:t>
              </a:r>
              <a:r>
                <a:rPr lang="en-US" dirty="0" smtClean="0"/>
                <a:t> </a:t>
              </a:r>
              <a:r>
                <a:rPr lang="en-US" dirty="0"/>
                <a:t>section</a:t>
              </a:r>
            </a:p>
          </p:txBody>
        </p:sp>
      </p:grpSp>
      <p:sp>
        <p:nvSpPr>
          <p:cNvPr id="26629" name="TextBox 54"/>
          <p:cNvSpPr txBox="1">
            <a:spLocks noChangeArrowheads="1"/>
          </p:cNvSpPr>
          <p:nvPr/>
        </p:nvSpPr>
        <p:spPr bwMode="auto">
          <a:xfrm>
            <a:off x="141403" y="4185717"/>
            <a:ext cx="20028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OBS </a:t>
            </a:r>
            <a:r>
              <a:rPr lang="en-US" dirty="0"/>
              <a:t>tuned </a:t>
            </a:r>
            <a:r>
              <a:rPr lang="en-US" dirty="0" smtClean="0"/>
              <a:t>to</a:t>
            </a:r>
          </a:p>
          <a:p>
            <a:pPr algn="ctr"/>
            <a:r>
              <a:rPr lang="en-US" dirty="0" smtClean="0"/>
              <a:t>90 </a:t>
            </a:r>
            <a:r>
              <a:rPr lang="en-US" dirty="0"/>
              <a:t>degree radial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VOR Instrument Operation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118424"/>
            <a:ext cx="8229600" cy="4830763"/>
          </a:xfrm>
        </p:spPr>
        <p:txBody>
          <a:bodyPr/>
          <a:lstStyle/>
          <a:p>
            <a:r>
              <a:rPr lang="en-US" dirty="0" smtClean="0"/>
              <a:t>Course Deviation Indicator (CDI) indicates angular deviation of aircraft position relative to VOR radial</a:t>
            </a:r>
          </a:p>
          <a:p>
            <a:r>
              <a:rPr lang="en-US" dirty="0" smtClean="0"/>
              <a:t>Greater CDI deflection means greater angle</a:t>
            </a:r>
          </a:p>
        </p:txBody>
      </p:sp>
      <p:pic>
        <p:nvPicPr>
          <p:cNvPr id="4" name="Picture 5" descr="VOR Trackbar Devi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57" y="3912122"/>
            <a:ext cx="2730312" cy="289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AA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6654" y="4009093"/>
            <a:ext cx="476250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Examples</a:t>
            </a:r>
            <a:endParaRPr lang="en-US" sz="4000" dirty="0"/>
          </a:p>
        </p:txBody>
      </p:sp>
      <p:pic>
        <p:nvPicPr>
          <p:cNvPr id="5" name="Picture 5" descr="VOR Orient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</a:blip>
          <a:srcRect l="3925" t="5969" r="4413" b="4297"/>
          <a:stretch>
            <a:fillRect/>
          </a:stretch>
        </p:blipFill>
        <p:spPr bwMode="auto">
          <a:xfrm>
            <a:off x="1606648" y="1280441"/>
            <a:ext cx="4859338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Examples</a:t>
            </a:r>
            <a:endParaRPr lang="en-US" sz="4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94322" y="933254"/>
            <a:ext cx="3788004" cy="5750350"/>
            <a:chOff x="1749591" y="1376855"/>
            <a:chExt cx="3368947" cy="5176346"/>
          </a:xfrm>
        </p:grpSpPr>
        <p:pic>
          <p:nvPicPr>
            <p:cNvPr id="29700" name="Picture 5" descr="AA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49591" y="1387367"/>
              <a:ext cx="3326906" cy="5165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1" name="Rectangle 8"/>
            <p:cNvSpPr>
              <a:spLocks noChangeArrowheads="1"/>
            </p:cNvSpPr>
            <p:nvPr/>
          </p:nvSpPr>
          <p:spPr bwMode="auto">
            <a:xfrm>
              <a:off x="4414344" y="1376855"/>
              <a:ext cx="704193" cy="840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Rectangle 11"/>
            <p:cNvSpPr>
              <a:spLocks noChangeArrowheads="1"/>
            </p:cNvSpPr>
            <p:nvPr/>
          </p:nvSpPr>
          <p:spPr bwMode="auto">
            <a:xfrm>
              <a:off x="4466897" y="3914120"/>
              <a:ext cx="620109" cy="7314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Rectangle 11"/>
            <p:cNvSpPr>
              <a:spLocks noChangeArrowheads="1"/>
            </p:cNvSpPr>
            <p:nvPr/>
          </p:nvSpPr>
          <p:spPr bwMode="auto">
            <a:xfrm>
              <a:off x="4125311" y="4581526"/>
              <a:ext cx="993227" cy="5370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Examples</a:t>
            </a:r>
            <a:endParaRPr lang="en-US" sz="4000" dirty="0"/>
          </a:p>
        </p:txBody>
      </p:sp>
      <p:pic>
        <p:nvPicPr>
          <p:cNvPr id="30723" name="Picture 5" descr="VOR indication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060" y="1696744"/>
            <a:ext cx="3648254" cy="364825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8373" y="1750613"/>
            <a:ext cx="4703216" cy="361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ILS – Instrument Landing System </a:t>
            </a:r>
            <a:endParaRPr 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Navigation aid to guide aircraft to runway</a:t>
            </a:r>
          </a:p>
        </p:txBody>
      </p:sp>
      <p:pic>
        <p:nvPicPr>
          <p:cNvPr id="1026" name="Picture 2" descr="C:\Documents and Settings\gholt\My Documents\PLTW\AeroSpace_Rewrite\Jeppesen Instrument and Commercial_Image CD\IC-08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144" y="1858852"/>
            <a:ext cx="6294222" cy="47206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Examples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280" y="1121229"/>
            <a:ext cx="5995415" cy="565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Usage</a:t>
            </a:r>
            <a:endParaRPr lang="en-US" sz="4000" dirty="0"/>
          </a:p>
        </p:txBody>
      </p:sp>
      <p:grpSp>
        <p:nvGrpSpPr>
          <p:cNvPr id="2" name="Group 7"/>
          <p:cNvGrpSpPr/>
          <p:nvPr/>
        </p:nvGrpSpPr>
        <p:grpSpPr>
          <a:xfrm>
            <a:off x="1259022" y="1299990"/>
            <a:ext cx="6196013" cy="4936686"/>
            <a:chOff x="1259022" y="1299990"/>
            <a:chExt cx="6196013" cy="4936686"/>
          </a:xfrm>
        </p:grpSpPr>
        <p:pic>
          <p:nvPicPr>
            <p:cNvPr id="32771" name="Picture 5" descr="RNAV Multiple Waypoint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rcRect l="5046" t="2263" r="3784" b="3677"/>
            <a:stretch>
              <a:fillRect/>
            </a:stretch>
          </p:blipFill>
          <p:spPr bwMode="auto">
            <a:xfrm>
              <a:off x="1259022" y="1486876"/>
              <a:ext cx="6196013" cy="474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2842351" y="1299990"/>
              <a:ext cx="3470314" cy="3745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7151" y="1636873"/>
              <a:ext cx="2852596" cy="272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48678" y="5347482"/>
              <a:ext cx="1003918" cy="397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Usage</a:t>
            </a:r>
            <a:endParaRPr lang="en-US" sz="4000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61938" y="1538288"/>
            <a:ext cx="8678862" cy="4405312"/>
            <a:chOff x="261938" y="1538514"/>
            <a:chExt cx="8678862" cy="4405086"/>
          </a:xfrm>
        </p:grpSpPr>
        <p:pic>
          <p:nvPicPr>
            <p:cNvPr id="33796" name="Picture 5" descr="AA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1938" y="1576552"/>
              <a:ext cx="8678862" cy="436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434975" y="1538514"/>
              <a:ext cx="4602163" cy="652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 Instrument Usage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017" y="936025"/>
            <a:ext cx="3770107" cy="569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440" y="274638"/>
            <a:ext cx="9114503" cy="7159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DME (Distance Measuring Equipment)</a:t>
            </a:r>
            <a:endParaRPr lang="en-US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Measures Slant Range</a:t>
            </a:r>
          </a:p>
          <a:p>
            <a:r>
              <a:rPr lang="en-US" dirty="0" smtClean="0"/>
              <a:t>Error increases as approach DME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411163" y="2797175"/>
            <a:ext cx="6969125" cy="3449638"/>
            <a:chOff x="411163" y="2797175"/>
            <a:chExt cx="6969125" cy="3449638"/>
          </a:xfrm>
        </p:grpSpPr>
        <p:pic>
          <p:nvPicPr>
            <p:cNvPr id="35844" name="Picture 5" descr="DME Slant Angle Measuremen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 l="1750" t="3973" r="3500" b="7285"/>
            <a:stretch>
              <a:fillRect/>
            </a:stretch>
          </p:blipFill>
          <p:spPr bwMode="auto">
            <a:xfrm>
              <a:off x="411163" y="2797175"/>
              <a:ext cx="6969125" cy="344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3607904" y="3210339"/>
              <a:ext cx="1192696" cy="496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DME Slant Range Example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955" y="1036768"/>
            <a:ext cx="419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DME Ground Equipment</a:t>
            </a:r>
            <a:endParaRPr lang="en-US" sz="4000" dirty="0"/>
          </a:p>
        </p:txBody>
      </p:sp>
      <p:pic>
        <p:nvPicPr>
          <p:cNvPr id="37891" name="Picture 5" descr="DME Ante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1888" y="1508125"/>
            <a:ext cx="35194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DME Airborne Equipment</a:t>
            </a:r>
            <a:endParaRPr lang="en-US" sz="4000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98488" y="1611313"/>
            <a:ext cx="7653337" cy="3978275"/>
            <a:chOff x="566057" y="1426029"/>
            <a:chExt cx="7652657" cy="3978275"/>
          </a:xfrm>
        </p:grpSpPr>
        <p:pic>
          <p:nvPicPr>
            <p:cNvPr id="38916" name="Picture 5" descr="AA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6057" y="1426029"/>
              <a:ext cx="7609114" cy="397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5997999" y="1426029"/>
              <a:ext cx="2220715" cy="620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VOR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9939" name="Picture 5" descr="MSN_vd_tr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388" y="827088"/>
            <a:ext cx="3600450" cy="56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DME Usage</a:t>
            </a:r>
            <a:endParaRPr lang="en-US" sz="4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6050" y="2057400"/>
            <a:ext cx="8740775" cy="2484438"/>
            <a:chOff x="146050" y="2057400"/>
            <a:chExt cx="8740775" cy="2484438"/>
          </a:xfrm>
        </p:grpSpPr>
        <p:pic>
          <p:nvPicPr>
            <p:cNvPr id="40964" name="Picture 5" descr="DME Determining Position Techniques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9C9C9"/>
                </a:clrFrom>
                <a:clrTo>
                  <a:srgbClr val="C9C9C9">
                    <a:alpha val="0"/>
                  </a:srgbClr>
                </a:clrTo>
              </a:clrChange>
            </a:blip>
            <a:srcRect b="66269"/>
            <a:stretch>
              <a:fillRect/>
            </a:stretch>
          </p:blipFill>
          <p:spPr bwMode="auto">
            <a:xfrm>
              <a:off x="146050" y="2057400"/>
              <a:ext cx="2887663" cy="24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5" name="Picture 8" descr="DME Determining Position Techniques 3"/>
            <p:cNvPicPr>
              <a:picLocks noChangeAspect="1" noChangeArrowheads="1"/>
            </p:cNvPicPr>
            <p:nvPr/>
          </p:nvPicPr>
          <p:blipFill>
            <a:blip r:embed="rId2" cstate="print"/>
            <a:srcRect t="32912" b="33987"/>
            <a:stretch>
              <a:fillRect/>
            </a:stretch>
          </p:blipFill>
          <p:spPr bwMode="auto">
            <a:xfrm>
              <a:off x="3054350" y="2143125"/>
              <a:ext cx="284321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6" name="Picture 10" descr="DME Determining Position Techniques 3"/>
            <p:cNvPicPr>
              <a:picLocks noChangeAspect="1" noChangeArrowheads="1"/>
            </p:cNvPicPr>
            <p:nvPr/>
          </p:nvPicPr>
          <p:blipFill>
            <a:blip r:embed="rId2" cstate="print"/>
            <a:srcRect l="2802" t="65260" r="1868" b="1204"/>
            <a:stretch>
              <a:fillRect/>
            </a:stretch>
          </p:blipFill>
          <p:spPr bwMode="auto">
            <a:xfrm>
              <a:off x="5969000" y="2152650"/>
              <a:ext cx="2917825" cy="2389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ILS – Instrument Landing System  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147920"/>
            <a:ext cx="8229600" cy="4830763"/>
          </a:xfrm>
        </p:spPr>
        <p:txBody>
          <a:bodyPr/>
          <a:lstStyle/>
          <a:p>
            <a:r>
              <a:rPr lang="en-US" dirty="0" smtClean="0"/>
              <a:t>Aligns aircraft along runway’s extended centerline (angle viewed from above)</a:t>
            </a:r>
          </a:p>
          <a:p>
            <a:r>
              <a:rPr lang="en-US" dirty="0" smtClean="0"/>
              <a:t>Aligns aircraft on proper glide slope (angle viewed from side)</a:t>
            </a:r>
          </a:p>
        </p:txBody>
      </p:sp>
      <p:pic>
        <p:nvPicPr>
          <p:cNvPr id="2050" name="Picture 2" descr="C:\Documents and Settings\gholt\My Documents\PLTW\AeroSpace_Rewrite\Jeppesen Instrument and Commercial_Image CD\IC-08-22.jpg"/>
          <p:cNvPicPr>
            <a:picLocks noChangeAspect="1" noChangeArrowheads="1"/>
          </p:cNvPicPr>
          <p:nvPr/>
        </p:nvPicPr>
        <p:blipFill>
          <a:blip r:embed="rId2" cstate="print"/>
          <a:srcRect l="3289" t="9126" r="3476"/>
          <a:stretch>
            <a:fillRect/>
          </a:stretch>
        </p:blipFill>
        <p:spPr bwMode="auto">
          <a:xfrm>
            <a:off x="1425998" y="3403130"/>
            <a:ext cx="4726155" cy="34548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>
          <a:xfrm>
            <a:off x="457200" y="1162668"/>
            <a:ext cx="8229600" cy="5842812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ea typeface="Georgia" pitchFamily="18" charset="0"/>
                <a:cs typeface="Georgia" pitchFamily="18" charset="0"/>
              </a:rPr>
              <a:t>Crouch, T. (2004). </a:t>
            </a:r>
            <a:r>
              <a:rPr lang="en-US" sz="2400" i="1" dirty="0" smtClean="0">
                <a:ea typeface="Georgia" pitchFamily="18" charset="0"/>
                <a:cs typeface="Georgia" pitchFamily="18" charset="0"/>
              </a:rPr>
              <a:t>Wings</a:t>
            </a:r>
            <a:r>
              <a:rPr lang="en-US" sz="2400" dirty="0" smtClean="0">
                <a:ea typeface="Georgia" pitchFamily="18" charset="0"/>
                <a:cs typeface="Georgia" pitchFamily="18" charset="0"/>
              </a:rPr>
              <a:t>. New York: W.W. Norton &amp; Company.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ea typeface="Georgia" pitchFamily="18" charset="0"/>
                <a:cs typeface="Georgia" pitchFamily="18" charset="0"/>
              </a:rPr>
              <a:t>Dalton, S. (1999). </a:t>
            </a:r>
            <a:r>
              <a:rPr lang="en-US" sz="2400" i="1" dirty="0" smtClean="0">
                <a:ea typeface="Georgia" pitchFamily="18" charset="0"/>
                <a:cs typeface="Georgia" pitchFamily="18" charset="0"/>
              </a:rPr>
              <a:t>The Miracle of flight</a:t>
            </a:r>
            <a:r>
              <a:rPr lang="en-US" sz="2400" dirty="0" smtClean="0">
                <a:ea typeface="Georgia" pitchFamily="18" charset="0"/>
                <a:cs typeface="Georgia" pitchFamily="18" charset="0"/>
              </a:rPr>
              <a:t>. Kingston, Ontario: Bookmakers Press Inc.</a:t>
            </a:r>
          </a:p>
          <a:p>
            <a:pPr eaLnBrk="1" hangingPunct="1">
              <a:buNone/>
            </a:pPr>
            <a:r>
              <a:rPr lang="en-US" sz="2400" dirty="0" smtClean="0"/>
              <a:t>Federal Aviation Administration (2009). Retrieved from http://www.faa.gov/</a:t>
            </a:r>
            <a:endParaRPr lang="en-US" sz="2400" dirty="0" smtClean="0">
              <a:ea typeface="Georgia" pitchFamily="18" charset="0"/>
              <a:cs typeface="Georgia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dirty="0" smtClean="0">
                <a:ea typeface="Georgia" pitchFamily="18" charset="0"/>
                <a:cs typeface="Georgia" pitchFamily="18" charset="0"/>
              </a:rPr>
              <a:t>Garber, S. (2007). </a:t>
            </a:r>
            <a:r>
              <a:rPr lang="en-US" sz="2400" i="1" dirty="0" smtClean="0">
                <a:ea typeface="Georgia" pitchFamily="18" charset="0"/>
                <a:cs typeface="Georgia" pitchFamily="18" charset="0"/>
              </a:rPr>
              <a:t>Sputnik and The Dawn of the Space Age</a:t>
            </a:r>
            <a:r>
              <a:rPr lang="en-US" sz="2400" dirty="0" smtClean="0">
                <a:ea typeface="Georgia" pitchFamily="18" charset="0"/>
                <a:cs typeface="Georgia" pitchFamily="18" charset="0"/>
              </a:rPr>
              <a:t>. Retrieved from http://history.nasa.gov/sputnik/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ea typeface="Georgia" pitchFamily="18" charset="0"/>
                <a:cs typeface="Georgia" pitchFamily="18" charset="0"/>
              </a:rPr>
              <a:t>Grant, R.G. (2007). </a:t>
            </a:r>
            <a:r>
              <a:rPr lang="en-US" sz="2400" i="1" dirty="0" smtClean="0">
                <a:ea typeface="Georgia" pitchFamily="18" charset="0"/>
                <a:cs typeface="Georgia" pitchFamily="18" charset="0"/>
              </a:rPr>
              <a:t>Flight the complete history</a:t>
            </a:r>
            <a:r>
              <a:rPr lang="en-US" sz="2400" dirty="0" smtClean="0">
                <a:ea typeface="Georgia" pitchFamily="18" charset="0"/>
                <a:cs typeface="Georgia" pitchFamily="18" charset="0"/>
              </a:rPr>
              <a:t>. New York: DK Publishing.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0103"/>
            <a:ext cx="8229600" cy="715962"/>
          </a:xfrm>
        </p:spPr>
        <p:txBody>
          <a:bodyPr/>
          <a:lstStyle/>
          <a:p>
            <a:pPr marL="342900" indent="-342900" eaLnBrk="1" hangingPunct="1">
              <a:lnSpc>
                <a:spcPct val="95000"/>
              </a:lnSpc>
              <a:buClr>
                <a:schemeClr val="accent1"/>
              </a:buClr>
              <a:defRPr/>
            </a:pPr>
            <a:r>
              <a:rPr lang="en-US" kern="1200" dirty="0" smtClean="0">
                <a:cs typeface="Arial" pitchFamily="34" charset="0"/>
              </a:rPr>
              <a:t>References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9135"/>
            <a:ext cx="8229600" cy="4830763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/>
              <a:t>Jeppesen</a:t>
            </a:r>
            <a:r>
              <a:rPr lang="en-US" sz="2400" dirty="0" smtClean="0"/>
              <a:t> (2007). </a:t>
            </a:r>
            <a:r>
              <a:rPr lang="en-US" sz="2400" i="1" dirty="0" smtClean="0"/>
              <a:t>Guided flight discovery private pilot </a:t>
            </a:r>
            <a:r>
              <a:rPr lang="en-US" sz="2400" dirty="0" smtClean="0"/>
              <a:t>[CD-ROM]. Englewood, CO: </a:t>
            </a:r>
            <a:r>
              <a:rPr lang="en-US" sz="2400" dirty="0" err="1" smtClean="0"/>
              <a:t>Jeppesen</a:t>
            </a:r>
            <a:r>
              <a:rPr lang="en-US" sz="2400" dirty="0" smtClean="0"/>
              <a:t>. Retrieved from </a:t>
            </a:r>
          </a:p>
          <a:p>
            <a:pPr>
              <a:buNone/>
            </a:pPr>
            <a:r>
              <a:rPr lang="en-US" sz="2400" dirty="0" smtClean="0"/>
              <a:t>	http://skyvector.com/</a:t>
            </a:r>
          </a:p>
          <a:p>
            <a:pPr>
              <a:buNone/>
            </a:pPr>
            <a:r>
              <a:rPr lang="en-US" sz="2400" dirty="0" err="1" smtClean="0"/>
              <a:t>Jeppesen</a:t>
            </a:r>
            <a:r>
              <a:rPr lang="en-US" sz="2400" dirty="0" smtClean="0"/>
              <a:t> Sanderson, Inc. (2006). </a:t>
            </a:r>
            <a:r>
              <a:rPr lang="en-US" sz="2400" i="1" dirty="0" smtClean="0"/>
              <a:t>Guided flight discovery private pilot images </a:t>
            </a:r>
            <a:r>
              <a:rPr lang="en-US" sz="2400" dirty="0" smtClean="0"/>
              <a:t>[CD-ROM]. Englewood, CO: </a:t>
            </a:r>
            <a:r>
              <a:rPr lang="en-US" sz="2400" dirty="0" err="1" smtClean="0"/>
              <a:t>Jeppesen</a:t>
            </a:r>
            <a:r>
              <a:rPr lang="en-US" sz="2400" dirty="0" smtClean="0"/>
              <a:t> Sanderson, Inc.</a:t>
            </a:r>
          </a:p>
          <a:p>
            <a:pPr>
              <a:buNone/>
            </a:pPr>
            <a:r>
              <a:rPr lang="en-US" sz="2400" dirty="0" smtClean="0"/>
              <a:t>National Aeronautics and Space Administration (2009). Retrieved from http://www.nasa.gov/</a:t>
            </a:r>
          </a:p>
          <a:p>
            <a:pPr>
              <a:buNone/>
            </a:pPr>
            <a:r>
              <a:rPr lang="en-US" sz="2400" dirty="0" smtClean="0"/>
              <a:t>National Executive Committee for Space-Based Positioning, Navigation, and Timing (2009). Retrieved from http://pnt.gov/</a:t>
            </a:r>
          </a:p>
          <a:p>
            <a:pPr>
              <a:buNone/>
            </a:pPr>
            <a:r>
              <a:rPr lang="en-US" sz="2400" dirty="0" err="1" smtClean="0"/>
              <a:t>SkyVector</a:t>
            </a:r>
            <a:r>
              <a:rPr lang="en-US" sz="2400" dirty="0" smtClean="0"/>
              <a:t> (2009). Retrieved from www.skyvector.com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ILS Instrument</a:t>
            </a:r>
          </a:p>
        </p:txBody>
      </p:sp>
      <p:pic>
        <p:nvPicPr>
          <p:cNvPr id="8195" name="Picture 5" descr="ILS Instrument Parts with Arrow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2178" y="2159616"/>
            <a:ext cx="3386972" cy="293173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ILS Instrument Indications</a:t>
            </a:r>
            <a:endParaRPr lang="en-US" dirty="0"/>
          </a:p>
        </p:txBody>
      </p:sp>
      <p:sp>
        <p:nvSpPr>
          <p:cNvPr id="921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Glideslope</a:t>
            </a:r>
            <a:r>
              <a:rPr lang="en-US" dirty="0" smtClean="0"/>
              <a:t> indication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7225" y="2521185"/>
            <a:ext cx="7950200" cy="3190875"/>
            <a:chOff x="656788" y="2238704"/>
            <a:chExt cx="7951183" cy="3189889"/>
          </a:xfrm>
        </p:grpSpPr>
        <p:pic>
          <p:nvPicPr>
            <p:cNvPr id="9221" name="Picture 5" descr="ils_glideslop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6788" y="2238704"/>
              <a:ext cx="7825061" cy="3079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479712" y="5096909"/>
              <a:ext cx="860531" cy="284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47316" y="4666828"/>
              <a:ext cx="1108212" cy="309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194921" y="5144519"/>
              <a:ext cx="1413050" cy="284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ILS Instrument Indications</a:t>
            </a:r>
            <a:endParaRPr lang="en-US" dirty="0"/>
          </a:p>
        </p:txBody>
      </p:sp>
      <p:sp>
        <p:nvSpPr>
          <p:cNvPr id="1024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Localizer indication</a:t>
            </a:r>
          </a:p>
        </p:txBody>
      </p:sp>
      <p:pic>
        <p:nvPicPr>
          <p:cNvPr id="10244" name="Picture 5" descr="ils_localiz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2366943"/>
            <a:ext cx="84201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ILS Ground Equipment</a:t>
            </a:r>
            <a:endParaRPr lang="en-US" sz="4000" dirty="0"/>
          </a:p>
        </p:txBody>
      </p:sp>
      <p:pic>
        <p:nvPicPr>
          <p:cNvPr id="11267" name="Picture 5" descr="ILS Localizer Antenna at Luxemb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1625600"/>
            <a:ext cx="44878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ILS Glideslope Antenn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963" y="1181825"/>
            <a:ext cx="35115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54523" y="5031476"/>
            <a:ext cx="4619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Localizer (Centerline) Antenna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5250845" y="5953354"/>
            <a:ext cx="353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ILS </a:t>
            </a:r>
            <a:r>
              <a:rPr lang="en-US" dirty="0" smtClean="0"/>
              <a:t>Glide Slope </a:t>
            </a:r>
            <a:r>
              <a:rPr lang="en-US" dirty="0"/>
              <a:t>Antenna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ILS Approach Plate Example</a:t>
            </a:r>
            <a:endParaRPr lang="en-US" dirty="0"/>
          </a:p>
        </p:txBody>
      </p:sp>
      <p:pic>
        <p:nvPicPr>
          <p:cNvPr id="12292" name="Picture 5" descr="MSN_ir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8640" y="1257693"/>
            <a:ext cx="3037022" cy="4830763"/>
          </a:xfrm>
        </p:spPr>
      </p:pic>
      <p:sp>
        <p:nvSpPr>
          <p:cNvPr id="12291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572001" y="1600200"/>
            <a:ext cx="436461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NAV2 VOR Approach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108.60 MHz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Radial 182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Morse   _ _   …   _.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NAV1 ILS Approach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110.10 MHz for R18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Morse  ..  _..  …  _ _..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Maintain 2700 until the OUTER Marker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Normal Descent to MM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Evolution of Flight Cause and Effect&amp;#x0D;&amp;#x0A;&amp;quot;&quot;/&gt;&lt;property id=&quot;20307&quot; value=&quot;301&quot;/&gt;&lt;/object&gt;&lt;object type=&quot;3&quot; unique_id=&quot;10005&quot;&gt;&lt;property id=&quot;20148&quot; value=&quot;5&quot;/&gt;&lt;property id=&quot;20300&quot; value=&quot;Slide 2 - &amp;quot;Why human flight?&amp;quot;&quot;/&gt;&lt;property id=&quot;20307&quot; value=&quot;303&quot;/&gt;&lt;/object&gt;&lt;object type=&quot;3&quot; unique_id=&quot;10006&quot;&gt;&lt;property id=&quot;20148&quot; value=&quot;5&quot;/&gt;&lt;property id=&quot;20300&quot; value=&quot;Slide 3 - &amp;quot;Mystery and beliefs of the unknown&amp;quot;&quot;/&gt;&lt;property id=&quot;20307&quot; value=&quot;304&quot;/&gt;&lt;/object&gt;&lt;object type=&quot;3&quot; unique_id=&quot;10007&quot;&gt;&lt;property id=&quot;20148&quot; value=&quot;5&quot;/&gt;&lt;property id=&quot;20300&quot; value=&quot;Slide 4&quot;/&gt;&lt;property id=&quot;20307&quot; value=&quot;305&quot;/&gt;&lt;/object&gt;&lt;object type=&quot;3&quot; unique_id=&quot;10008&quot;&gt;&lt;property id=&quot;20148&quot; value=&quot;5&quot;/&gt;&lt;property id=&quot;20300&quot; value=&quot;Slide 5&quot;/&gt;&lt;property id=&quot;20307&quot; value=&quot;306&quot;/&gt;&lt;/object&gt;&lt;object type=&quot;3&quot; unique_id=&quot;10009&quot;&gt;&lt;property id=&quot;20148&quot; value=&quot;5&quot;/&gt;&lt;property id=&quot;20300&quot; value=&quot;Slide 6 - &amp;quot;From mystery to reality&amp;quot;&quot;/&gt;&lt;property id=&quot;20307&quot; value=&quot;307&quot;/&gt;&lt;/object&gt;&lt;object type=&quot;3&quot; unique_id=&quot;10010&quot;&gt;&lt;property id=&quot;20148&quot; value=&quot;5&quot;/&gt;&lt;property id=&quot;20300&quot; value=&quot;Slide 7 - &amp;quot;Trial-and-Error&amp;quot;&quot;/&gt;&lt;property id=&quot;20307&quot; value=&quot;308&quot;/&gt;&lt;/object&gt;&lt;object type=&quot;3&quot; unique_id=&quot;10011&quot;&gt;&lt;property id=&quot;20148&quot; value=&quot;5&quot;/&gt;&lt;property id=&quot;20300&quot; value=&quot;Slide 8 - &amp;quot;Trial-and-Error&amp;quot;&quot;/&gt;&lt;property id=&quot;20307&quot; value=&quot;309&quot;/&gt;&lt;/object&gt;&lt;object type=&quot;3&quot; unique_id=&quot;10012&quot;&gt;&lt;property id=&quot;20148&quot; value=&quot;5&quot;/&gt;&lt;property id=&quot;20300&quot; value=&quot;Slide 9 - &amp;quot;Trial-and-Error&amp;quot;&quot;/&gt;&lt;property id=&quot;20307&quot; value=&quot;310&quot;/&gt;&lt;/object&gt;&lt;object type=&quot;3&quot; unique_id=&quot;10013&quot;&gt;&lt;property id=&quot;20148&quot; value=&quot;5&quot;/&gt;&lt;property id=&quot;20300&quot; value=&quot;Slide 10 - &amp;quot;Theory and Experimentation&amp;quot;&quot;/&gt;&lt;property id=&quot;20307&quot; value=&quot;311&quot;/&gt;&lt;/object&gt;&lt;object type=&quot;3&quot; unique_id=&quot;10014&quot;&gt;&lt;property id=&quot;20148&quot; value=&quot;5&quot;/&gt;&lt;property id=&quot;20300&quot; value=&quot;Slide 11 - &amp;quot;Theory and Experimentation&amp;quot;&quot;/&gt;&lt;property id=&quot;20307&quot; value=&quot;312&quot;/&gt;&lt;/object&gt;&lt;object type=&quot;3&quot; unique_id=&quot;10015&quot;&gt;&lt;property id=&quot;20148&quot; value=&quot;5&quot;/&gt;&lt;property id=&quot;20300&quot; value=&quot;Slide 12 - &amp;quot;Theory and Experimentation&amp;quot;&quot;/&gt;&lt;property id=&quot;20307&quot; value=&quot;313&quot;/&gt;&lt;/object&gt;&lt;object type=&quot;3&quot; unique_id=&quot;10016&quot;&gt;&lt;property id=&quot;20148&quot; value=&quot;5&quot;/&gt;&lt;property id=&quot;20300&quot; value=&quot;Slide 13 - &amp;quot;Theory and Experimentation&amp;quot;&quot;/&gt;&lt;property id=&quot;20307&quot; value=&quot;314&quot;/&gt;&lt;/object&gt;&lt;object type=&quot;3&quot; unique_id=&quot;10017&quot;&gt;&lt;property id=&quot;20148&quot; value=&quot;5&quot;/&gt;&lt;property id=&quot;20300&quot; value=&quot;Slide 14 - &amp;quot;Theory and Experimentation&amp;quot;&quot;/&gt;&lt;property id=&quot;20307&quot; value=&quot;315&quot;/&gt;&lt;/object&gt;&lt;object type=&quot;3&quot; unique_id=&quot;10018&quot;&gt;&lt;property id=&quot;20148&quot; value=&quot;5&quot;/&gt;&lt;property id=&quot;20300&quot; value=&quot;Slide 15 - &amp;quot;Theory and Experimentation&amp;quot;&quot;/&gt;&lt;property id=&quot;20307&quot; value=&quot;316&quot;/&gt;&lt;/object&gt;&lt;object type=&quot;3&quot; unique_id=&quot;10019&quot;&gt;&lt;property id=&quot;20148&quot; value=&quot;5&quot;/&gt;&lt;property id=&quot;20300&quot; value=&quot;Slide 16 - &amp;quot;Cause and Effect&amp;quot;&quot;/&gt;&lt;property id=&quot;20307&quot; value=&quot;317&quot;/&gt;&lt;/object&gt;&lt;object type=&quot;3&quot; unique_id=&quot;10020&quot;&gt;&lt;property id=&quot;20148&quot; value=&quot;5&quot;/&gt;&lt;property id=&quot;20300&quot; value=&quot;Slide 17 - &amp;quot;Cause and Effect&amp;quot;&quot;/&gt;&lt;property id=&quot;20307&quot; value=&quot;318&quot;/&gt;&lt;/object&gt;&lt;object type=&quot;3&quot; unique_id=&quot;10021&quot;&gt;&lt;property id=&quot;20148&quot; value=&quot;5&quot;/&gt;&lt;property id=&quot;20300&quot; value=&quot;Slide 18 - &amp;quot;Cause and Effect&amp;quot;&quot;/&gt;&lt;property id=&quot;20307&quot; value=&quot;319&quot;/&gt;&lt;/object&gt;&lt;object type=&quot;3&quot; unique_id=&quot;10022&quot;&gt;&lt;property id=&quot;20148&quot; value=&quot;5&quot;/&gt;&lt;property id=&quot;20300&quot; value=&quot;Slide 19 - &amp;quot;Cause and Effect&amp;quot;&quot;/&gt;&lt;property id=&quot;20307&quot; value=&quot;320&quot;/&gt;&lt;/object&gt;&lt;object type=&quot;3&quot; unique_id=&quot;10023&quot;&gt;&lt;property id=&quot;20148&quot; value=&quot;5&quot;/&gt;&lt;property id=&quot;20300&quot; value=&quot;Slide 20 - &amp;quot;Cause and Effect&amp;quot;&quot;/&gt;&lt;property id=&quot;20307&quot; value=&quot;321&quot;/&gt;&lt;/object&gt;&lt;object type=&quot;3&quot; unique_id=&quot;10024&quot;&gt;&lt;property id=&quot;20148&quot; value=&quot;5&quot;/&gt;&lt;property id=&quot;20300&quot; value=&quot;Slide 21 - &amp;quot;Cause and Effect&amp;quot;&quot;/&gt;&lt;property id=&quot;20307&quot; value=&quot;322&quot;/&gt;&lt;/object&gt;&lt;object type=&quot;3&quot; unique_id=&quot;10025&quot;&gt;&lt;property id=&quot;20148&quot; value=&quot;5&quot;/&gt;&lt;property id=&quot;20300&quot; value=&quot;Slide 22 - &amp;quot;Cause and Effect&amp;quot;&quot;/&gt;&lt;property id=&quot;20307&quot; value=&quot;323&quot;/&gt;&lt;/object&gt;&lt;object type=&quot;3&quot; unique_id=&quot;10026&quot;&gt;&lt;property id=&quot;20148&quot; value=&quot;5&quot;/&gt;&lt;property id=&quot;20300&quot; value=&quot;Slide 23 - &amp;quot;Cause and Effect&amp;quot;&quot;/&gt;&lt;property id=&quot;20307&quot; value=&quot;324&quot;/&gt;&lt;/object&gt;&lt;object type=&quot;3&quot; unique_id=&quot;10027&quot;&gt;&lt;property id=&quot;20148&quot; value=&quot;5&quot;/&gt;&lt;property id=&quot;20300&quot; value=&quot;Slide 24 - &amp;quot;Cause and Effect&amp;quot;&quot;/&gt;&lt;property id=&quot;20307&quot; value=&quot;325&quot;/&gt;&lt;/object&gt;&lt;object type=&quot;3&quot; unique_id=&quot;10028&quot;&gt;&lt;property id=&quot;20148&quot; value=&quot;5&quot;/&gt;&lt;property id=&quot;20300&quot; value=&quot;Slide 25 - &amp;quot;Cause and Effect&amp;quot;&quot;/&gt;&lt;property id=&quot;20307&quot; value=&quot;326&quot;/&gt;&lt;/object&gt;&lt;object type=&quot;3&quot; unique_id=&quot;10029&quot;&gt;&lt;property id=&quot;20148&quot; value=&quot;5&quot;/&gt;&lt;property id=&quot;20300&quot; value=&quot;Slide 26 - &amp;quot;Powered Flight&amp;quot;&quot;/&gt;&lt;property id=&quot;20307&quot; value=&quot;327&quot;/&gt;&lt;/object&gt;&lt;object type=&quot;3&quot; unique_id=&quot;10030&quot;&gt;&lt;property id=&quot;20148&quot; value=&quot;5&quot;/&gt;&lt;property id=&quot;20300&quot; value=&quot;Slide 27 - &amp;quot;Resources&amp;quot;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ppt98.tmp</Template>
  <TotalTime>1981</TotalTime>
  <Words>1244</Words>
  <Application>Microsoft Office PowerPoint</Application>
  <PresentationFormat>On-screen Show (4:3)</PresentationFormat>
  <Paragraphs>229</Paragraphs>
  <Slides>41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1_Custom Design</vt:lpstr>
      <vt:lpstr>Slide 1</vt:lpstr>
      <vt:lpstr>Radio Navigation</vt:lpstr>
      <vt:lpstr>ILS – Instrument Landing System </vt:lpstr>
      <vt:lpstr>ILS – Instrument Landing System  </vt:lpstr>
      <vt:lpstr>ILS Instrument</vt:lpstr>
      <vt:lpstr>ILS Instrument Indications</vt:lpstr>
      <vt:lpstr>ILS Instrument Indications</vt:lpstr>
      <vt:lpstr>ILS Ground Equipment</vt:lpstr>
      <vt:lpstr>ILS Approach Plate Example</vt:lpstr>
      <vt:lpstr>VOR - Very High Frequency Omni-Directional Range </vt:lpstr>
      <vt:lpstr>VOR Direction</vt:lpstr>
      <vt:lpstr>VOR Analogy</vt:lpstr>
      <vt:lpstr>VOR Radials</vt:lpstr>
      <vt:lpstr>VOR Radials</vt:lpstr>
      <vt:lpstr>VOR Benefits and Limitations</vt:lpstr>
      <vt:lpstr>VOR Sectional Chart Symbols</vt:lpstr>
      <vt:lpstr>VOR Sectional Chart</vt:lpstr>
      <vt:lpstr>VOR Sectional Chart</vt:lpstr>
      <vt:lpstr>VOR Compass Rose</vt:lpstr>
      <vt:lpstr>On this flight, from Boston to New York</vt:lpstr>
      <vt:lpstr>VOR Ground Equipment</vt:lpstr>
      <vt:lpstr>VOR Airborne Equipment</vt:lpstr>
      <vt:lpstr>VOR Airborne Equipment</vt:lpstr>
      <vt:lpstr>VOR Instrument Components</vt:lpstr>
      <vt:lpstr>VOR Instrument Operation</vt:lpstr>
      <vt:lpstr>VOR Instrument Operation</vt:lpstr>
      <vt:lpstr>VOR Instrument Examples</vt:lpstr>
      <vt:lpstr>VOR Instrument Examples</vt:lpstr>
      <vt:lpstr>VOR Instrument Examples</vt:lpstr>
      <vt:lpstr>VOR Instrument Examples</vt:lpstr>
      <vt:lpstr>VOR Instrument Usage</vt:lpstr>
      <vt:lpstr>VOR Instrument Usage</vt:lpstr>
      <vt:lpstr>VOR Instrument Usage</vt:lpstr>
      <vt:lpstr>DME (Distance Measuring Equipment)</vt:lpstr>
      <vt:lpstr>DME Slant Range Example</vt:lpstr>
      <vt:lpstr>DME Ground Equipment</vt:lpstr>
      <vt:lpstr>DME Airborne Equipment</vt:lpstr>
      <vt:lpstr>VOR </vt:lpstr>
      <vt:lpstr>DME Usage</vt:lpstr>
      <vt:lpstr>References</vt:lpstr>
      <vt:lpstr>References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Human Flight</dc:title>
  <dc:subject>AE - Lesson 1.1 - Evolution of Flight</dc:subject>
  <dc:creator>AE Revision Team</dc:creator>
  <cp:lastModifiedBy>ufrsd</cp:lastModifiedBy>
  <cp:revision>184</cp:revision>
  <dcterms:created xsi:type="dcterms:W3CDTF">2009-10-23T15:55:11Z</dcterms:created>
  <dcterms:modified xsi:type="dcterms:W3CDTF">2016-02-29T13:39:46Z</dcterms:modified>
</cp:coreProperties>
</file>