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86" r:id="rId2"/>
    <p:sldMasterId id="2147483788" r:id="rId3"/>
    <p:sldMasterId id="2147483818" r:id="rId4"/>
  </p:sldMasterIdLst>
  <p:notesMasterIdLst>
    <p:notesMasterId r:id="rId20"/>
  </p:notesMasterIdLst>
  <p:handoutMasterIdLst>
    <p:handoutMasterId r:id="rId21"/>
  </p:handoutMasterIdLst>
  <p:sldIdLst>
    <p:sldId id="560" r:id="rId5"/>
    <p:sldId id="561" r:id="rId6"/>
    <p:sldId id="578" r:id="rId7"/>
    <p:sldId id="562" r:id="rId8"/>
    <p:sldId id="563" r:id="rId9"/>
    <p:sldId id="517" r:id="rId10"/>
    <p:sldId id="518" r:id="rId11"/>
    <p:sldId id="559" r:id="rId12"/>
    <p:sldId id="572" r:id="rId13"/>
    <p:sldId id="573" r:id="rId14"/>
    <p:sldId id="574" r:id="rId15"/>
    <p:sldId id="575" r:id="rId16"/>
    <p:sldId id="576" r:id="rId17"/>
    <p:sldId id="556" r:id="rId18"/>
    <p:sldId id="555" r:id="rId19"/>
  </p:sldIdLst>
  <p:sldSz cx="9144000" cy="6858000" type="screen4x3"/>
  <p:notesSz cx="7010400" cy="9236075"/>
  <p:defaultTextStyle>
    <a:defPPr>
      <a:defRPr lang="en-US"/>
    </a:defPPr>
    <a:lvl1pPr algn="l" rtl="0" fontAlgn="base">
      <a:spcBef>
        <a:spcPct val="0"/>
      </a:spcBef>
      <a:spcAft>
        <a:spcPct val="0"/>
      </a:spcAft>
      <a:defRPr sz="3800" b="1" kern="1200">
        <a:solidFill>
          <a:srgbClr val="003399"/>
        </a:solidFill>
        <a:latin typeface="Verdana" pitchFamily="34" charset="0"/>
        <a:ea typeface="+mn-ea"/>
        <a:cs typeface="Arial" charset="0"/>
      </a:defRPr>
    </a:lvl1pPr>
    <a:lvl2pPr marL="457200" algn="l" rtl="0" fontAlgn="base">
      <a:spcBef>
        <a:spcPct val="0"/>
      </a:spcBef>
      <a:spcAft>
        <a:spcPct val="0"/>
      </a:spcAft>
      <a:defRPr sz="3800" b="1" kern="1200">
        <a:solidFill>
          <a:srgbClr val="003399"/>
        </a:solidFill>
        <a:latin typeface="Verdana" pitchFamily="34" charset="0"/>
        <a:ea typeface="+mn-ea"/>
        <a:cs typeface="Arial" charset="0"/>
      </a:defRPr>
    </a:lvl2pPr>
    <a:lvl3pPr marL="914400" algn="l" rtl="0" fontAlgn="base">
      <a:spcBef>
        <a:spcPct val="0"/>
      </a:spcBef>
      <a:spcAft>
        <a:spcPct val="0"/>
      </a:spcAft>
      <a:defRPr sz="3800" b="1" kern="1200">
        <a:solidFill>
          <a:srgbClr val="003399"/>
        </a:solidFill>
        <a:latin typeface="Verdana" pitchFamily="34" charset="0"/>
        <a:ea typeface="+mn-ea"/>
        <a:cs typeface="Arial" charset="0"/>
      </a:defRPr>
    </a:lvl3pPr>
    <a:lvl4pPr marL="1371600" algn="l" rtl="0" fontAlgn="base">
      <a:spcBef>
        <a:spcPct val="0"/>
      </a:spcBef>
      <a:spcAft>
        <a:spcPct val="0"/>
      </a:spcAft>
      <a:defRPr sz="3800" b="1" kern="1200">
        <a:solidFill>
          <a:srgbClr val="003399"/>
        </a:solidFill>
        <a:latin typeface="Verdana" pitchFamily="34" charset="0"/>
        <a:ea typeface="+mn-ea"/>
        <a:cs typeface="Arial" charset="0"/>
      </a:defRPr>
    </a:lvl4pPr>
    <a:lvl5pPr marL="1828800" algn="l" rtl="0" fontAlgn="base">
      <a:spcBef>
        <a:spcPct val="0"/>
      </a:spcBef>
      <a:spcAft>
        <a:spcPct val="0"/>
      </a:spcAft>
      <a:defRPr sz="3800" b="1" kern="1200">
        <a:solidFill>
          <a:srgbClr val="003399"/>
        </a:solidFill>
        <a:latin typeface="Verdana" pitchFamily="34" charset="0"/>
        <a:ea typeface="+mn-ea"/>
        <a:cs typeface="Arial" charset="0"/>
      </a:defRPr>
    </a:lvl5pPr>
    <a:lvl6pPr marL="2286000" algn="l" defTabSz="914400" rtl="0" eaLnBrk="1" latinLnBrk="0" hangingPunct="1">
      <a:defRPr sz="3800" b="1" kern="1200">
        <a:solidFill>
          <a:srgbClr val="003399"/>
        </a:solidFill>
        <a:latin typeface="Verdana" pitchFamily="34" charset="0"/>
        <a:ea typeface="+mn-ea"/>
        <a:cs typeface="Arial" charset="0"/>
      </a:defRPr>
    </a:lvl6pPr>
    <a:lvl7pPr marL="2743200" algn="l" defTabSz="914400" rtl="0" eaLnBrk="1" latinLnBrk="0" hangingPunct="1">
      <a:defRPr sz="3800" b="1" kern="1200">
        <a:solidFill>
          <a:srgbClr val="003399"/>
        </a:solidFill>
        <a:latin typeface="Verdana" pitchFamily="34" charset="0"/>
        <a:ea typeface="+mn-ea"/>
        <a:cs typeface="Arial" charset="0"/>
      </a:defRPr>
    </a:lvl7pPr>
    <a:lvl8pPr marL="3200400" algn="l" defTabSz="914400" rtl="0" eaLnBrk="1" latinLnBrk="0" hangingPunct="1">
      <a:defRPr sz="3800" b="1" kern="1200">
        <a:solidFill>
          <a:srgbClr val="003399"/>
        </a:solidFill>
        <a:latin typeface="Verdana" pitchFamily="34" charset="0"/>
        <a:ea typeface="+mn-ea"/>
        <a:cs typeface="Arial" charset="0"/>
      </a:defRPr>
    </a:lvl8pPr>
    <a:lvl9pPr marL="3657600" algn="l" defTabSz="914400" rtl="0" eaLnBrk="1" latinLnBrk="0" hangingPunct="1">
      <a:defRPr sz="3800" b="1" kern="1200">
        <a:solidFill>
          <a:srgbClr val="003399"/>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292929"/>
    <a:srgbClr val="003FBE"/>
    <a:srgbClr val="006600"/>
    <a:srgbClr val="008000"/>
    <a:srgbClr val="E60702"/>
    <a:srgbClr val="59AEB5"/>
    <a:srgbClr val="00B9E4"/>
    <a:srgbClr val="006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6863" autoAdjust="0"/>
  </p:normalViewPr>
  <p:slideViewPr>
    <p:cSldViewPr snapToGrid="0">
      <p:cViewPr varScale="1">
        <p:scale>
          <a:sx n="60" d="100"/>
          <a:sy n="60" d="100"/>
        </p:scale>
        <p:origin x="-22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2784" y="-72"/>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450563"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sp>
        <p:nvSpPr>
          <p:cNvPr id="450564"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a:t>Project Lead The Way, Inc.</a:t>
            </a:r>
            <a:endParaRPr lang="en-US" baseline="30000"/>
          </a:p>
          <a:p>
            <a:pPr>
              <a:defRPr/>
            </a:pPr>
            <a:r>
              <a:rPr lang="en-US"/>
              <a:t>Copyright 2007</a:t>
            </a:r>
          </a:p>
        </p:txBody>
      </p:sp>
      <p:sp>
        <p:nvSpPr>
          <p:cNvPr id="450565"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90DAB70-5E6F-4EF2-965E-F5D074DE7563}" type="slidenum">
              <a:rPr lang="en-US"/>
              <a:pPr>
                <a:defRPr/>
              </a:pPr>
              <a:t>‹#›</a:t>
            </a:fld>
            <a:endParaRPr lang="en-US"/>
          </a:p>
        </p:txBody>
      </p:sp>
      <p:pic>
        <p:nvPicPr>
          <p:cNvPr id="68614" name="Picture 7"/>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 xmlns:a14="http://schemas.microsoft.com/office/drawing/2010/main" val="0"/>
              </a:ext>
            </a:extLst>
          </a:blip>
          <a:srcRect/>
          <a:stretch>
            <a:fillRect/>
          </a:stretch>
        </p:blipFill>
        <p:spPr bwMode="auto">
          <a:xfrm>
            <a:off x="6246813" y="8751888"/>
            <a:ext cx="484187"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2525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a:t>Project Lead The Way, Inc.</a:t>
            </a:r>
            <a:endParaRPr lang="en-US" baseline="30000"/>
          </a:p>
          <a:p>
            <a:pPr>
              <a:defRPr/>
            </a:pPr>
            <a:r>
              <a:rPr lang="en-US"/>
              <a:t>Copyright 2007</a:t>
            </a:r>
          </a:p>
        </p:txBody>
      </p:sp>
      <p:sp>
        <p:nvSpPr>
          <p:cNvPr id="1433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fld id="{51BA773B-D754-491F-8B3F-80C0824C8B5A}" type="slidenum">
              <a:rPr lang="en-US"/>
              <a:pPr>
                <a:defRPr/>
              </a:pPr>
              <a:t>‹#›</a:t>
            </a:fld>
            <a:endParaRPr lang="en-US"/>
          </a:p>
        </p:txBody>
      </p:sp>
      <p:sp>
        <p:nvSpPr>
          <p:cNvPr id="143370" name="Rectangle 10"/>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143371" name="Rectangle 11"/>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pic>
        <p:nvPicPr>
          <p:cNvPr id="44040" name="Picture 12"/>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 xmlns:a14="http://schemas.microsoft.com/office/drawing/2010/main" val="0"/>
              </a:ext>
            </a:extLst>
          </a:blip>
          <a:srcRect/>
          <a:stretch>
            <a:fillRect/>
          </a:stretch>
        </p:blipFill>
        <p:spPr bwMode="auto">
          <a:xfrm>
            <a:off x="6096000" y="8751888"/>
            <a:ext cx="485775" cy="48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137541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1</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 xmlns:p14="http://schemas.microsoft.com/office/powerpoint/2010/main" val="426716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Three examples of edges that are translated to construction lines are shown here.</a:t>
            </a:r>
          </a:p>
        </p:txBody>
      </p:sp>
      <p:sp>
        <p:nvSpPr>
          <p:cNvPr id="63492" name="Footer Placeholder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349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F6645A04-3A4B-4635-BA3B-401DC80BF470}" type="slidenum">
              <a:rPr lang="en-US" sz="1200" b="0" smtClean="0">
                <a:solidFill>
                  <a:schemeClr val="tx1"/>
                </a:solidFill>
                <a:latin typeface="Arial" charset="0"/>
              </a:rPr>
              <a:pPr eaLnBrk="1" hangingPunct="1"/>
              <a:t>10</a:t>
            </a:fld>
            <a:endParaRPr lang="en-US" sz="1200" b="0" smtClean="0">
              <a:solidFill>
                <a:schemeClr val="tx1"/>
              </a:solidFill>
              <a:latin typeface="Arial" charset="0"/>
            </a:endParaRPr>
          </a:p>
        </p:txBody>
      </p:sp>
      <p:sp>
        <p:nvSpPr>
          <p:cNvPr id="63494"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3495" name="Date Placeholder 6"/>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Footer Placeholder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4517"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815183C-7BBA-47D4-8269-44D9CC4DF643}" type="slidenum">
              <a:rPr lang="en-US" sz="1200" b="0" smtClean="0">
                <a:solidFill>
                  <a:schemeClr val="tx1"/>
                </a:solidFill>
                <a:latin typeface="Arial" charset="0"/>
              </a:rPr>
              <a:pPr eaLnBrk="1" hangingPunct="1"/>
              <a:t>11</a:t>
            </a:fld>
            <a:endParaRPr lang="en-US" sz="1200" b="0" smtClean="0">
              <a:solidFill>
                <a:schemeClr val="tx1"/>
              </a:solidFill>
              <a:latin typeface="Arial" charset="0"/>
            </a:endParaRPr>
          </a:p>
        </p:txBody>
      </p:sp>
      <p:sp>
        <p:nvSpPr>
          <p:cNvPr id="64518"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4519" name="Date Placeholder 6"/>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540" name="Footer Placeholder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554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833D084-183C-495F-A5B1-3A77E0ACC7B4}" type="slidenum">
              <a:rPr lang="en-US" sz="1200" b="0" smtClean="0">
                <a:solidFill>
                  <a:schemeClr val="tx1"/>
                </a:solidFill>
                <a:latin typeface="Arial" charset="0"/>
              </a:rPr>
              <a:pPr eaLnBrk="1" hangingPunct="1"/>
              <a:t>12</a:t>
            </a:fld>
            <a:endParaRPr lang="en-US" sz="1200" b="0" smtClean="0">
              <a:solidFill>
                <a:schemeClr val="tx1"/>
              </a:solidFill>
              <a:latin typeface="Arial" charset="0"/>
            </a:endParaRPr>
          </a:p>
        </p:txBody>
      </p:sp>
      <p:sp>
        <p:nvSpPr>
          <p:cNvPr id="65542"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5543" name="Date Placeholder 6"/>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656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EAC7552-C4A5-47F9-8379-B1D8972E06E4}" type="slidenum">
              <a:rPr lang="en-US" sz="1200" b="0" smtClean="0">
                <a:solidFill>
                  <a:schemeClr val="tx1"/>
                </a:solidFill>
                <a:latin typeface="Arial" charset="0"/>
              </a:rPr>
              <a:pPr eaLnBrk="1" hangingPunct="1"/>
              <a:t>14</a:t>
            </a:fld>
            <a:endParaRPr lang="en-US" sz="1200" b="0" smtClean="0">
              <a:solidFill>
                <a:schemeClr val="tx1"/>
              </a:solidFill>
              <a:latin typeface="Arial" charset="0"/>
            </a:endParaRPr>
          </a:p>
        </p:txBody>
      </p:sp>
      <p:sp>
        <p:nvSpPr>
          <p:cNvPr id="66564" name="Rectangle 10"/>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6565"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You could have students practice sketching the multi-view drawings of these objects individually or in groups to help determine the answer before revealing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Footer Placeholder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7589"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3E98DEF-34ED-4797-AA63-B8BBDF245A9C}" type="slidenum">
              <a:rPr lang="en-US" sz="1200" b="0" smtClean="0">
                <a:solidFill>
                  <a:schemeClr val="tx1"/>
                </a:solidFill>
                <a:latin typeface="Arial" charset="0"/>
              </a:rPr>
              <a:pPr eaLnBrk="1" hangingPunct="1"/>
              <a:t>15</a:t>
            </a:fld>
            <a:endParaRPr lang="en-US" sz="1200" b="0" smtClean="0">
              <a:solidFill>
                <a:schemeClr val="tx1"/>
              </a:solidFill>
              <a:latin typeface="Arial" charset="0"/>
            </a:endParaRPr>
          </a:p>
        </p:txBody>
      </p:sp>
      <p:sp>
        <p:nvSpPr>
          <p:cNvPr id="67590"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7591" name="Date Placeholder 6"/>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2</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 xmlns:p14="http://schemas.microsoft.com/office/powerpoint/2010/main" val="18114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hidden lines are not shown for simplicity. </a:t>
            </a:r>
          </a:p>
          <a:p>
            <a:endParaRPr lang="en-US" baseline="0" dirty="0" smtClean="0"/>
          </a:p>
          <a:p>
            <a:r>
              <a:rPr lang="en-US" dirty="0" smtClean="0"/>
              <a:t>Do you think the view chosen for the Front</a:t>
            </a:r>
            <a:r>
              <a:rPr lang="en-US" baseline="0" dirty="0" smtClean="0"/>
              <a:t> View is the best choice?  Why or why not?</a:t>
            </a:r>
          </a:p>
          <a:p>
            <a:endParaRPr lang="en-US" baseline="0" dirty="0" smtClean="0"/>
          </a:p>
          <a:p>
            <a:r>
              <a:rPr lang="en-US" baseline="0" dirty="0" smtClean="0"/>
              <a:t>Remember the recommendations for how to choose a front view:</a:t>
            </a:r>
          </a:p>
          <a:p>
            <a:pPr lvl="1"/>
            <a:r>
              <a:rPr lang="en-US" dirty="0" smtClean="0"/>
              <a:t>Most natural position or use</a:t>
            </a:r>
          </a:p>
          <a:p>
            <a:pPr lvl="1"/>
            <a:r>
              <a:rPr lang="en-US" dirty="0" smtClean="0"/>
              <a:t>Shows best shape and characteristic contours</a:t>
            </a:r>
          </a:p>
          <a:p>
            <a:pPr lvl="1"/>
            <a:r>
              <a:rPr lang="en-US" dirty="0" smtClean="0"/>
              <a:t>Longest dimensions</a:t>
            </a:r>
          </a:p>
          <a:p>
            <a:pPr lvl="1"/>
            <a:r>
              <a:rPr lang="en-US" dirty="0" smtClean="0"/>
              <a:t>Fewest hidden lines</a:t>
            </a:r>
          </a:p>
          <a:p>
            <a:pPr lvl="1"/>
            <a:r>
              <a:rPr lang="en-US" dirty="0" smtClean="0"/>
              <a:t>Most stable and natural position</a:t>
            </a:r>
          </a:p>
          <a:p>
            <a:endParaRPr lang="en-US" baseline="0" dirty="0" smtClean="0"/>
          </a:p>
          <a:p>
            <a:r>
              <a:rPr lang="en-US" baseline="0" dirty="0" smtClean="0"/>
              <a:t>An argument can be made for using what would be the Left Side view &lt;click&gt;  for the Front View in that it shows the characteristic shape of the chair, but the Front View shown in the slide provides a better view of the decorative wood work on the back of the chair.  Either view would suffice as a front view.</a:t>
            </a:r>
            <a:endParaRPr lang="en-US" dirty="0"/>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3</a:t>
            </a:fld>
            <a:endParaRPr lang="en-US"/>
          </a:p>
        </p:txBody>
      </p:sp>
      <p:sp>
        <p:nvSpPr>
          <p:cNvPr id="6" name="Header Placeholder 5"/>
          <p:cNvSpPr>
            <a:spLocks noGrp="1"/>
          </p:cNvSpPr>
          <p:nvPr>
            <p:ph type="hdr" sz="quarter" idx="12"/>
          </p:nvPr>
        </p:nvSpPr>
        <p:spPr/>
        <p:txBody>
          <a:bodyPr/>
          <a:lstStyle/>
          <a:p>
            <a:pPr>
              <a:defRPr/>
            </a:pPr>
            <a:r>
              <a:rPr lang="en-US" smtClean="0"/>
              <a:t>Multi-View Sketching</a:t>
            </a:r>
            <a:endParaRPr lang="en-US" dirty="0"/>
          </a:p>
        </p:txBody>
      </p:sp>
      <p:sp>
        <p:nvSpPr>
          <p:cNvPr id="7" name="Date Placeholder 6"/>
          <p:cNvSpPr>
            <a:spLocks noGrp="1"/>
          </p:cNvSpPr>
          <p:nvPr>
            <p:ph type="dt" sz="quarter" idx="13"/>
          </p:nvPr>
        </p:nvSpPr>
        <p:spPr/>
        <p:txBody>
          <a:bodyPr/>
          <a:lstStyle/>
          <a:p>
            <a:pPr>
              <a:defRPr/>
            </a:pPr>
            <a:r>
              <a:rPr lang="en-US" smtClean="0"/>
              <a:t>Introduction to Engineering Design</a:t>
            </a:r>
          </a:p>
          <a:p>
            <a:pPr>
              <a:defRPr/>
            </a:pPr>
            <a:r>
              <a:rPr lang="en-US" smtClean="0"/>
              <a:t>Unit 2 Technical Sketching and Drawing</a:t>
            </a:r>
            <a:endParaRPr lang="en-US" dirty="0"/>
          </a:p>
        </p:txBody>
      </p:sp>
    </p:spTree>
    <p:extLst>
      <p:ext uri="{BB962C8B-B14F-4D97-AF65-F5344CB8AC3E}">
        <p14:creationId xmlns="" xmlns:p14="http://schemas.microsoft.com/office/powerpoint/2010/main" val="15678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4</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 xmlns:p14="http://schemas.microsoft.com/office/powerpoint/2010/main" val="272539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5</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 xmlns:p14="http://schemas.microsoft.com/office/powerpoint/2010/main" val="92736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A typical multi-view drawing includes a top view, a front view and a right side view.</a:t>
            </a:r>
          </a:p>
        </p:txBody>
      </p:sp>
      <p:sp>
        <p:nvSpPr>
          <p:cNvPr id="45060" name="Footer Placeholder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506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994F4A2-1D09-4230-9A7A-4DDC6EB04E40}" type="slidenum">
              <a:rPr lang="en-US" sz="1200" b="0" smtClean="0">
                <a:solidFill>
                  <a:schemeClr val="tx1"/>
                </a:solidFill>
                <a:latin typeface="Arial" charset="0"/>
              </a:rPr>
              <a:pPr eaLnBrk="1" hangingPunct="1"/>
              <a:t>6</a:t>
            </a:fld>
            <a:endParaRPr lang="en-US" sz="1200" b="0" smtClean="0">
              <a:solidFill>
                <a:schemeClr val="tx1"/>
              </a:solidFill>
              <a:latin typeface="Arial" charset="0"/>
            </a:endParaRPr>
          </a:p>
        </p:txBody>
      </p:sp>
      <p:sp>
        <p:nvSpPr>
          <p:cNvPr id="45062"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5063" name="Date Placeholder 6"/>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608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3B7DF7EE-8A4D-40D0-98CA-FCEE12552A09}" type="slidenum">
              <a:rPr lang="en-US" sz="1200" b="0" smtClean="0">
                <a:solidFill>
                  <a:schemeClr val="tx1"/>
                </a:solidFill>
                <a:latin typeface="Arial" charset="0"/>
              </a:rPr>
              <a:pPr eaLnBrk="1" hangingPunct="1"/>
              <a:t>7</a:t>
            </a:fld>
            <a:endParaRPr lang="en-US" sz="1200" b="0" smtClean="0">
              <a:solidFill>
                <a:schemeClr val="tx1"/>
              </a:solidFill>
              <a:latin typeface="Arial" charset="0"/>
            </a:endParaRPr>
          </a:p>
        </p:txBody>
      </p:sp>
      <p:sp>
        <p:nvSpPr>
          <p:cNvPr id="46084" name="Rectangle 10"/>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6085"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The isometric view shows the width, height and depth of the object.  The height of the object is obvious in the front view and the right side view. The width is displayed in the front view and the top view. And the depth is shown in the top and right side. Notice how all views are aligned such that line up and construction lines can be used to help project the views from the first view drawn.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144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289A575-F106-486C-A666-A23944312186}" type="slidenum">
              <a:rPr lang="en-US" sz="1200" b="0" smtClean="0">
                <a:solidFill>
                  <a:schemeClr val="tx1"/>
                </a:solidFill>
                <a:latin typeface="Arial" charset="0"/>
              </a:rPr>
              <a:pPr eaLnBrk="1" hangingPunct="1"/>
              <a:t>8</a:t>
            </a:fld>
            <a:endParaRPr lang="en-US" sz="1200" b="0" smtClean="0">
              <a:solidFill>
                <a:schemeClr val="tx1"/>
              </a:solidFill>
              <a:latin typeface="Arial" charset="0"/>
            </a:endParaRPr>
          </a:p>
        </p:txBody>
      </p:sp>
      <p:sp>
        <p:nvSpPr>
          <p:cNvPr id="61444" name="Rectangle 10"/>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1445"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There are several ways to sketch a multi-view drawing. Feel free to use the best way that make since to you. Teachers may choose to explain from the board or overhead using an example and have students follow along.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8" name="Footer Placeholder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2469"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42C36E3-3B06-46D6-AE31-C799A331E0EA}" type="slidenum">
              <a:rPr lang="en-US" sz="1200" b="0" smtClean="0">
                <a:solidFill>
                  <a:schemeClr val="tx1"/>
                </a:solidFill>
                <a:latin typeface="Arial" charset="0"/>
              </a:rPr>
              <a:pPr eaLnBrk="1" hangingPunct="1"/>
              <a:t>9</a:t>
            </a:fld>
            <a:endParaRPr lang="en-US" sz="1200" b="0" smtClean="0">
              <a:solidFill>
                <a:schemeClr val="tx1"/>
              </a:solidFill>
              <a:latin typeface="Arial" charset="0"/>
            </a:endParaRPr>
          </a:p>
        </p:txBody>
      </p:sp>
      <p:sp>
        <p:nvSpPr>
          <p:cNvPr id="62470" name="Header Placeholder 5"/>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2471" name="Date Placeholder 6"/>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619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76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BD379-85CF-4809-AB33-B9EAAB5F831B}" type="slidenum">
              <a:rPr lang="en-US"/>
              <a:pPr>
                <a:defRPr/>
              </a:pPr>
              <a:t>‹#›</a:t>
            </a:fld>
            <a:endParaRPr lang="en-US"/>
          </a:p>
        </p:txBody>
      </p:sp>
    </p:spTree>
    <p:extLst>
      <p:ext uri="{BB962C8B-B14F-4D97-AF65-F5344CB8AC3E}">
        <p14:creationId xmlns="" xmlns:p14="http://schemas.microsoft.com/office/powerpoint/2010/main" val="332568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712F5-58B4-4537-81F2-63C157820D61}" type="slidenum">
              <a:rPr lang="en-US"/>
              <a:pPr>
                <a:defRPr/>
              </a:pPr>
              <a:t>‹#›</a:t>
            </a:fld>
            <a:endParaRPr lang="en-US"/>
          </a:p>
        </p:txBody>
      </p:sp>
    </p:spTree>
    <p:extLst>
      <p:ext uri="{BB962C8B-B14F-4D97-AF65-F5344CB8AC3E}">
        <p14:creationId xmlns="" xmlns:p14="http://schemas.microsoft.com/office/powerpoint/2010/main" val="153923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0D342-BC8D-4964-A5FA-2CC01A301CCF}" type="slidenum">
              <a:rPr lang="en-US"/>
              <a:pPr>
                <a:defRPr/>
              </a:pPr>
              <a:t>‹#›</a:t>
            </a:fld>
            <a:endParaRPr lang="en-US"/>
          </a:p>
        </p:txBody>
      </p:sp>
    </p:spTree>
    <p:extLst>
      <p:ext uri="{BB962C8B-B14F-4D97-AF65-F5344CB8AC3E}">
        <p14:creationId xmlns="" xmlns:p14="http://schemas.microsoft.com/office/powerpoint/2010/main" val="239812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a:p>
        </p:txBody>
      </p:sp>
    </p:spTree>
    <p:extLst>
      <p:ext uri="{BB962C8B-B14F-4D97-AF65-F5344CB8AC3E}">
        <p14:creationId xmlns="" xmlns:p14="http://schemas.microsoft.com/office/powerpoint/2010/main" val="226014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68075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2BE4E4E8-24B8-4603-BC62-889378819F9E}" type="slidenum">
              <a:rPr lang="en-US"/>
              <a:pPr>
                <a:defRPr/>
              </a:pPr>
              <a:t>‹#›</a:t>
            </a:fld>
            <a:endParaRPr lang="en-US"/>
          </a:p>
        </p:txBody>
      </p:sp>
    </p:spTree>
    <p:extLst>
      <p:ext uri="{BB962C8B-B14F-4D97-AF65-F5344CB8AC3E}">
        <p14:creationId xmlns="" xmlns:p14="http://schemas.microsoft.com/office/powerpoint/2010/main" val="145900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0D101D42-CCB1-469C-A7FE-1BE022C3FB14}" type="slidenum">
              <a:rPr lang="en-US"/>
              <a:pPr>
                <a:defRPr/>
              </a:pPr>
              <a:t>‹#›</a:t>
            </a:fld>
            <a:endParaRPr lang="en-US"/>
          </a:p>
        </p:txBody>
      </p:sp>
    </p:spTree>
    <p:extLst>
      <p:ext uri="{BB962C8B-B14F-4D97-AF65-F5344CB8AC3E}">
        <p14:creationId xmlns="" xmlns:p14="http://schemas.microsoft.com/office/powerpoint/2010/main" val="151230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D31DE01F-3EC8-4179-9F74-184870FDA087}" type="slidenum">
              <a:rPr lang="en-US"/>
              <a:pPr>
                <a:defRPr/>
              </a:pPr>
              <a:t>‹#›</a:t>
            </a:fld>
            <a:endParaRPr lang="en-US"/>
          </a:p>
        </p:txBody>
      </p:sp>
    </p:spTree>
    <p:extLst>
      <p:ext uri="{BB962C8B-B14F-4D97-AF65-F5344CB8AC3E}">
        <p14:creationId xmlns="" xmlns:p14="http://schemas.microsoft.com/office/powerpoint/2010/main" val="7871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9971A1E7-6EFE-4BC1-BE83-9F082E4A0EF5}" type="slidenum">
              <a:rPr lang="en-US"/>
              <a:pPr>
                <a:defRPr/>
              </a:pPr>
              <a:t>‹#›</a:t>
            </a:fld>
            <a:endParaRPr lang="en-US"/>
          </a:p>
        </p:txBody>
      </p:sp>
    </p:spTree>
    <p:extLst>
      <p:ext uri="{BB962C8B-B14F-4D97-AF65-F5344CB8AC3E}">
        <p14:creationId xmlns="" xmlns:p14="http://schemas.microsoft.com/office/powerpoint/2010/main" val="33758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82365156-6FE2-4F08-84BF-324B39FE1718}" type="slidenum">
              <a:rPr lang="en-US"/>
              <a:pPr>
                <a:defRPr/>
              </a:pPr>
              <a:t>‹#›</a:t>
            </a:fld>
            <a:endParaRPr lang="en-US"/>
          </a:p>
        </p:txBody>
      </p:sp>
    </p:spTree>
    <p:extLst>
      <p:ext uri="{BB962C8B-B14F-4D97-AF65-F5344CB8AC3E}">
        <p14:creationId xmlns="" xmlns:p14="http://schemas.microsoft.com/office/powerpoint/2010/main" val="281381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a:p>
        </p:txBody>
      </p:sp>
    </p:spTree>
    <p:extLst>
      <p:ext uri="{BB962C8B-B14F-4D97-AF65-F5344CB8AC3E}">
        <p14:creationId xmlns="" xmlns:p14="http://schemas.microsoft.com/office/powerpoint/2010/main" val="4176382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9A7AC-B36A-4738-BFF3-B933732BE99F}" type="slidenum">
              <a:rPr lang="en-US"/>
              <a:pPr>
                <a:defRPr/>
              </a:pPr>
              <a:t>‹#›</a:t>
            </a:fld>
            <a:endParaRPr lang="en-US"/>
          </a:p>
        </p:txBody>
      </p:sp>
    </p:spTree>
    <p:extLst>
      <p:ext uri="{BB962C8B-B14F-4D97-AF65-F5344CB8AC3E}">
        <p14:creationId xmlns="" xmlns:p14="http://schemas.microsoft.com/office/powerpoint/2010/main" val="28567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 xmlns:p14="http://schemas.microsoft.com/office/powerpoint/2010/main" val="394065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FEDD9AC1-040F-4C68-8509-3D72F7F81BEE}" type="slidenum">
              <a:rPr lang="en-US"/>
              <a:pPr>
                <a:defRPr/>
              </a:pPr>
              <a:t>‹#›</a:t>
            </a:fld>
            <a:endParaRPr lang="en-US"/>
          </a:p>
        </p:txBody>
      </p:sp>
    </p:spTree>
    <p:extLst>
      <p:ext uri="{BB962C8B-B14F-4D97-AF65-F5344CB8AC3E}">
        <p14:creationId xmlns="" xmlns:p14="http://schemas.microsoft.com/office/powerpoint/2010/main" val="22122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03034-00B5-4389-A864-A8891324715B}" type="slidenum">
              <a:rPr lang="en-US"/>
              <a:pPr>
                <a:defRPr/>
              </a:pPr>
              <a:t>‹#›</a:t>
            </a:fld>
            <a:endParaRPr lang="en-US"/>
          </a:p>
        </p:txBody>
      </p:sp>
    </p:spTree>
    <p:extLst>
      <p:ext uri="{BB962C8B-B14F-4D97-AF65-F5344CB8AC3E}">
        <p14:creationId xmlns="" xmlns:p14="http://schemas.microsoft.com/office/powerpoint/2010/main" val="245333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9ADFC-8E27-4C56-814F-A5789491EB50}" type="slidenum">
              <a:rPr lang="en-US"/>
              <a:pPr>
                <a:defRPr/>
              </a:pPr>
              <a:t>‹#›</a:t>
            </a:fld>
            <a:endParaRPr lang="en-US"/>
          </a:p>
        </p:txBody>
      </p:sp>
    </p:spTree>
    <p:extLst>
      <p:ext uri="{BB962C8B-B14F-4D97-AF65-F5344CB8AC3E}">
        <p14:creationId xmlns="" xmlns:p14="http://schemas.microsoft.com/office/powerpoint/2010/main" val="200139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6BF461-EC0A-4265-9B65-CE0B18ECDD44}" type="slidenum">
              <a:rPr lang="en-US"/>
              <a:pPr>
                <a:defRPr/>
              </a:pPr>
              <a:t>‹#›</a:t>
            </a:fld>
            <a:endParaRPr lang="en-US"/>
          </a:p>
        </p:txBody>
      </p:sp>
    </p:spTree>
    <p:extLst>
      <p:ext uri="{BB962C8B-B14F-4D97-AF65-F5344CB8AC3E}">
        <p14:creationId xmlns="" xmlns:p14="http://schemas.microsoft.com/office/powerpoint/2010/main" val="336395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9D864A-B3EE-4DE4-B858-493CC32FDDF3}" type="slidenum">
              <a:rPr lang="en-US"/>
              <a:pPr>
                <a:defRPr/>
              </a:pPr>
              <a:t>‹#›</a:t>
            </a:fld>
            <a:endParaRPr lang="en-US"/>
          </a:p>
        </p:txBody>
      </p:sp>
    </p:spTree>
    <p:extLst>
      <p:ext uri="{BB962C8B-B14F-4D97-AF65-F5344CB8AC3E}">
        <p14:creationId xmlns="" xmlns:p14="http://schemas.microsoft.com/office/powerpoint/2010/main" val="226556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17B432-5E2C-4B73-AB27-01163C52C1CB}" type="slidenum">
              <a:rPr lang="en-US"/>
              <a:pPr>
                <a:defRPr/>
              </a:pPr>
              <a:t>‹#›</a:t>
            </a:fld>
            <a:endParaRPr lang="en-US"/>
          </a:p>
        </p:txBody>
      </p:sp>
    </p:spTree>
    <p:extLst>
      <p:ext uri="{BB962C8B-B14F-4D97-AF65-F5344CB8AC3E}">
        <p14:creationId xmlns="" xmlns:p14="http://schemas.microsoft.com/office/powerpoint/2010/main" val="317436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C8764E-A393-49D2-BF06-C811C29A35AB}" type="slidenum">
              <a:rPr lang="en-US"/>
              <a:pPr>
                <a:defRPr/>
              </a:pPr>
              <a:t>‹#›</a:t>
            </a:fld>
            <a:endParaRPr lang="en-US"/>
          </a:p>
        </p:txBody>
      </p:sp>
    </p:spTree>
    <p:extLst>
      <p:ext uri="{BB962C8B-B14F-4D97-AF65-F5344CB8AC3E}">
        <p14:creationId xmlns="" xmlns:p14="http://schemas.microsoft.com/office/powerpoint/2010/main" val="88629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F2794-BF8C-44D9-8FB3-94216AD59B63}" type="slidenum">
              <a:rPr lang="en-US"/>
              <a:pPr>
                <a:defRPr/>
              </a:pPr>
              <a:t>‹#›</a:t>
            </a:fld>
            <a:endParaRPr lang="en-US"/>
          </a:p>
        </p:txBody>
      </p:sp>
    </p:spTree>
    <p:extLst>
      <p:ext uri="{BB962C8B-B14F-4D97-AF65-F5344CB8AC3E}">
        <p14:creationId xmlns="" xmlns:p14="http://schemas.microsoft.com/office/powerpoint/2010/main" val="349192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cs typeface="+mn-cs"/>
              </a:defRPr>
            </a:lvl1pPr>
          </a:lstStyle>
          <a:p>
            <a:pPr>
              <a:defRPr/>
            </a:pPr>
            <a:endParaRPr lang="en-US"/>
          </a:p>
        </p:txBody>
      </p:sp>
      <p:sp>
        <p:nvSpPr>
          <p:cNvPr id="77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cs typeface="+mn-cs"/>
              </a:defRPr>
            </a:lvl1pPr>
          </a:lstStyle>
          <a:p>
            <a:pPr>
              <a:defRPr/>
            </a:pPr>
            <a:endParaRPr lang="en-US"/>
          </a:p>
        </p:txBody>
      </p:sp>
      <p:sp>
        <p:nvSpPr>
          <p:cNvPr id="77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cs typeface="+mn-cs"/>
              </a:defRPr>
            </a:lvl1pPr>
          </a:lstStyle>
          <a:p>
            <a:pPr>
              <a:defRPr/>
            </a:pPr>
            <a:fld id="{45A15D2B-60DC-465C-BCBE-8B7D2AB52F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7D7FD96C-1DF4-4D31-B48C-88505DB9A5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5" r:id="rId6"/>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54" r:id="rId2"/>
  </p:sldLayoutIdLst>
  <p:timing>
    <p:tnLst>
      <p:par>
        <p:cTn id="1" dur="indefinite" restart="never" nodeType="tmRoot"/>
      </p:par>
    </p:tnLst>
  </p:timing>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57600"/>
            <a:ext cx="7772400" cy="762000"/>
          </a:xfrm>
          <a:solidFill>
            <a:srgbClr val="FFFFFF"/>
          </a:solidFill>
          <a:ln>
            <a:miter lim="800000"/>
            <a:headEnd/>
            <a:tailEnd/>
          </a:ln>
        </p:spPr>
        <p:txBody>
          <a:bodyPr rtlCol="0" anchor="t">
            <a:normAutofit/>
          </a:bodyPr>
          <a:lstStyle/>
          <a:p>
            <a:pPr eaLnBrk="1" hangingPunct="1">
              <a:defRPr/>
            </a:pPr>
            <a:r>
              <a:rPr lang="en-US" dirty="0" smtClean="0"/>
              <a:t>Multi-View Sketching</a:t>
            </a:r>
            <a:endParaRPr lang="en-US" dirty="0"/>
          </a:p>
        </p:txBody>
      </p:sp>
      <p:sp>
        <p:nvSpPr>
          <p:cNvPr id="15363" name="Rectangle 3"/>
          <p:cNvSpPr>
            <a:spLocks noGrp="1" noChangeArrowheads="1"/>
          </p:cNvSpPr>
          <p:nvPr>
            <p:ph type="subTitle" idx="1"/>
          </p:nvPr>
        </p:nvSpPr>
        <p:spPr bwMode="auto">
          <a:xfrm>
            <a:off x="1371600" y="4876800"/>
            <a:ext cx="6400800" cy="838200"/>
          </a:xfrm>
          <a:solidFill>
            <a:srgbClr val="FFFFFF"/>
          </a:soli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8" name="Text Box 3"/>
          <p:cNvSpPr txBox="1">
            <a:spLocks noChangeArrowheads="1"/>
          </p:cNvSpPr>
          <p:nvPr/>
        </p:nvSpPr>
        <p:spPr bwMode="auto">
          <a:xfrm>
            <a:off x="581025" y="1012825"/>
            <a:ext cx="8186738"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a:solidFill>
                  <a:srgbClr val="003FBE"/>
                </a:solidFill>
                <a:latin typeface="Arial" charset="0"/>
              </a:rPr>
              <a:t>Step 2 - </a:t>
            </a:r>
            <a:r>
              <a:rPr lang="en-US" sz="3200" b="0">
                <a:solidFill>
                  <a:schemeClr val="tx1"/>
                </a:solidFill>
                <a:latin typeface="Arial" charset="0"/>
              </a:rPr>
              <a:t>	</a:t>
            </a:r>
            <a:r>
              <a:rPr lang="en-US" sz="2400" b="0">
                <a:solidFill>
                  <a:schemeClr val="tx1"/>
                </a:solidFill>
                <a:latin typeface="Arial" charset="0"/>
              </a:rPr>
              <a:t>Use construction lines between the views to indicate the geometry of the views. </a:t>
            </a:r>
          </a:p>
        </p:txBody>
      </p:sp>
      <p:pic>
        <p:nvPicPr>
          <p:cNvPr id="37892" name="Picture 1"/>
          <p:cNvPicPr>
            <a:picLocks noChangeAspect="1"/>
          </p:cNvPicPr>
          <p:nvPr/>
        </p:nvPicPr>
        <p:blipFill>
          <a:blip r:embed="rId3">
            <a:extLst>
              <a:ext uri="{28A0092B-C50C-407E-A947-70E740481C1C}">
                <a14:useLocalDpi xmlns="" xmlns:a14="http://schemas.microsoft.com/office/drawing/2010/main" val="0"/>
              </a:ext>
            </a:extLst>
          </a:blip>
          <a:srcRect l="15115" t="27657" r="48508" b="19485"/>
          <a:stretch>
            <a:fillRect/>
          </a:stretch>
        </p:blipFill>
        <p:spPr bwMode="auto">
          <a:xfrm>
            <a:off x="1371600" y="2279650"/>
            <a:ext cx="5187950" cy="457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 name="Straight Arrow Connector 3"/>
          <p:cNvCxnSpPr>
            <a:cxnSpLocks noChangeShapeType="1"/>
          </p:cNvCxnSpPr>
          <p:nvPr/>
        </p:nvCxnSpPr>
        <p:spPr bwMode="auto">
          <a:xfrm flipH="1">
            <a:off x="2976563" y="3997325"/>
            <a:ext cx="4678362" cy="1935163"/>
          </a:xfrm>
          <a:prstGeom prst="straightConnector1">
            <a:avLst/>
          </a:prstGeom>
          <a:noFill/>
          <a:ln w="19050" algn="ctr">
            <a:solidFill>
              <a:srgbClr val="003FBE"/>
            </a:solidFill>
            <a:round/>
            <a:headEnd/>
            <a:tailEnd type="arrow" w="med" len="med"/>
          </a:ln>
        </p:spPr>
      </p:cxnSp>
      <p:cxnSp>
        <p:nvCxnSpPr>
          <p:cNvPr id="12" name="Straight Arrow Connector 11"/>
          <p:cNvCxnSpPr>
            <a:cxnSpLocks noChangeShapeType="1"/>
          </p:cNvCxnSpPr>
          <p:nvPr/>
        </p:nvCxnSpPr>
        <p:spPr bwMode="auto">
          <a:xfrm flipH="1">
            <a:off x="2222500" y="3605213"/>
            <a:ext cx="5145088" cy="1203325"/>
          </a:xfrm>
          <a:prstGeom prst="straightConnector1">
            <a:avLst/>
          </a:prstGeom>
          <a:noFill/>
          <a:ln w="19050" algn="ctr">
            <a:solidFill>
              <a:srgbClr val="003FBE"/>
            </a:solidFill>
            <a:round/>
            <a:headEnd/>
            <a:tailEnd type="arrow" w="med" len="med"/>
          </a:ln>
        </p:spPr>
      </p:cxnSp>
      <p:cxnSp>
        <p:nvCxnSpPr>
          <p:cNvPr id="15" name="Straight Arrow Connector 14"/>
          <p:cNvCxnSpPr>
            <a:cxnSpLocks noChangeShapeType="1"/>
          </p:cNvCxnSpPr>
          <p:nvPr/>
        </p:nvCxnSpPr>
        <p:spPr bwMode="auto">
          <a:xfrm flipH="1">
            <a:off x="5316538" y="4146550"/>
            <a:ext cx="2924175" cy="2041525"/>
          </a:xfrm>
          <a:prstGeom prst="straightConnector1">
            <a:avLst/>
          </a:prstGeom>
          <a:noFill/>
          <a:ln w="19050" algn="ctr">
            <a:solidFill>
              <a:srgbClr val="003FBE"/>
            </a:solidFill>
            <a:round/>
            <a:headEnd/>
            <a:tailEnd type="arrow" w="med" len="med"/>
          </a:ln>
        </p:spPr>
      </p:cxnSp>
      <p:cxnSp>
        <p:nvCxnSpPr>
          <p:cNvPr id="13" name="Straight Connector 12"/>
          <p:cNvCxnSpPr>
            <a:cxnSpLocks noChangeShapeType="1"/>
          </p:cNvCxnSpPr>
          <p:nvPr/>
        </p:nvCxnSpPr>
        <p:spPr bwMode="auto">
          <a:xfrm>
            <a:off x="2062163" y="5943600"/>
            <a:ext cx="4105275" cy="0"/>
          </a:xfrm>
          <a:prstGeom prst="line">
            <a:avLst/>
          </a:prstGeom>
          <a:noFill/>
          <a:ln w="19050" algn="ctr">
            <a:solidFill>
              <a:schemeClr val="tx1"/>
            </a:solidFill>
            <a:round/>
            <a:headEnd/>
            <a:tailEnd/>
          </a:ln>
        </p:spPr>
      </p:cxnSp>
      <p:cxnSp>
        <p:nvCxnSpPr>
          <p:cNvPr id="20" name="Straight Connector 19"/>
          <p:cNvCxnSpPr>
            <a:cxnSpLocks noChangeShapeType="1"/>
          </p:cNvCxnSpPr>
          <p:nvPr/>
        </p:nvCxnSpPr>
        <p:spPr bwMode="auto">
          <a:xfrm>
            <a:off x="2214563" y="2279650"/>
            <a:ext cx="7937" cy="3994150"/>
          </a:xfrm>
          <a:prstGeom prst="line">
            <a:avLst/>
          </a:prstGeom>
          <a:noFill/>
          <a:ln w="19050" algn="ctr">
            <a:solidFill>
              <a:schemeClr val="tx1"/>
            </a:solidFill>
            <a:round/>
            <a:headEnd/>
            <a:tailEnd/>
          </a:ln>
        </p:spPr>
      </p:cxnSp>
      <p:cxnSp>
        <p:nvCxnSpPr>
          <p:cNvPr id="23" name="Straight Connector 22"/>
          <p:cNvCxnSpPr>
            <a:cxnSpLocks noChangeShapeType="1"/>
          </p:cNvCxnSpPr>
          <p:nvPr/>
        </p:nvCxnSpPr>
        <p:spPr bwMode="auto">
          <a:xfrm flipV="1">
            <a:off x="5294313" y="3270250"/>
            <a:ext cx="0" cy="3182938"/>
          </a:xfrm>
          <a:prstGeom prst="line">
            <a:avLst/>
          </a:prstGeom>
          <a:noFill/>
          <a:ln w="19050" algn="ctr">
            <a:solidFill>
              <a:schemeClr val="tx1"/>
            </a:solidFill>
            <a:round/>
            <a:headEnd/>
            <a:tailEnd/>
          </a:ln>
        </p:spPr>
      </p:cxnSp>
      <p:cxnSp>
        <p:nvCxnSpPr>
          <p:cNvPr id="26" name="Straight Connector 25"/>
          <p:cNvCxnSpPr>
            <a:cxnSpLocks noChangeShapeType="1"/>
          </p:cNvCxnSpPr>
          <p:nvPr/>
        </p:nvCxnSpPr>
        <p:spPr bwMode="auto">
          <a:xfrm>
            <a:off x="2062163" y="3395663"/>
            <a:ext cx="3338512" cy="0"/>
          </a:xfrm>
          <a:prstGeom prst="line">
            <a:avLst/>
          </a:prstGeom>
          <a:noFill/>
          <a:ln w="19050" algn="ctr">
            <a:solidFill>
              <a:schemeClr val="tx1"/>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nodeType="afterGroup">
                            <p:stCondLst>
                              <p:cond delay="1000"/>
                            </p:stCondLst>
                            <p:childTnLst>
                              <p:par>
                                <p:cTn id="30" presetID="22"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nodeType="afterGroup">
                            <p:stCondLst>
                              <p:cond delay="1500"/>
                            </p:stCondLst>
                            <p:childTnLst>
                              <p:par>
                                <p:cTn id="50" presetID="22" presetClass="entr" presetSubtype="2"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8"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a:solidFill>
                  <a:srgbClr val="003FBE"/>
                </a:solidFill>
                <a:latin typeface="Arial" charset="0"/>
              </a:rPr>
              <a:t>Step 3 - </a:t>
            </a:r>
            <a:r>
              <a:rPr lang="en-US" sz="3200" b="0">
                <a:solidFill>
                  <a:schemeClr val="tx1"/>
                </a:solidFill>
                <a:latin typeface="Arial" charset="0"/>
              </a:rPr>
              <a:t>	</a:t>
            </a:r>
            <a:r>
              <a:rPr lang="en-US" sz="2400" b="0">
                <a:solidFill>
                  <a:schemeClr val="tx1"/>
                </a:solidFill>
                <a:latin typeface="Arial" charset="0"/>
              </a:rPr>
              <a:t>Identify the visible edges with Object lines. </a:t>
            </a:r>
          </a:p>
        </p:txBody>
      </p:sp>
      <p:pic>
        <p:nvPicPr>
          <p:cNvPr id="38916" name="Picture 1"/>
          <p:cNvPicPr>
            <a:picLocks noChangeAspect="1"/>
          </p:cNvPicPr>
          <p:nvPr/>
        </p:nvPicPr>
        <p:blipFill>
          <a:blip r:embed="rId3">
            <a:extLst>
              <a:ext uri="{28A0092B-C50C-407E-A947-70E740481C1C}">
                <a14:useLocalDpi xmlns=""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7"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10"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12"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1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17"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21"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24"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25"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26"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29"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5"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8"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44"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47"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50"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52"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53"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56"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59"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60"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65"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68"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71"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7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78"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81"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894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down)">
                                      <p:cBhvr>
                                        <p:cTn id="92" dur="500"/>
                                        <p:tgtEl>
                                          <p:spTgt spid="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down)">
                                      <p:cBhvr>
                                        <p:cTn id="97" dur="500"/>
                                        <p:tgtEl>
                                          <p:spTgt spid="5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left)">
                                      <p:cBhvr>
                                        <p:cTn id="107" dur="500"/>
                                        <p:tgtEl>
                                          <p:spTgt spid="5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down)">
                                      <p:cBhvr>
                                        <p:cTn id="112" dur="500"/>
                                        <p:tgtEl>
                                          <p:spTgt spid="5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4" fill="hold"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down)">
                                      <p:cBhvr>
                                        <p:cTn id="117" dur="500"/>
                                        <p:tgtEl>
                                          <p:spTgt spid="6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down)">
                                      <p:cBhvr>
                                        <p:cTn id="122" dur="500"/>
                                        <p:tgtEl>
                                          <p:spTgt spid="6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left)">
                                      <p:cBhvr>
                                        <p:cTn id="127" dur="500"/>
                                        <p:tgtEl>
                                          <p:spTgt spid="6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wipe(left)">
                                      <p:cBhvr>
                                        <p:cTn id="132" dur="500"/>
                                        <p:tgtEl>
                                          <p:spTgt spid="7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4" fill="hold" nodeType="click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wipe(down)">
                                      <p:cBhvr>
                                        <p:cTn id="137" dur="500"/>
                                        <p:tgtEl>
                                          <p:spTgt spid="7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left)">
                                      <p:cBhvr>
                                        <p:cTn id="142" dur="500"/>
                                        <p:tgtEl>
                                          <p:spTgt spid="7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wipe(left)">
                                      <p:cBhvr>
                                        <p:cTn id="1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39939"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a:solidFill>
                  <a:srgbClr val="003FBE"/>
                </a:solidFill>
                <a:latin typeface="Arial" charset="0"/>
              </a:rPr>
              <a:t>Step 4 - </a:t>
            </a:r>
            <a:r>
              <a:rPr lang="en-US" sz="3200" b="0">
                <a:solidFill>
                  <a:schemeClr val="tx1"/>
                </a:solidFill>
                <a:latin typeface="Arial" charset="0"/>
              </a:rPr>
              <a:t>	</a:t>
            </a:r>
            <a:r>
              <a:rPr lang="en-US" sz="2400" b="0">
                <a:solidFill>
                  <a:schemeClr val="tx1"/>
                </a:solidFill>
                <a:latin typeface="Arial" charset="0"/>
              </a:rPr>
              <a:t>Locate hidden lines.</a:t>
            </a:r>
          </a:p>
        </p:txBody>
      </p:sp>
      <p:pic>
        <p:nvPicPr>
          <p:cNvPr id="39940" name="Picture 1"/>
          <p:cNvPicPr>
            <a:picLocks noChangeAspect="1"/>
          </p:cNvPicPr>
          <p:nvPr/>
        </p:nvPicPr>
        <p:blipFill>
          <a:blip r:embed="rId3">
            <a:extLst>
              <a:ext uri="{28A0092B-C50C-407E-A947-70E740481C1C}">
                <a14:useLocalDpi xmlns=""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9941"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39942"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39943"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39944"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3994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39946"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39947"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39948"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39949"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39950"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39951"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995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9953"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9954"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39955"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39956"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39957"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39958"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39959"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39960"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39961"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39962"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39963"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39964"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39965"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3996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39967"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39968"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9969" name="Picture 2"/>
          <p:cNvPicPr>
            <a:picLocks noChangeAspect="1" noChangeArrowheads="1"/>
          </p:cNvPicPr>
          <p:nvPr/>
        </p:nvPicPr>
        <p:blipFill>
          <a:blip r:embed="rId4">
            <a:extLst>
              <a:ext uri="{28A0092B-C50C-407E-A947-70E740481C1C}">
                <a14:useLocalDpi xmlns=""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a:cxnSpLocks noChangeShapeType="1"/>
          </p:cNvCxnSpPr>
          <p:nvPr/>
        </p:nvCxnSpPr>
        <p:spPr bwMode="auto">
          <a:xfrm>
            <a:off x="1749425" y="5330825"/>
            <a:ext cx="546100" cy="0"/>
          </a:xfrm>
          <a:prstGeom prst="line">
            <a:avLst/>
          </a:prstGeom>
          <a:noFill/>
          <a:ln w="25400" algn="ctr">
            <a:solidFill>
              <a:schemeClr val="tx1"/>
            </a:solidFill>
            <a:prstDash val="dash"/>
            <a:round/>
            <a:headEnd/>
            <a:tailEnd/>
          </a:ln>
        </p:spPr>
      </p:cxnSp>
      <p:cxnSp>
        <p:nvCxnSpPr>
          <p:cNvPr id="37" name="Straight Connector 36"/>
          <p:cNvCxnSpPr>
            <a:cxnSpLocks noChangeShapeType="1"/>
          </p:cNvCxnSpPr>
          <p:nvPr/>
        </p:nvCxnSpPr>
        <p:spPr bwMode="auto">
          <a:xfrm>
            <a:off x="2838450" y="5891213"/>
            <a:ext cx="11113" cy="541337"/>
          </a:xfrm>
          <a:prstGeom prst="line">
            <a:avLst/>
          </a:prstGeom>
          <a:noFill/>
          <a:ln w="25400" algn="ctr">
            <a:solidFill>
              <a:schemeClr val="tx1"/>
            </a:solidFill>
            <a:prstDash val="dash"/>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p:nvPr>
        </p:nvSpPr>
        <p:spPr>
          <a:xfrm>
            <a:off x="457200" y="1233488"/>
            <a:ext cx="8229600" cy="1581150"/>
          </a:xfrm>
        </p:spPr>
        <p:txBody>
          <a:bodyPr/>
          <a:lstStyle/>
          <a:p>
            <a:pPr marL="0" indent="0">
              <a:buFontTx/>
              <a:buNone/>
            </a:pPr>
            <a:r>
              <a:rPr lang="en-US" sz="2400" smtClean="0"/>
              <a:t>Leonard P. Karr (1913-1995) designed a man-sized hunting blind shaped like a goose called Super Goose, 1991.</a:t>
            </a:r>
          </a:p>
        </p:txBody>
      </p:sp>
      <p:pic>
        <p:nvPicPr>
          <p:cNvPr id="40963" name="Picture 2" descr="http://www.sil.si.edu/exhibitions/doodles/fullsize/doodles-2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81500" y="2886075"/>
            <a:ext cx="4430713" cy="383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322263" y="266700"/>
            <a:ext cx="5227637"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a:solidFill>
                  <a:schemeClr val="tx2"/>
                </a:solidFill>
                <a:latin typeface="Arial" charset="0"/>
              </a:rPr>
              <a:t>Historical Example</a:t>
            </a:r>
          </a:p>
        </p:txBody>
      </p:sp>
      <p:sp>
        <p:nvSpPr>
          <p:cNvPr id="5" name="Content Placeholder 1"/>
          <p:cNvSpPr txBox="1">
            <a:spLocks/>
          </p:cNvSpPr>
          <p:nvPr/>
        </p:nvSpPr>
        <p:spPr bwMode="auto">
          <a:xfrm>
            <a:off x="582613" y="2620963"/>
            <a:ext cx="3651250" cy="3513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400" b="0" dirty="0" smtClean="0"/>
              <a:t>How would you label the views presented in the drawing?</a:t>
            </a:r>
          </a:p>
          <a:p>
            <a:pPr>
              <a:defRPr/>
            </a:pPr>
            <a:r>
              <a:rPr lang="en-US" sz="2400" b="0" dirty="0" smtClean="0"/>
              <a:t>Are Mr. Karr’s views properly aligned based on the orientation presented here?</a:t>
            </a:r>
          </a:p>
          <a:p>
            <a:pPr>
              <a:defRPr/>
            </a:pPr>
            <a:r>
              <a:rPr lang="en-US" sz="2400" b="0" dirty="0" smtClean="0"/>
              <a:t>How would you rearrange the views to orient</a:t>
            </a:r>
          </a:p>
          <a:p>
            <a:pPr marL="0" indent="0">
              <a:buFontTx/>
              <a:buNone/>
              <a:defRPr/>
            </a:pPr>
            <a:endParaRPr lang="en-US" sz="2800" b="0" dirty="0" smtClean="0"/>
          </a:p>
        </p:txBody>
      </p:sp>
    </p:spTree>
    <p:extLst>
      <p:ext uri="{BB962C8B-B14F-4D97-AF65-F5344CB8AC3E}">
        <p14:creationId xmlns="" xmlns:p14="http://schemas.microsoft.com/office/powerpoint/2010/main" val="1342483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786"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3784600" y="1935163"/>
            <a:ext cx="4691063" cy="4697412"/>
          </a:xfrm>
        </p:spPr>
      </p:pic>
      <p:sp>
        <p:nvSpPr>
          <p:cNvPr id="41987"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a:solidFill>
                  <a:schemeClr val="tx2"/>
                </a:solidFill>
                <a:latin typeface="Arial" charset="0"/>
              </a:rPr>
              <a:t>A Question…</a:t>
            </a:r>
          </a:p>
        </p:txBody>
      </p:sp>
      <p:sp>
        <p:nvSpPr>
          <p:cNvPr id="758788" name="Text Box 4"/>
          <p:cNvSpPr txBox="1">
            <a:spLocks noChangeArrowheads="1"/>
          </p:cNvSpPr>
          <p:nvPr/>
        </p:nvSpPr>
        <p:spPr bwMode="auto">
          <a:xfrm>
            <a:off x="511175" y="2381250"/>
            <a:ext cx="3295650" cy="399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Each of the blocks at right has the same overall dimensions and color. What else do they have in common?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8788"/>
                                        </p:tgtEl>
                                        <p:attrNameLst>
                                          <p:attrName>style.visibility</p:attrName>
                                        </p:attrNameLst>
                                      </p:cBhvr>
                                      <p:to>
                                        <p:strVal val="visible"/>
                                      </p:to>
                                    </p:set>
                                    <p:animEffect transition="in" filter="wipe(up)">
                                      <p:cBhvr>
                                        <p:cTn id="7" dur="500"/>
                                        <p:tgtEl>
                                          <p:spTgt spid="75878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58786"/>
                                        </p:tgtEl>
                                        <p:attrNameLst>
                                          <p:attrName>style.visibility</p:attrName>
                                        </p:attrNameLst>
                                      </p:cBhvr>
                                      <p:to>
                                        <p:strVal val="visible"/>
                                      </p:to>
                                    </p:set>
                                    <p:animEffect transition="in" filter="randombar(horizontal)">
                                      <p:cBhvr>
                                        <p:cTn id="11" dur="500"/>
                                        <p:tgtEl>
                                          <p:spTgt spid="75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a:xfrm>
            <a:off x="3784600" y="1935163"/>
            <a:ext cx="4691063" cy="4697412"/>
          </a:xfrm>
        </p:spPr>
      </p:pic>
      <p:sp>
        <p:nvSpPr>
          <p:cNvPr id="43011"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a:solidFill>
                  <a:schemeClr val="tx2"/>
                </a:solidFill>
                <a:latin typeface="Arial" charset="0"/>
              </a:rPr>
              <a:t>A Question…</a:t>
            </a:r>
          </a:p>
        </p:txBody>
      </p:sp>
      <p:sp>
        <p:nvSpPr>
          <p:cNvPr id="757764" name="Text Box 4"/>
          <p:cNvSpPr txBox="1">
            <a:spLocks noChangeArrowheads="1"/>
          </p:cNvSpPr>
          <p:nvPr/>
        </p:nvSpPr>
        <p:spPr bwMode="auto">
          <a:xfrm>
            <a:off x="511175" y="2381250"/>
            <a:ext cx="3295650" cy="399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Each of the blocks at right has the same overall dimensions and color. What else do they have in common?</a:t>
            </a:r>
          </a:p>
        </p:txBody>
      </p:sp>
      <p:sp>
        <p:nvSpPr>
          <p:cNvPr id="757765" name="Text Box 5"/>
          <p:cNvSpPr txBox="1">
            <a:spLocks noChangeArrowheads="1"/>
          </p:cNvSpPr>
          <p:nvPr/>
        </p:nvSpPr>
        <p:spPr bwMode="auto">
          <a:xfrm>
            <a:off x="519113" y="2378075"/>
            <a:ext cx="3352800" cy="3886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endParaRPr lang="en-US" sz="2800" b="0">
              <a:solidFill>
                <a:schemeClr val="tx1"/>
              </a:solidFill>
              <a:latin typeface="Arial" charset="0"/>
            </a:endParaRPr>
          </a:p>
          <a:p>
            <a:pPr>
              <a:spcAft>
                <a:spcPct val="20000"/>
              </a:spcAft>
              <a:buClr>
                <a:schemeClr val="tx2"/>
              </a:buClr>
              <a:buFont typeface="Arial" charset="0"/>
              <a:buNone/>
            </a:pPr>
            <a:endParaRPr lang="en-US" sz="2800" b="0">
              <a:solidFill>
                <a:schemeClr val="tx1"/>
              </a:solidFill>
              <a:latin typeface="Arial" charset="0"/>
            </a:endParaRPr>
          </a:p>
          <a:p>
            <a:pPr algn="ctr">
              <a:spcAft>
                <a:spcPct val="20000"/>
              </a:spcAft>
              <a:buClr>
                <a:schemeClr val="tx2"/>
              </a:buClr>
              <a:buFont typeface="Arial" charset="0"/>
              <a:buNone/>
            </a:pPr>
            <a:r>
              <a:rPr lang="en-US" sz="3600" b="0">
                <a:solidFill>
                  <a:schemeClr val="tx1"/>
                </a:solidFill>
                <a:latin typeface="Arial" charset="0"/>
              </a:rPr>
              <a:t>They all have identical top views!</a:t>
            </a:r>
          </a:p>
          <a:p>
            <a:pPr>
              <a:spcAft>
                <a:spcPct val="20000"/>
              </a:spcAft>
              <a:buClr>
                <a:schemeClr val="tx2"/>
              </a:buClr>
              <a:buFont typeface="Arial" charset="0"/>
              <a:buNone/>
            </a:pPr>
            <a:endParaRPr lang="en-US" sz="3200" b="0">
              <a:solidFill>
                <a:schemeClr val="tx1"/>
              </a:solidFill>
              <a:latin typeface="Arial" charset="0"/>
            </a:endParaRPr>
          </a:p>
          <a:p>
            <a:pPr>
              <a:spcAft>
                <a:spcPct val="20000"/>
              </a:spcAft>
              <a:buClr>
                <a:schemeClr val="tx2"/>
              </a:buClr>
              <a:buFont typeface="Arial" charset="0"/>
              <a:buNone/>
            </a:pPr>
            <a:endParaRPr lang="en-US" sz="2800" b="0">
              <a:solidFill>
                <a:schemeClr val="tx1"/>
              </a:solidFill>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7764"/>
                                        </p:tgtEl>
                                        <p:attrNameLst>
                                          <p:attrName>style.visibility</p:attrName>
                                        </p:attrNameLst>
                                      </p:cBhvr>
                                      <p:to>
                                        <p:strVal val="visible"/>
                                      </p:to>
                                    </p:set>
                                    <p:animEffect transition="in" filter="wipe(up)">
                                      <p:cBhvr>
                                        <p:cTn id="7" dur="500"/>
                                        <p:tgtEl>
                                          <p:spTgt spid="75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65"/>
                                        </p:tgtEl>
                                        <p:attrNameLst>
                                          <p:attrName>style.visibility</p:attrName>
                                        </p:attrNameLst>
                                      </p:cBhvr>
                                      <p:to>
                                        <p:strVal val="visible"/>
                                      </p:to>
                                    </p:set>
                                    <p:animEffect transition="in" filter="wipe(up)">
                                      <p:cBhvr>
                                        <p:cTn id="12" dur="500"/>
                                        <p:tgtEl>
                                          <p:spTgt spid="75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4" grpId="0"/>
      <p:bldP spid="7577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p:txBody>
          <a:bodyPr/>
          <a:lstStyle/>
          <a:p>
            <a:pPr eaLnBrk="1" hangingPunct="1"/>
            <a:r>
              <a:rPr lang="en-US" dirty="0" smtClean="0"/>
              <a:t>Multi-View Drawing</a:t>
            </a:r>
          </a:p>
        </p:txBody>
      </p:sp>
      <p:sp>
        <p:nvSpPr>
          <p:cNvPr id="16387" name="Content Placeholder 11"/>
          <p:cNvSpPr>
            <a:spLocks noGrp="1"/>
          </p:cNvSpPr>
          <p:nvPr>
            <p:ph idx="1"/>
          </p:nvPr>
        </p:nvSpPr>
        <p:spPr/>
        <p:txBody>
          <a:bodyPr/>
          <a:lstStyle/>
          <a:p>
            <a:pPr eaLnBrk="1" hangingPunct="1">
              <a:spcAft>
                <a:spcPct val="20000"/>
              </a:spcAft>
              <a:buClr>
                <a:schemeClr val="tx2"/>
              </a:buClr>
            </a:pPr>
            <a:r>
              <a:rPr lang="en-US" smtClean="0"/>
              <a:t>Shows two or more two-dimensional views of a three-dimensional object.</a:t>
            </a:r>
          </a:p>
          <a:p>
            <a:pPr eaLnBrk="1" hangingPunct="1">
              <a:spcAft>
                <a:spcPct val="20000"/>
              </a:spcAft>
              <a:buClr>
                <a:schemeClr val="tx2"/>
              </a:buClr>
            </a:pPr>
            <a:r>
              <a:rPr lang="en-US" smtClean="0"/>
              <a:t>Provides the shape description of an object. </a:t>
            </a:r>
          </a:p>
          <a:p>
            <a:pPr eaLnBrk="1" hangingPunct="1">
              <a:spcAft>
                <a:spcPct val="20000"/>
              </a:spcAft>
              <a:buClr>
                <a:schemeClr val="tx2"/>
              </a:buClr>
            </a:pPr>
            <a:r>
              <a:rPr lang="en-US" smtClean="0"/>
              <a:t>When combined with dimensions, serves as the main form of communication between designers and manufacturers.</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6"/>
          <p:cNvSpPr txBox="1">
            <a:spLocks noChangeArrowheads="1"/>
          </p:cNvSpPr>
          <p:nvPr/>
        </p:nvSpPr>
        <p:spPr bwMode="auto">
          <a:xfrm>
            <a:off x="322263" y="266700"/>
            <a:ext cx="84899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b="0" dirty="0" smtClean="0">
                <a:solidFill>
                  <a:srgbClr val="00386B"/>
                </a:solidFill>
                <a:latin typeface="Arial" charset="0"/>
              </a:rPr>
              <a:t>Example of Multi-view Sketch</a:t>
            </a:r>
            <a:endParaRPr lang="en-US" sz="3600" b="0" dirty="0">
              <a:solidFill>
                <a:srgbClr val="00386B"/>
              </a:solidFill>
              <a:latin typeface="Arial" charset="0"/>
            </a:endParaRPr>
          </a:p>
        </p:txBody>
      </p:sp>
      <p:pic>
        <p:nvPicPr>
          <p:cNvPr id="1027" name="Picture 3"/>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6193397" y="1150441"/>
            <a:ext cx="2517230" cy="3248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67606" y="983013"/>
            <a:ext cx="5391150" cy="5438775"/>
            <a:chOff x="1167606" y="983013"/>
            <a:chExt cx="5391150" cy="5438775"/>
          </a:xfrm>
        </p:grpSpPr>
        <p:grpSp>
          <p:nvGrpSpPr>
            <p:cNvPr id="6" name="Group 5"/>
            <p:cNvGrpSpPr/>
            <p:nvPr/>
          </p:nvGrpSpPr>
          <p:grpSpPr>
            <a:xfrm>
              <a:off x="1167606" y="3268437"/>
              <a:ext cx="1408113" cy="2748202"/>
              <a:chOff x="1167606" y="3442605"/>
              <a:chExt cx="1408113" cy="2748202"/>
            </a:xfrm>
          </p:grpSpPr>
          <p:pic>
            <p:nvPicPr>
              <p:cNvPr id="102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67606" y="3442605"/>
                <a:ext cx="1408113" cy="2500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Content Placeholder 1"/>
              <p:cNvSpPr txBox="1">
                <a:spLocks/>
              </p:cNvSpPr>
              <p:nvPr/>
            </p:nvSpPr>
            <p:spPr bwMode="auto">
              <a:xfrm>
                <a:off x="1398424" y="5959826"/>
                <a:ext cx="1138719" cy="230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LEFT SIDE</a:t>
                </a:r>
              </a:p>
            </p:txBody>
          </p:sp>
        </p:grpSp>
        <p:grpSp>
          <p:nvGrpSpPr>
            <p:cNvPr id="4" name="Group 3"/>
            <p:cNvGrpSpPr/>
            <p:nvPr/>
          </p:nvGrpSpPr>
          <p:grpSpPr>
            <a:xfrm>
              <a:off x="2575719" y="983013"/>
              <a:ext cx="3983037" cy="5438775"/>
              <a:chOff x="2575719" y="983013"/>
              <a:chExt cx="3983037" cy="5438775"/>
            </a:xfrm>
          </p:grpSpPr>
          <p:pic>
            <p:nvPicPr>
              <p:cNvPr id="1026" name="Picture 2"/>
              <p:cNvPicPr>
                <a:picLocks noChangeAspect="1" noChangeArrowheads="1"/>
              </p:cNvPicPr>
              <p:nvPr/>
            </p:nvPicPr>
            <p:blipFill rotWithShape="1">
              <a:blip r:embed="rId6">
                <a:extLst>
                  <a:ext uri="{28A0092B-C50C-407E-A947-70E740481C1C}">
                    <a14:useLocalDpi xmlns="" xmlns:a14="http://schemas.microsoft.com/office/drawing/2010/main" val="0"/>
                  </a:ext>
                </a:extLst>
              </a:blip>
              <a:srcRect r="9094"/>
              <a:stretch/>
            </p:blipFill>
            <p:spPr bwMode="auto">
              <a:xfrm>
                <a:off x="2575719" y="983013"/>
                <a:ext cx="3983037" cy="543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Content Placeholder 1"/>
              <p:cNvSpPr txBox="1">
                <a:spLocks/>
              </p:cNvSpPr>
              <p:nvPr/>
            </p:nvSpPr>
            <p:spPr bwMode="auto">
              <a:xfrm>
                <a:off x="4700789" y="5857635"/>
                <a:ext cx="1390917" cy="35893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RIGHT SIDE</a:t>
                </a:r>
              </a:p>
            </p:txBody>
          </p:sp>
          <p:sp>
            <p:nvSpPr>
              <p:cNvPr id="13" name="Content Placeholder 1"/>
              <p:cNvSpPr txBox="1">
                <a:spLocks/>
              </p:cNvSpPr>
              <p:nvPr/>
            </p:nvSpPr>
            <p:spPr bwMode="auto">
              <a:xfrm>
                <a:off x="3328105" y="5894068"/>
                <a:ext cx="1138719" cy="346472"/>
              </a:xfrm>
              <a:prstGeom prst="rect">
                <a:avLst/>
              </a:prstGeom>
              <a:solidFill>
                <a:schemeClr val="bg1"/>
              </a:solidFill>
              <a:ln>
                <a:noFill/>
              </a:ln>
              <a:extLst/>
            </p:spPr>
            <p:txBody>
              <a:bodyPr vert="horz" wrap="square" lIns="91440" tIns="9144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US" sz="1400" dirty="0" smtClean="0">
                    <a:latin typeface="Bradley Hand ITC" pitchFamily="66" charset="0"/>
                  </a:rPr>
                  <a:t>FRONT</a:t>
                </a:r>
              </a:p>
            </p:txBody>
          </p:sp>
        </p:grpSp>
      </p:grpSp>
      <p:sp>
        <p:nvSpPr>
          <p:cNvPr id="40962" name="Content Placeholder 1"/>
          <p:cNvSpPr>
            <a:spLocks noGrp="1"/>
          </p:cNvSpPr>
          <p:nvPr>
            <p:ph/>
          </p:nvPr>
        </p:nvSpPr>
        <p:spPr>
          <a:xfrm>
            <a:off x="2849451" y="6252111"/>
            <a:ext cx="1951038" cy="461962"/>
          </a:xfrm>
        </p:spPr>
        <p:txBody>
          <a:bodyPr/>
          <a:lstStyle/>
          <a:p>
            <a:pPr marL="0" indent="0">
              <a:buFontTx/>
              <a:buNone/>
            </a:pPr>
            <a:r>
              <a:rPr lang="en-US" sz="2400" dirty="0" smtClean="0"/>
              <a:t>Dining Chair</a:t>
            </a:r>
          </a:p>
        </p:txBody>
      </p:sp>
    </p:spTree>
    <p:extLst>
      <p:ext uri="{BB962C8B-B14F-4D97-AF65-F5344CB8AC3E}">
        <p14:creationId xmlns="" xmlns:p14="http://schemas.microsoft.com/office/powerpoint/2010/main" val="279352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lstStyle/>
          <a:p>
            <a:pPr eaLnBrk="1" hangingPunct="1"/>
            <a:r>
              <a:rPr lang="en-US" dirty="0"/>
              <a:t>Multi-View Drawing</a:t>
            </a:r>
            <a:endParaRPr lang="en-US" dirty="0" smtClean="0"/>
          </a:p>
        </p:txBody>
      </p:sp>
      <p:pic>
        <p:nvPicPr>
          <p:cNvPr id="17411"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430338" y="1192213"/>
            <a:ext cx="5951537" cy="489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title"/>
          </p:nvPr>
        </p:nvSpPr>
        <p:spPr/>
        <p:txBody>
          <a:bodyPr/>
          <a:lstStyle/>
          <a:p>
            <a:pPr eaLnBrk="1" hangingPunct="1"/>
            <a:r>
              <a:rPr lang="en-US" dirty="0"/>
              <a:t>Multi-View Drawing</a:t>
            </a:r>
            <a:endParaRPr lang="en-US" dirty="0" smtClean="0"/>
          </a:p>
        </p:txBody>
      </p:sp>
      <p:sp>
        <p:nvSpPr>
          <p:cNvPr id="18435" name="Content Placeholder 11"/>
          <p:cNvSpPr>
            <a:spLocks noGrp="1"/>
          </p:cNvSpPr>
          <p:nvPr>
            <p:ph idx="1"/>
          </p:nvPr>
        </p:nvSpPr>
        <p:spPr>
          <a:xfrm>
            <a:off x="457200" y="1295400"/>
            <a:ext cx="8418513" cy="3992563"/>
          </a:xfrm>
        </p:spPr>
        <p:txBody>
          <a:bodyPr/>
          <a:lstStyle/>
          <a:p>
            <a:pPr marL="0" indent="0" eaLnBrk="1" hangingPunct="1">
              <a:spcAft>
                <a:spcPct val="20000"/>
              </a:spcAft>
              <a:buClr>
                <a:schemeClr val="tx2"/>
              </a:buClr>
              <a:buFontTx/>
              <a:buNone/>
            </a:pPr>
            <a:r>
              <a:rPr lang="en-US" dirty="0" smtClean="0"/>
              <a:t>All three-dimensional objects have </a:t>
            </a:r>
            <a:r>
              <a:rPr lang="en-US" i="1" dirty="0" smtClean="0">
                <a:solidFill>
                  <a:srgbClr val="E60702"/>
                </a:solidFill>
              </a:rPr>
              <a:t>width</a:t>
            </a:r>
            <a:r>
              <a:rPr lang="en-US" dirty="0" smtClean="0"/>
              <a:t>, </a:t>
            </a:r>
            <a:r>
              <a:rPr lang="en-US" i="1" dirty="0" smtClean="0">
                <a:solidFill>
                  <a:srgbClr val="008000"/>
                </a:solidFill>
              </a:rPr>
              <a:t>height</a:t>
            </a:r>
            <a:r>
              <a:rPr lang="en-US" dirty="0" smtClean="0"/>
              <a:t>, and </a:t>
            </a:r>
            <a:r>
              <a:rPr lang="en-US" i="1" dirty="0" smtClean="0">
                <a:solidFill>
                  <a:schemeClr val="folHlink"/>
                </a:solidFill>
              </a:rPr>
              <a:t>depth</a:t>
            </a:r>
            <a:r>
              <a:rPr lang="en-US" dirty="0" smtClean="0"/>
              <a:t>.</a:t>
            </a:r>
          </a:p>
          <a:p>
            <a:pPr lvl="1" eaLnBrk="1" hangingPunct="1">
              <a:spcAft>
                <a:spcPct val="20000"/>
              </a:spcAft>
              <a:buClr>
                <a:schemeClr val="tx2"/>
              </a:buClr>
            </a:pPr>
            <a:r>
              <a:rPr lang="en-US" i="1" dirty="0" smtClean="0">
                <a:solidFill>
                  <a:srgbClr val="E60702"/>
                </a:solidFill>
              </a:rPr>
              <a:t>Width</a:t>
            </a:r>
            <a:r>
              <a:rPr lang="en-US" dirty="0" smtClean="0"/>
              <a:t> is associated with an object’s </a:t>
            </a:r>
            <a:r>
              <a:rPr lang="en-US" i="1" dirty="0" smtClean="0"/>
              <a:t>side-to-side</a:t>
            </a:r>
            <a:r>
              <a:rPr lang="en-US" dirty="0" smtClean="0"/>
              <a:t> dimension.</a:t>
            </a:r>
          </a:p>
          <a:p>
            <a:pPr lvl="1" eaLnBrk="1" hangingPunct="1">
              <a:spcAft>
                <a:spcPct val="20000"/>
              </a:spcAft>
              <a:buClr>
                <a:schemeClr val="tx2"/>
              </a:buClr>
            </a:pPr>
            <a:r>
              <a:rPr lang="en-US" i="1" dirty="0" smtClean="0">
                <a:solidFill>
                  <a:srgbClr val="008000"/>
                </a:solidFill>
              </a:rPr>
              <a:t>Height</a:t>
            </a:r>
            <a:r>
              <a:rPr lang="en-US" dirty="0" smtClean="0"/>
              <a:t> is </a:t>
            </a:r>
            <a:r>
              <a:rPr lang="en-US" dirty="0"/>
              <a:t>associated with an </a:t>
            </a:r>
            <a:r>
              <a:rPr lang="en-US" dirty="0" smtClean="0"/>
              <a:t>object’s </a:t>
            </a:r>
            <a:r>
              <a:rPr lang="en-US" i="1" dirty="0" smtClean="0"/>
              <a:t>top-to-bottom </a:t>
            </a:r>
            <a:r>
              <a:rPr lang="en-US" dirty="0"/>
              <a:t>dimension.</a:t>
            </a:r>
            <a:endParaRPr lang="en-US" dirty="0" smtClean="0"/>
          </a:p>
          <a:p>
            <a:pPr lvl="1" eaLnBrk="1" hangingPunct="1">
              <a:spcAft>
                <a:spcPct val="20000"/>
              </a:spcAft>
              <a:buClr>
                <a:schemeClr val="tx2"/>
              </a:buClr>
            </a:pPr>
            <a:r>
              <a:rPr lang="en-US" i="1" dirty="0" smtClean="0">
                <a:solidFill>
                  <a:schemeClr val="folHlink"/>
                </a:solidFill>
              </a:rPr>
              <a:t>Depth</a:t>
            </a:r>
            <a:r>
              <a:rPr lang="en-US" dirty="0" smtClean="0"/>
              <a:t> is associated with </a:t>
            </a:r>
            <a:r>
              <a:rPr lang="en-US" i="1" dirty="0" smtClean="0"/>
              <a:t>front-to-back</a:t>
            </a:r>
            <a:r>
              <a:rPr lang="en-US" dirty="0" smtClean="0"/>
              <a:t> distance.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2" name="Picture 4" descr="gumbyshoe1"/>
          <p:cNvPicPr>
            <a:picLocks noGrp="1" noChangeAspect="1" noChangeArrowheads="1"/>
          </p:cNvPicPr>
          <p:nvPr>
            <p:ph/>
          </p:nvPr>
        </p:nvPicPr>
        <p:blipFill>
          <a:blip r:embed="rId3">
            <a:extLst>
              <a:ext uri="{28A0092B-C50C-407E-A947-70E740481C1C}">
                <a14:useLocalDpi xmlns="" xmlns:a14="http://schemas.microsoft.com/office/drawing/2010/main" val="0"/>
              </a:ext>
            </a:extLst>
          </a:blip>
          <a:srcRect/>
          <a:stretch>
            <a:fillRect/>
          </a:stretch>
        </p:blipFill>
        <p:spPr>
          <a:xfrm>
            <a:off x="600075" y="2051050"/>
            <a:ext cx="7629525" cy="4606925"/>
          </a:xfrm>
        </p:spPr>
      </p:pic>
      <p:pic>
        <p:nvPicPr>
          <p:cNvPr id="677894" name="Picture 6" descr="gumbyshoe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897" name="Picture 9" descr="gumbyshoe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00" name="Picture 12" descr="gumbyshoe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03" name="Picture 15" descr="gumbyshoe5"/>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06" name="Picture 18" descr="gumbyshoe6"/>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09" name="Picture 21" descr="gumbyshoe7"/>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12" name="Picture 24" descr="gumbyshoe8"/>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15" name="Picture 27" descr="gumbyshoe9"/>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7918" name="Picture 30" descr="gumbyshoe10"/>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8"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Multi-View Drawing</a:t>
            </a:r>
          </a:p>
        </p:txBody>
      </p:sp>
      <p:sp>
        <p:nvSpPr>
          <p:cNvPr id="2" name="TextBox 1"/>
          <p:cNvSpPr txBox="1">
            <a:spLocks noChangeArrowheads="1"/>
          </p:cNvSpPr>
          <p:nvPr/>
        </p:nvSpPr>
        <p:spPr bwMode="auto">
          <a:xfrm>
            <a:off x="2035175" y="2905125"/>
            <a:ext cx="15192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a:t>TOP VIEW</a:t>
            </a:r>
          </a:p>
        </p:txBody>
      </p:sp>
      <p:sp>
        <p:nvSpPr>
          <p:cNvPr id="15" name="TextBox 14"/>
          <p:cNvSpPr txBox="1">
            <a:spLocks noChangeArrowheads="1"/>
          </p:cNvSpPr>
          <p:nvPr/>
        </p:nvSpPr>
        <p:spPr bwMode="auto">
          <a:xfrm>
            <a:off x="1804988" y="6350000"/>
            <a:ext cx="15176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a:t>FRONT VIEW</a:t>
            </a:r>
          </a:p>
        </p:txBody>
      </p:sp>
      <p:sp>
        <p:nvSpPr>
          <p:cNvPr id="16" name="TextBox 15"/>
          <p:cNvSpPr txBox="1">
            <a:spLocks noChangeArrowheads="1"/>
          </p:cNvSpPr>
          <p:nvPr/>
        </p:nvSpPr>
        <p:spPr bwMode="auto">
          <a:xfrm>
            <a:off x="6823075" y="6376988"/>
            <a:ext cx="215900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a:t>RIGHT SIDE VIEW</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77892"/>
                                        </p:tgtEl>
                                        <p:attrNameLst>
                                          <p:attrName>style.visibility</p:attrName>
                                        </p:attrNameLst>
                                      </p:cBhvr>
                                      <p:to>
                                        <p:strVal val="visible"/>
                                      </p:to>
                                    </p:set>
                                    <p:animEffect transition="in" filter="randombar(horizontal)">
                                      <p:cBhvr>
                                        <p:cTn id="7" dur="500"/>
                                        <p:tgtEl>
                                          <p:spTgt spid="67789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7894"/>
                                        </p:tgtEl>
                                        <p:attrNameLst>
                                          <p:attrName>style.visibility</p:attrName>
                                        </p:attrNameLst>
                                      </p:cBhvr>
                                      <p:to>
                                        <p:strVal val="visible"/>
                                      </p:to>
                                    </p:set>
                                    <p:animEffect transition="in" filter="randombar(horizontal)">
                                      <p:cBhvr>
                                        <p:cTn id="11" dur="500"/>
                                        <p:tgtEl>
                                          <p:spTgt spid="6778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77897"/>
                                        </p:tgtEl>
                                        <p:attrNameLst>
                                          <p:attrName>style.visibility</p:attrName>
                                        </p:attrNameLst>
                                      </p:cBhvr>
                                      <p:to>
                                        <p:strVal val="visible"/>
                                      </p:to>
                                    </p:set>
                                    <p:animEffect transition="in" filter="randombar(horizontal)">
                                      <p:cBhvr>
                                        <p:cTn id="16" dur="500"/>
                                        <p:tgtEl>
                                          <p:spTgt spid="67789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677900"/>
                                        </p:tgtEl>
                                        <p:attrNameLst>
                                          <p:attrName>style.visibility</p:attrName>
                                        </p:attrNameLst>
                                      </p:cBhvr>
                                      <p:to>
                                        <p:strVal val="visible"/>
                                      </p:to>
                                    </p:set>
                                    <p:animEffect transition="in" filter="randombar(horizontal)">
                                      <p:cBhvr>
                                        <p:cTn id="25" dur="500"/>
                                        <p:tgtEl>
                                          <p:spTgt spid="677900"/>
                                        </p:tgtEl>
                                      </p:cBhvr>
                                    </p:animEffect>
                                  </p:childTnLst>
                                </p:cTn>
                              </p:par>
                            </p:childTnLst>
                          </p:cTn>
                        </p:par>
                        <p:par>
                          <p:cTn id="26" fill="hold" nodeType="afterGroup">
                            <p:stCondLst>
                              <p:cond delay="500"/>
                            </p:stCondLst>
                            <p:childTnLst>
                              <p:par>
                                <p:cTn id="27" presetID="14" presetClass="entr" presetSubtype="10" fill="hold" nodeType="afterEffect">
                                  <p:stCondLst>
                                    <p:cond delay="0"/>
                                  </p:stCondLst>
                                  <p:childTnLst>
                                    <p:set>
                                      <p:cBhvr>
                                        <p:cTn id="28" dur="1" fill="hold">
                                          <p:stCondLst>
                                            <p:cond delay="0"/>
                                          </p:stCondLst>
                                        </p:cTn>
                                        <p:tgtEl>
                                          <p:spTgt spid="677903"/>
                                        </p:tgtEl>
                                        <p:attrNameLst>
                                          <p:attrName>style.visibility</p:attrName>
                                        </p:attrNameLst>
                                      </p:cBhvr>
                                      <p:to>
                                        <p:strVal val="visible"/>
                                      </p:to>
                                    </p:set>
                                    <p:animEffect transition="in" filter="randombar(horizontal)">
                                      <p:cBhvr>
                                        <p:cTn id="29" dur="500"/>
                                        <p:tgtEl>
                                          <p:spTgt spid="677903"/>
                                        </p:tgtEl>
                                      </p:cBhvr>
                                    </p:animEffect>
                                  </p:childTnLst>
                                </p:cTn>
                              </p:par>
                            </p:childTnLst>
                          </p:cTn>
                        </p:par>
                        <p:par>
                          <p:cTn id="30" fill="hold" nodeType="afterGroup">
                            <p:stCondLst>
                              <p:cond delay="1000"/>
                            </p:stCondLst>
                            <p:childTnLst>
                              <p:par>
                                <p:cTn id="31" presetID="14" presetClass="entr" presetSubtype="10" fill="hold" nodeType="afterEffect">
                                  <p:stCondLst>
                                    <p:cond delay="0"/>
                                  </p:stCondLst>
                                  <p:childTnLst>
                                    <p:set>
                                      <p:cBhvr>
                                        <p:cTn id="32" dur="1" fill="hold">
                                          <p:stCondLst>
                                            <p:cond delay="0"/>
                                          </p:stCondLst>
                                        </p:cTn>
                                        <p:tgtEl>
                                          <p:spTgt spid="677906"/>
                                        </p:tgtEl>
                                        <p:attrNameLst>
                                          <p:attrName>style.visibility</p:attrName>
                                        </p:attrNameLst>
                                      </p:cBhvr>
                                      <p:to>
                                        <p:strVal val="visible"/>
                                      </p:to>
                                    </p:set>
                                    <p:animEffect transition="in" filter="randombar(horizontal)">
                                      <p:cBhvr>
                                        <p:cTn id="33" dur="500"/>
                                        <p:tgtEl>
                                          <p:spTgt spid="677906"/>
                                        </p:tgtEl>
                                      </p:cBhvr>
                                    </p:animEffect>
                                  </p:childTnLst>
                                </p:cTn>
                              </p:par>
                            </p:childTnLst>
                          </p:cTn>
                        </p:par>
                        <p:par>
                          <p:cTn id="34" fill="hold" nodeType="afterGroup">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677909"/>
                                        </p:tgtEl>
                                        <p:attrNameLst>
                                          <p:attrName>style.visibility</p:attrName>
                                        </p:attrNameLst>
                                      </p:cBhvr>
                                      <p:to>
                                        <p:strVal val="visible"/>
                                      </p:to>
                                    </p:set>
                                    <p:animEffect transition="in" filter="randombar(horizontal)">
                                      <p:cBhvr>
                                        <p:cTn id="42" dur="500"/>
                                        <p:tgtEl>
                                          <p:spTgt spid="677909"/>
                                        </p:tgtEl>
                                      </p:cBhvr>
                                    </p:animEffect>
                                  </p:childTnLst>
                                </p:cTn>
                              </p:par>
                            </p:childTnLst>
                          </p:cTn>
                        </p:par>
                        <p:par>
                          <p:cTn id="43" fill="hold" nodeType="afterGroup">
                            <p:stCondLst>
                              <p:cond delay="500"/>
                            </p:stCondLst>
                            <p:childTnLst>
                              <p:par>
                                <p:cTn id="44" presetID="14" presetClass="entr" presetSubtype="10" fill="hold" nodeType="afterEffect">
                                  <p:stCondLst>
                                    <p:cond delay="0"/>
                                  </p:stCondLst>
                                  <p:childTnLst>
                                    <p:set>
                                      <p:cBhvr>
                                        <p:cTn id="45" dur="1" fill="hold">
                                          <p:stCondLst>
                                            <p:cond delay="0"/>
                                          </p:stCondLst>
                                        </p:cTn>
                                        <p:tgtEl>
                                          <p:spTgt spid="677912"/>
                                        </p:tgtEl>
                                        <p:attrNameLst>
                                          <p:attrName>style.visibility</p:attrName>
                                        </p:attrNameLst>
                                      </p:cBhvr>
                                      <p:to>
                                        <p:strVal val="visible"/>
                                      </p:to>
                                    </p:set>
                                    <p:animEffect transition="in" filter="randombar(horizontal)">
                                      <p:cBhvr>
                                        <p:cTn id="46" dur="500"/>
                                        <p:tgtEl>
                                          <p:spTgt spid="677912"/>
                                        </p:tgtEl>
                                      </p:cBhvr>
                                    </p:animEffect>
                                  </p:childTnLst>
                                </p:cTn>
                              </p:par>
                            </p:childTnLst>
                          </p:cTn>
                        </p:par>
                        <p:par>
                          <p:cTn id="47" fill="hold" nodeType="afterGroup">
                            <p:stCondLst>
                              <p:cond delay="1000"/>
                            </p:stCondLst>
                            <p:childTnLst>
                              <p:par>
                                <p:cTn id="48" presetID="14" presetClass="entr" presetSubtype="10" fill="hold" nodeType="afterEffect">
                                  <p:stCondLst>
                                    <p:cond delay="0"/>
                                  </p:stCondLst>
                                  <p:childTnLst>
                                    <p:set>
                                      <p:cBhvr>
                                        <p:cTn id="49" dur="1" fill="hold">
                                          <p:stCondLst>
                                            <p:cond delay="0"/>
                                          </p:stCondLst>
                                        </p:cTn>
                                        <p:tgtEl>
                                          <p:spTgt spid="677915"/>
                                        </p:tgtEl>
                                        <p:attrNameLst>
                                          <p:attrName>style.visibility</p:attrName>
                                        </p:attrNameLst>
                                      </p:cBhvr>
                                      <p:to>
                                        <p:strVal val="visible"/>
                                      </p:to>
                                    </p:set>
                                    <p:animEffect transition="in" filter="randombar(horizontal)">
                                      <p:cBhvr>
                                        <p:cTn id="50" dur="500"/>
                                        <p:tgtEl>
                                          <p:spTgt spid="677915"/>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677918"/>
                                        </p:tgtEl>
                                        <p:attrNameLst>
                                          <p:attrName>style.visibility</p:attrName>
                                        </p:attrNameLst>
                                      </p:cBhvr>
                                      <p:to>
                                        <p:strVal val="visible"/>
                                      </p:to>
                                    </p:set>
                                    <p:animEffect transition="in" filter="randombar(horizontal)">
                                      <p:cBhvr>
                                        <p:cTn id="59" dur="500"/>
                                        <p:tgtEl>
                                          <p:spTgt spid="67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gumbyshoe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5308" name="Picture 12" descr="gumbyshoe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5309" name="Picture 13" descr="gumbyshoe1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5310" name="Picture 14" descr="gumbyshoe1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5311" name="Picture 15" descr="gumbyshoe14"/>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5312" name="Picture 16" descr="gumbyshoe15"/>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5313" name="Picture 17" descr="gumbyshoe16"/>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5315" name="Text Box 19"/>
          <p:cNvSpPr txBox="1">
            <a:spLocks noChangeArrowheads="1"/>
          </p:cNvSpPr>
          <p:nvPr/>
        </p:nvSpPr>
        <p:spPr bwMode="auto">
          <a:xfrm>
            <a:off x="6889750" y="3254375"/>
            <a:ext cx="571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000" b="0">
                <a:solidFill>
                  <a:schemeClr val="tx1"/>
                </a:solidFill>
                <a:latin typeface="Tahoma" pitchFamily="34" charset="0"/>
              </a:rPr>
              <a:t>45</a:t>
            </a:r>
            <a:r>
              <a:rPr lang="en-US" sz="2000" b="0">
                <a:solidFill>
                  <a:schemeClr val="tx1"/>
                </a:solidFill>
                <a:latin typeface="Arial" charset="0"/>
              </a:rPr>
              <a:t>°</a:t>
            </a:r>
          </a:p>
        </p:txBody>
      </p:sp>
      <p:sp>
        <p:nvSpPr>
          <p:cNvPr id="20490"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Multi-View Drawing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95308"/>
                                        </p:tgtEl>
                                        <p:attrNameLst>
                                          <p:attrName>style.visibility</p:attrName>
                                        </p:attrNameLst>
                                      </p:cBhvr>
                                      <p:to>
                                        <p:strVal val="visible"/>
                                      </p:to>
                                    </p:set>
                                    <p:animEffect transition="in" filter="randombar(horizontal)">
                                      <p:cBhvr>
                                        <p:cTn id="7" dur="500"/>
                                        <p:tgtEl>
                                          <p:spTgt spid="695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5309"/>
                                        </p:tgtEl>
                                        <p:attrNameLst>
                                          <p:attrName>style.visibility</p:attrName>
                                        </p:attrNameLst>
                                      </p:cBhvr>
                                      <p:to>
                                        <p:strVal val="visible"/>
                                      </p:to>
                                    </p:set>
                                    <p:animEffect transition="in" filter="wipe(left)">
                                      <p:cBhvr>
                                        <p:cTn id="12" dur="500"/>
                                        <p:tgtEl>
                                          <p:spTgt spid="695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5310"/>
                                        </p:tgtEl>
                                        <p:attrNameLst>
                                          <p:attrName>style.visibility</p:attrName>
                                        </p:attrNameLst>
                                      </p:cBhvr>
                                      <p:to>
                                        <p:strVal val="visible"/>
                                      </p:to>
                                    </p:set>
                                    <p:animEffect transition="in" filter="wipe(up)">
                                      <p:cBhvr>
                                        <p:cTn id="17" dur="500"/>
                                        <p:tgtEl>
                                          <p:spTgt spid="695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95311"/>
                                        </p:tgtEl>
                                        <p:attrNameLst>
                                          <p:attrName>style.visibility</p:attrName>
                                        </p:attrNameLst>
                                      </p:cBhvr>
                                      <p:to>
                                        <p:strVal val="visible"/>
                                      </p:to>
                                    </p:set>
                                    <p:animEffect transition="in" filter="randombar(horizontal)">
                                      <p:cBhvr>
                                        <p:cTn id="22" dur="500"/>
                                        <p:tgtEl>
                                          <p:spTgt spid="695311"/>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95312"/>
                                        </p:tgtEl>
                                        <p:attrNameLst>
                                          <p:attrName>style.visibility</p:attrName>
                                        </p:attrNameLst>
                                      </p:cBhvr>
                                      <p:to>
                                        <p:strVal val="visible"/>
                                      </p:to>
                                    </p:set>
                                    <p:animEffect transition="in" filter="wipe(left)">
                                      <p:cBhvr>
                                        <p:cTn id="26" dur="500"/>
                                        <p:tgtEl>
                                          <p:spTgt spid="695312"/>
                                        </p:tgtEl>
                                      </p:cBhvr>
                                    </p:animEffect>
                                  </p:childTnLst>
                                </p:cTn>
                              </p:par>
                            </p:childTnLst>
                          </p:cTn>
                        </p:par>
                        <p:par>
                          <p:cTn id="27" fill="hold" nodeType="afterGroup">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95315"/>
                                        </p:tgtEl>
                                        <p:attrNameLst>
                                          <p:attrName>style.visibility</p:attrName>
                                        </p:attrNameLst>
                                      </p:cBhvr>
                                      <p:to>
                                        <p:strVal val="visible"/>
                                      </p:to>
                                    </p:set>
                                    <p:animEffect transition="in" filter="randombar(horizontal)">
                                      <p:cBhvr>
                                        <p:cTn id="30" dur="500"/>
                                        <p:tgtEl>
                                          <p:spTgt spid="695315"/>
                                        </p:tgtEl>
                                      </p:cBhvr>
                                    </p:animEffect>
                                  </p:childTnLst>
                                </p:cTn>
                              </p:par>
                            </p:childTnLst>
                          </p:cTn>
                        </p:par>
                        <p:par>
                          <p:cTn id="31" fill="hold" nodeType="afterGroup">
                            <p:stCondLst>
                              <p:cond delay="1500"/>
                            </p:stCondLst>
                            <p:childTnLst>
                              <p:par>
                                <p:cTn id="32" presetID="22" presetClass="entr" presetSubtype="1" fill="hold" nodeType="afterEffect">
                                  <p:stCondLst>
                                    <p:cond delay="0"/>
                                  </p:stCondLst>
                                  <p:childTnLst>
                                    <p:set>
                                      <p:cBhvr>
                                        <p:cTn id="33" dur="1" fill="hold">
                                          <p:stCondLst>
                                            <p:cond delay="0"/>
                                          </p:stCondLst>
                                        </p:cTn>
                                        <p:tgtEl>
                                          <p:spTgt spid="695313"/>
                                        </p:tgtEl>
                                        <p:attrNameLst>
                                          <p:attrName>style.visibility</p:attrName>
                                        </p:attrNameLst>
                                      </p:cBhvr>
                                      <p:to>
                                        <p:strVal val="visible"/>
                                      </p:to>
                                    </p:set>
                                    <p:animEffect transition="in" filter="wipe(up)">
                                      <p:cBhvr>
                                        <p:cTn id="34" dur="500"/>
                                        <p:tgtEl>
                                          <p:spTgt spid="69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6" name="Text Box 4"/>
          <p:cNvSpPr txBox="1">
            <a:spLocks noChangeArrowheads="1"/>
          </p:cNvSpPr>
          <p:nvPr/>
        </p:nvSpPr>
        <p:spPr bwMode="auto">
          <a:xfrm>
            <a:off x="457200" y="1323975"/>
            <a:ext cx="83566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Given the overall dimensions of the object, a pencil, and a sheet of graph paper, a sketching </a:t>
            </a:r>
            <a:r>
              <a:rPr lang="en-US" sz="3200" b="0" dirty="0" smtClean="0">
                <a:solidFill>
                  <a:schemeClr val="tx1"/>
                </a:solidFill>
                <a:latin typeface="Arial" charset="0"/>
              </a:rPr>
              <a:t>multi-view </a:t>
            </a:r>
            <a:r>
              <a:rPr lang="en-US" sz="3200" b="0" dirty="0">
                <a:solidFill>
                  <a:schemeClr val="tx1"/>
                </a:solidFill>
                <a:latin typeface="Arial" charset="0"/>
              </a:rPr>
              <a:t>drawing can be easily done using points, construction lines, and object lines.</a:t>
            </a:r>
          </a:p>
        </p:txBody>
      </p:sp>
      <p:sp>
        <p:nvSpPr>
          <p:cNvPr id="35843"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pic>
        <p:nvPicPr>
          <p:cNvPr id="35844" name="Picture 10" descr="step 5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019550" y="3498850"/>
            <a:ext cx="3879850" cy="319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0596"/>
                                        </p:tgtEl>
                                        <p:attrNameLst>
                                          <p:attrName>style.visibility</p:attrName>
                                        </p:attrNameLst>
                                      </p:cBhvr>
                                      <p:to>
                                        <p:strVal val="visible"/>
                                      </p:to>
                                    </p:set>
                                    <p:animEffect transition="in" filter="wipe(up)">
                                      <p:cBhvr>
                                        <p:cTn id="7" dur="500"/>
                                        <p:tgtEl>
                                          <p:spTgt spid="75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p:cNvSpPr txBox="1">
            <a:spLocks/>
          </p:cNvSpPr>
          <p:nvPr/>
        </p:nvSpPr>
        <p:spPr bwMode="auto">
          <a:xfrm>
            <a:off x="457200" y="274638"/>
            <a:ext cx="8229600" cy="71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11" name="Text Box 3"/>
          <p:cNvSpPr txBox="1">
            <a:spLocks noChangeArrowheads="1"/>
          </p:cNvSpPr>
          <p:nvPr/>
        </p:nvSpPr>
        <p:spPr bwMode="auto">
          <a:xfrm>
            <a:off x="500063" y="990600"/>
            <a:ext cx="8186737"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buFont typeface="Arial" charset="0"/>
              <a:buNone/>
            </a:pPr>
            <a:r>
              <a:rPr lang="en-US" sz="3200" b="0">
                <a:solidFill>
                  <a:srgbClr val="003FBE"/>
                </a:solidFill>
                <a:latin typeface="Arial" charset="0"/>
              </a:rPr>
              <a:t>Step 1 - </a:t>
            </a:r>
            <a:r>
              <a:rPr lang="en-US" sz="3200" b="0">
                <a:solidFill>
                  <a:schemeClr val="tx1"/>
                </a:solidFill>
                <a:latin typeface="Arial" charset="0"/>
              </a:rPr>
              <a:t>	</a:t>
            </a:r>
            <a:r>
              <a:rPr lang="en-US" sz="2800" b="0">
                <a:solidFill>
                  <a:schemeClr val="tx1"/>
                </a:solidFill>
                <a:latin typeface="Arial" charset="0"/>
              </a:rPr>
              <a:t>Layout the boxes within which the individual views will occur using points and construction lines.</a:t>
            </a:r>
          </a:p>
        </p:txBody>
      </p:sp>
      <p:sp>
        <p:nvSpPr>
          <p:cNvPr id="16" name="Rectangle 15"/>
          <p:cNvSpPr>
            <a:spLocks noChangeArrowheads="1"/>
          </p:cNvSpPr>
          <p:nvPr/>
        </p:nvSpPr>
        <p:spPr bwMode="auto">
          <a:xfrm>
            <a:off x="1849438" y="5084763"/>
            <a:ext cx="1711325" cy="1128712"/>
          </a:xfrm>
          <a:prstGeom prst="rect">
            <a:avLst/>
          </a:prstGeom>
          <a:solidFill>
            <a:schemeClr val="accent1">
              <a:alpha val="47842"/>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17" name="Rectangle 16"/>
          <p:cNvSpPr>
            <a:spLocks noChangeArrowheads="1"/>
          </p:cNvSpPr>
          <p:nvPr/>
        </p:nvSpPr>
        <p:spPr bwMode="auto">
          <a:xfrm>
            <a:off x="1849438" y="2817813"/>
            <a:ext cx="1711325" cy="1128712"/>
          </a:xfrm>
          <a:prstGeom prst="rect">
            <a:avLst/>
          </a:prstGeom>
          <a:solidFill>
            <a:schemeClr val="accent1">
              <a:alpha val="47842"/>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18" name="Rectangle 17"/>
          <p:cNvSpPr>
            <a:spLocks noChangeArrowheads="1"/>
          </p:cNvSpPr>
          <p:nvPr/>
        </p:nvSpPr>
        <p:spPr bwMode="auto">
          <a:xfrm>
            <a:off x="4862513" y="5084763"/>
            <a:ext cx="1214437" cy="1128712"/>
          </a:xfrm>
          <a:prstGeom prst="rect">
            <a:avLst/>
          </a:prstGeom>
          <a:solidFill>
            <a:schemeClr val="accent1">
              <a:alpha val="47842"/>
            </a:schemeClr>
          </a:solidFill>
          <a:ln>
            <a:noFill/>
          </a:ln>
          <a:extLst>
            <a:ext uri="{91240B29-F687-4F45-9708-019B960494DF}">
              <a14:hiddenLine xmlns="" xmlns:a14="http://schemas.microsoft.com/office/drawing/2010/main" w="9525" algn="ctr">
                <a:solidFill>
                  <a:srgbClr val="000000"/>
                </a:solidFill>
                <a:round/>
                <a:headEnd/>
                <a:tailEnd/>
              </a14:hiddenLine>
            </a:ext>
          </a:extLst>
        </p:spPr>
        <p:txBody>
          <a:bodyPr/>
          <a:lstStyle/>
          <a:p>
            <a:pPr eaLnBrk="0" hangingPunct="0"/>
            <a:endParaRPr lang="en-US"/>
          </a:p>
        </p:txBody>
      </p:sp>
      <p:pic>
        <p:nvPicPr>
          <p:cNvPr id="3687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2106613" y="6359525"/>
            <a:ext cx="1196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a:t>FRONT</a:t>
            </a:r>
          </a:p>
        </p:txBody>
      </p:sp>
      <p:sp>
        <p:nvSpPr>
          <p:cNvPr id="22" name="TextBox 21"/>
          <p:cNvSpPr txBox="1">
            <a:spLocks noChangeArrowheads="1"/>
          </p:cNvSpPr>
          <p:nvPr/>
        </p:nvSpPr>
        <p:spPr bwMode="auto">
          <a:xfrm>
            <a:off x="2259013" y="4044950"/>
            <a:ext cx="892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a:t>TOP</a:t>
            </a:r>
          </a:p>
        </p:txBody>
      </p:sp>
      <p:sp>
        <p:nvSpPr>
          <p:cNvPr id="23" name="TextBox 22"/>
          <p:cNvSpPr txBox="1">
            <a:spLocks noChangeArrowheads="1"/>
          </p:cNvSpPr>
          <p:nvPr/>
        </p:nvSpPr>
        <p:spPr bwMode="auto">
          <a:xfrm>
            <a:off x="4468813" y="6359525"/>
            <a:ext cx="21161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a:t>RIGHT SIDE</a:t>
            </a:r>
          </a:p>
        </p:txBody>
      </p:sp>
      <p:cxnSp>
        <p:nvCxnSpPr>
          <p:cNvPr id="8" name="Straight Connector 7"/>
          <p:cNvCxnSpPr>
            <a:cxnSpLocks noChangeShapeType="1"/>
          </p:cNvCxnSpPr>
          <p:nvPr/>
        </p:nvCxnSpPr>
        <p:spPr bwMode="auto">
          <a:xfrm>
            <a:off x="1296988" y="6245225"/>
            <a:ext cx="5287962" cy="0"/>
          </a:xfrm>
          <a:prstGeom prst="line">
            <a:avLst/>
          </a:prstGeom>
          <a:noFill/>
          <a:ln w="12700" algn="ctr">
            <a:solidFill>
              <a:srgbClr val="C00000"/>
            </a:solidFill>
            <a:round/>
            <a:headEnd/>
            <a:tailEnd/>
          </a:ln>
        </p:spPr>
      </p:cxnSp>
      <p:cxnSp>
        <p:nvCxnSpPr>
          <p:cNvPr id="27" name="Straight Connector 26"/>
          <p:cNvCxnSpPr>
            <a:cxnSpLocks noChangeShapeType="1"/>
          </p:cNvCxnSpPr>
          <p:nvPr/>
        </p:nvCxnSpPr>
        <p:spPr bwMode="auto">
          <a:xfrm>
            <a:off x="1296988" y="5084763"/>
            <a:ext cx="5287962" cy="0"/>
          </a:xfrm>
          <a:prstGeom prst="line">
            <a:avLst/>
          </a:prstGeom>
          <a:noFill/>
          <a:ln w="12700" algn="ctr">
            <a:solidFill>
              <a:srgbClr val="C00000"/>
            </a:solidFill>
            <a:round/>
            <a:headEnd/>
            <a:tailEnd/>
          </a:ln>
        </p:spPr>
      </p:cxnSp>
      <p:cxnSp>
        <p:nvCxnSpPr>
          <p:cNvPr id="28" name="Straight Connector 27"/>
          <p:cNvCxnSpPr>
            <a:cxnSpLocks noChangeShapeType="1"/>
          </p:cNvCxnSpPr>
          <p:nvPr/>
        </p:nvCxnSpPr>
        <p:spPr bwMode="auto">
          <a:xfrm flipV="1">
            <a:off x="1806575" y="2593975"/>
            <a:ext cx="0" cy="3765550"/>
          </a:xfrm>
          <a:prstGeom prst="line">
            <a:avLst/>
          </a:prstGeom>
          <a:noFill/>
          <a:ln w="12700" algn="ctr">
            <a:solidFill>
              <a:srgbClr val="C00000"/>
            </a:solidFill>
            <a:round/>
            <a:headEnd/>
            <a:tailEnd/>
          </a:ln>
        </p:spPr>
      </p:cxnSp>
      <p:cxnSp>
        <p:nvCxnSpPr>
          <p:cNvPr id="31" name="Straight Connector 30"/>
          <p:cNvCxnSpPr>
            <a:cxnSpLocks noChangeShapeType="1"/>
          </p:cNvCxnSpPr>
          <p:nvPr/>
        </p:nvCxnSpPr>
        <p:spPr bwMode="auto">
          <a:xfrm flipV="1">
            <a:off x="3560763" y="2593975"/>
            <a:ext cx="0" cy="3765550"/>
          </a:xfrm>
          <a:prstGeom prst="line">
            <a:avLst/>
          </a:prstGeom>
          <a:noFill/>
          <a:ln w="12700" algn="ctr">
            <a:solidFill>
              <a:srgbClr val="C00000"/>
            </a:solidFill>
            <a:round/>
            <a:headEnd/>
            <a:tailEnd/>
          </a:ln>
        </p:spPr>
      </p:cxnSp>
      <p:cxnSp>
        <p:nvCxnSpPr>
          <p:cNvPr id="33" name="Straight Connector 32"/>
          <p:cNvCxnSpPr>
            <a:cxnSpLocks noChangeShapeType="1"/>
          </p:cNvCxnSpPr>
          <p:nvPr/>
        </p:nvCxnSpPr>
        <p:spPr bwMode="auto">
          <a:xfrm flipV="1">
            <a:off x="4840288" y="3870325"/>
            <a:ext cx="0" cy="2535238"/>
          </a:xfrm>
          <a:prstGeom prst="line">
            <a:avLst/>
          </a:prstGeom>
          <a:noFill/>
          <a:ln w="12700" algn="ctr">
            <a:solidFill>
              <a:srgbClr val="C00000"/>
            </a:solidFill>
            <a:round/>
            <a:headEnd/>
            <a:tailEnd/>
          </a:ln>
        </p:spPr>
      </p:cxnSp>
      <p:cxnSp>
        <p:nvCxnSpPr>
          <p:cNvPr id="35" name="Straight Connector 34"/>
          <p:cNvCxnSpPr>
            <a:cxnSpLocks noChangeShapeType="1"/>
          </p:cNvCxnSpPr>
          <p:nvPr/>
        </p:nvCxnSpPr>
        <p:spPr bwMode="auto">
          <a:xfrm flipV="1">
            <a:off x="6091238" y="2436813"/>
            <a:ext cx="0" cy="3992562"/>
          </a:xfrm>
          <a:prstGeom prst="line">
            <a:avLst/>
          </a:prstGeom>
          <a:noFill/>
          <a:ln w="12700" algn="ctr">
            <a:solidFill>
              <a:srgbClr val="C00000"/>
            </a:solidFill>
            <a:round/>
            <a:headEnd/>
            <a:tailEnd/>
          </a:ln>
        </p:spPr>
      </p:cxnSp>
      <p:cxnSp>
        <p:nvCxnSpPr>
          <p:cNvPr id="37" name="Straight Connector 36"/>
          <p:cNvCxnSpPr>
            <a:cxnSpLocks noChangeShapeType="1"/>
          </p:cNvCxnSpPr>
          <p:nvPr/>
        </p:nvCxnSpPr>
        <p:spPr bwMode="auto">
          <a:xfrm flipV="1">
            <a:off x="1639888" y="3949700"/>
            <a:ext cx="3452812" cy="0"/>
          </a:xfrm>
          <a:prstGeom prst="line">
            <a:avLst/>
          </a:prstGeom>
          <a:noFill/>
          <a:ln w="12700" algn="ctr">
            <a:solidFill>
              <a:srgbClr val="C00000"/>
            </a:solidFill>
            <a:round/>
            <a:headEnd/>
            <a:tailEnd/>
          </a:ln>
        </p:spPr>
      </p:cxnSp>
      <p:cxnSp>
        <p:nvCxnSpPr>
          <p:cNvPr id="39" name="Straight Connector 38"/>
          <p:cNvCxnSpPr>
            <a:cxnSpLocks noChangeShapeType="1"/>
          </p:cNvCxnSpPr>
          <p:nvPr/>
        </p:nvCxnSpPr>
        <p:spPr bwMode="auto">
          <a:xfrm flipH="1">
            <a:off x="1639888" y="2806700"/>
            <a:ext cx="4665662" cy="0"/>
          </a:xfrm>
          <a:prstGeom prst="line">
            <a:avLst/>
          </a:prstGeom>
          <a:noFill/>
          <a:ln w="12700" algn="ctr">
            <a:solidFill>
              <a:srgbClr val="C00000"/>
            </a:solidFill>
            <a:round/>
            <a:headEnd/>
            <a:tailEnd/>
          </a:ln>
        </p:spPr>
      </p:cxnSp>
      <p:cxnSp>
        <p:nvCxnSpPr>
          <p:cNvPr id="44" name="Straight Connector 43"/>
          <p:cNvCxnSpPr>
            <a:cxnSpLocks noChangeShapeType="1"/>
          </p:cNvCxnSpPr>
          <p:nvPr/>
        </p:nvCxnSpPr>
        <p:spPr bwMode="auto">
          <a:xfrm flipV="1">
            <a:off x="4592638" y="2711450"/>
            <a:ext cx="1616075" cy="1455738"/>
          </a:xfrm>
          <a:prstGeom prst="line">
            <a:avLst/>
          </a:prstGeom>
          <a:noFill/>
          <a:ln w="12700" algn="ctr">
            <a:solidFill>
              <a:srgbClr val="C00000"/>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7" grpId="0" animBg="1"/>
      <p:bldP spid="18" grpId="0" animBg="1"/>
      <p:bldP spid="6" grpId="0"/>
      <p:bldP spid="22" grpId="0"/>
      <p:bldP spid="23" grpId="0"/>
    </p:bldLst>
  </p:timing>
</p:sld>
</file>

<file path=ppt/theme/theme1.xml><?xml version="1.0" encoding="utf-8"?>
<a:theme xmlns:a="http://schemas.openxmlformats.org/drawingml/2006/main" name="1_PLTW General PowerPoint Template">
  <a:themeElements>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TW General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lnDef>
  </a:objectDefaults>
  <a:extraClrSchemeLst>
    <a:extraClrScheme>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TW General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TW General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TW General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TW General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TW General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TW General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TW General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TW General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TW General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TW General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TW General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General PowerPoint Template</Template>
  <TotalTime>6434</TotalTime>
  <Words>907</Words>
  <Application>Microsoft Office PowerPoint</Application>
  <PresentationFormat>On-screen Show (4:3)</PresentationFormat>
  <Paragraphs>148</Paragraphs>
  <Slides>15</Slides>
  <Notes>14</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1_PLTW General PowerPoint Template</vt:lpstr>
      <vt:lpstr>PowerPointTemplateAE_2009_1217_NEW NEW Template</vt:lpstr>
      <vt:lpstr>1_Custom Design</vt:lpstr>
      <vt:lpstr>1_PowerPointTemplateAE_2009_1217_NEW NEW Template</vt:lpstr>
      <vt:lpstr>Multi-View Sketching</vt:lpstr>
      <vt:lpstr>Multi-View Drawing</vt:lpstr>
      <vt:lpstr>Slide 3</vt:lpstr>
      <vt:lpstr>Multi-View Drawing</vt:lpstr>
      <vt:lpstr>Multi-View Drawing</vt:lpstr>
      <vt:lpstr>Slide 6</vt:lpstr>
      <vt:lpstr>Slide 7</vt:lpstr>
      <vt:lpstr>Slide 8</vt:lpstr>
      <vt:lpstr>Slide 9</vt:lpstr>
      <vt:lpstr>Slide 10</vt:lpstr>
      <vt:lpstr>Slide 11</vt:lpstr>
      <vt:lpstr>Slide 12</vt:lpstr>
      <vt:lpstr>Slide 13</vt:lpstr>
      <vt:lpstr>Slide 14</vt:lpstr>
      <vt:lpstr>Slide 15</vt:lpstr>
    </vt:vector>
  </TitlesOfParts>
  <Company>PLTW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U2 Sketching Multi-View Drawings</dc:title>
  <dc:subject>IED - Unit 1 - Lesson 1.2 Technical Sketching</dc:subject>
  <dc:creator>IED Curriculum Team</dc:creator>
  <cp:keywords>orthographic, orthographic projection, projection plane, projection line, glass box, multiview drawing</cp:keywords>
  <cp:lastModifiedBy>ufrsd</cp:lastModifiedBy>
  <cp:revision>170</cp:revision>
  <cp:lastPrinted>2012-03-09T20:34:33Z</cp:lastPrinted>
  <dcterms:created xsi:type="dcterms:W3CDTF">2003-08-21T15:16:05Z</dcterms:created>
  <dcterms:modified xsi:type="dcterms:W3CDTF">2014-09-18T13:04:29Z</dcterms:modified>
</cp:coreProperties>
</file>