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3"/>
  </p:notesMasterIdLst>
  <p:handoutMasterIdLst>
    <p:handoutMasterId r:id="rId34"/>
  </p:handoutMasterIdLst>
  <p:sldIdLst>
    <p:sldId id="284" r:id="rId3"/>
    <p:sldId id="262" r:id="rId4"/>
    <p:sldId id="269" r:id="rId5"/>
    <p:sldId id="270" r:id="rId6"/>
    <p:sldId id="271" r:id="rId7"/>
    <p:sldId id="273" r:id="rId8"/>
    <p:sldId id="274" r:id="rId9"/>
    <p:sldId id="272" r:id="rId10"/>
    <p:sldId id="280" r:id="rId11"/>
    <p:sldId id="281" r:id="rId12"/>
    <p:sldId id="282" r:id="rId13"/>
    <p:sldId id="283" r:id="rId14"/>
    <p:sldId id="258" r:id="rId15"/>
    <p:sldId id="286" r:id="rId16"/>
    <p:sldId id="288" r:id="rId17"/>
    <p:sldId id="285" r:id="rId18"/>
    <p:sldId id="261" r:id="rId19"/>
    <p:sldId id="260" r:id="rId20"/>
    <p:sldId id="263" r:id="rId21"/>
    <p:sldId id="265" r:id="rId22"/>
    <p:sldId id="276" r:id="rId23"/>
    <p:sldId id="266" r:id="rId24"/>
    <p:sldId id="277" r:id="rId25"/>
    <p:sldId id="267" r:id="rId26"/>
    <p:sldId id="264" r:id="rId27"/>
    <p:sldId id="268" r:id="rId28"/>
    <p:sldId id="278" r:id="rId29"/>
    <p:sldId id="279" r:id="rId30"/>
    <p:sldId id="289" r:id="rId31"/>
    <p:sldId id="259" r:id="rId32"/>
  </p:sldIdLst>
  <p:sldSz cx="9144000" cy="6858000" type="screen4x3"/>
  <p:notesSz cx="6858000" cy="9144000"/>
  <p:custDataLst>
    <p:tags r:id="rId3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3" clrIdx="0"/>
  <p:cmAuthor id="1" name="Matt Arnold" initials="MA" lastIdx="1" clrIdx="1"/>
  <p:cmAuthor id="2" name="Kristen Champion-Terrell" initials="KC"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86B"/>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64" autoAdjust="0"/>
    <p:restoredTop sz="86308" autoAdjust="0"/>
  </p:normalViewPr>
  <p:slideViewPr>
    <p:cSldViewPr>
      <p:cViewPr varScale="1">
        <p:scale>
          <a:sx n="63" d="100"/>
          <a:sy n="63" d="100"/>
        </p:scale>
        <p:origin x="-732" y="-96"/>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41865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xmlns="" val="1327229038"/>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a:t>
            </a:fld>
            <a:endParaRPr lang="en-US"/>
          </a:p>
        </p:txBody>
      </p:sp>
    </p:spTree>
    <p:extLst>
      <p:ext uri="{BB962C8B-B14F-4D97-AF65-F5344CB8AC3E}">
        <p14:creationId xmlns:p14="http://schemas.microsoft.com/office/powerpoint/2010/main" xmlns="" val="357869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very brief overview of</a:t>
            </a:r>
            <a:r>
              <a:rPr lang="en-US" baseline="0" dirty="0" smtClean="0"/>
              <a:t> the VEX robotics platform. Refer to the Inventor’s Guide shown in the student resources for more details.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xmlns="" val="246288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Two-wire motors connect directly to Cortex motor ports 1 and 10. A Motor Controller 29</a:t>
            </a:r>
            <a:r>
              <a:rPr lang="en-US" baseline="0" dirty="0" smtClean="0"/>
              <a:t> is needed to </a:t>
            </a:r>
            <a:r>
              <a:rPr lang="en-US" dirty="0" smtClean="0"/>
              <a:t>connect to Cortex motor to port 2 – 9. </a:t>
            </a: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6</a:t>
            </a:fld>
            <a:endParaRPr lang="en-US"/>
          </a:p>
        </p:txBody>
      </p:sp>
    </p:spTree>
    <p:extLst>
      <p:ext uri="{BB962C8B-B14F-4D97-AF65-F5344CB8AC3E}">
        <p14:creationId xmlns:p14="http://schemas.microsoft.com/office/powerpoint/2010/main" xmlns="" val="229506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xmlns="" val="2295063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Excess torque against the internal mechanical stops by hand or by a VEX motor will cause the stops to wear away. The potentiometer will continue to function but will have a range between the positions where mechanical stops were located. This is known as a dead zone.</a:t>
            </a:r>
            <a:r>
              <a:rPr lang="en-US" baseline="0" dirty="0" smtClean="0"/>
              <a:t> In this range, </a:t>
            </a:r>
            <a:r>
              <a:rPr lang="en-US" dirty="0" smtClean="0"/>
              <a:t>values are not</a:t>
            </a:r>
            <a:r>
              <a:rPr lang="en-US" baseline="0" dirty="0" smtClean="0"/>
              <a:t> </a:t>
            </a:r>
            <a:r>
              <a:rPr lang="en-US" dirty="0" smtClean="0"/>
              <a:t>sensed.</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xmlns="" val="341571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use the ultrasonic sensor as the very first command of</a:t>
            </a:r>
            <a:r>
              <a:rPr lang="en-US" baseline="0" dirty="0" smtClean="0"/>
              <a:t> a program</a:t>
            </a:r>
            <a:r>
              <a:rPr lang="en-US" dirty="0" smtClean="0"/>
              <a:t>. Until the first sound echo returns to the sensor, it will have a value of -1. A simple delay at the beginning of your program solves this.</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extLst>
      <p:ext uri="{BB962C8B-B14F-4D97-AF65-F5344CB8AC3E}">
        <p14:creationId xmlns:p14="http://schemas.microsoft.com/office/powerpoint/2010/main" xmlns="" val="386619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ja-JP" dirty="0" err="1" smtClean="0">
                <a:ea typeface="ＭＳ Ｐゴシック" charset="-128"/>
              </a:rPr>
              <a:t>VEXnet</a:t>
            </a:r>
            <a:r>
              <a:rPr lang="en-US" altLang="ja-JP" dirty="0" smtClean="0">
                <a:ea typeface="ＭＳ Ｐゴシック" charset="-128"/>
              </a:rPr>
              <a:t> connection via</a:t>
            </a:r>
            <a:r>
              <a:rPr lang="en-US" altLang="ja-JP" baseline="0" dirty="0" smtClean="0">
                <a:ea typeface="ＭＳ Ｐゴシック" charset="-128"/>
              </a:rPr>
              <a:t> </a:t>
            </a:r>
            <a:r>
              <a:rPr lang="en-US" altLang="ja-JP" dirty="0" smtClean="0">
                <a:ea typeface="ＭＳ Ｐゴシック" charset="-128"/>
              </a:rPr>
              <a:t>USB cable or wireless key for remote control and wireless programming. VEX</a:t>
            </a:r>
            <a:r>
              <a:rPr lang="en-US" sz="1200" baseline="30000" dirty="0" smtClean="0"/>
              <a:t>®</a:t>
            </a:r>
            <a:r>
              <a:rPr lang="en-US" altLang="ja-JP" dirty="0" smtClean="0">
                <a:ea typeface="ＭＳ Ｐゴシック" charset="-128"/>
              </a:rPr>
              <a:t> hardware</a:t>
            </a:r>
            <a:r>
              <a:rPr lang="en-US" altLang="ja-JP" baseline="0" dirty="0" smtClean="0">
                <a:ea typeface="ＭＳ Ｐゴシック" charset="-128"/>
              </a:rPr>
              <a:t> extends beyond the PLTW classroom </a:t>
            </a:r>
            <a:r>
              <a:rPr lang="en-US" altLang="ja-JP" dirty="0" smtClean="0">
                <a:ea typeface="ＭＳ Ｐゴシック" charset="-128"/>
              </a:rPr>
              <a:t>kit to support hardware such as an external LCD screen</a:t>
            </a:r>
            <a:r>
              <a:rPr lang="en-US" altLang="ja-JP" baseline="0" dirty="0" smtClean="0">
                <a:ea typeface="ＭＳ Ｐゴシック" charset="-128"/>
              </a:rPr>
              <a:t> and</a:t>
            </a:r>
            <a:r>
              <a:rPr lang="en-US" altLang="ja-JP" dirty="0" smtClean="0">
                <a:ea typeface="ＭＳ Ｐゴシック" charset="-128"/>
              </a:rPr>
              <a:t> video camera.</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15</a:t>
            </a:fld>
            <a:endParaRPr lang="en-US"/>
          </a:p>
        </p:txBody>
      </p:sp>
    </p:spTree>
    <p:extLst>
      <p:ext uri="{BB962C8B-B14F-4D97-AF65-F5344CB8AC3E}">
        <p14:creationId xmlns:p14="http://schemas.microsoft.com/office/powerpoint/2010/main" xmlns="" val="357189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When beginning to work with ROBOTC, one of the first things users should check is that their Platform Type matches up with the microcontroller. Doing so will enable menu options and ROBOTC commands specifically for that microcontroller.</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extLst>
      <p:ext uri="{BB962C8B-B14F-4D97-AF65-F5344CB8AC3E}">
        <p14:creationId xmlns:p14="http://schemas.microsoft.com/office/powerpoint/2010/main" xmlns="" val="1577255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12.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Bef>
                <a:spcPts val="0"/>
              </a:spcBef>
              <a:buNone/>
            </a:pPr>
            <a:r>
              <a:rPr lang="en-US" b="1" kern="0" dirty="0" smtClean="0">
                <a:solidFill>
                  <a:srgbClr val="002060"/>
                </a:solidFill>
                <a:latin typeface="Arial" panose="020B0604020202020204" pitchFamily="34" charset="0"/>
                <a:cs typeface="Arial" panose="020B0604020202020204" pitchFamily="34" charset="0"/>
              </a:rPr>
              <a:t>Introduction to the</a:t>
            </a:r>
          </a:p>
          <a:p>
            <a:pPr marL="0" indent="0" algn="ctr">
              <a:spcBef>
                <a:spcPts val="0"/>
              </a:spcBef>
              <a:buNone/>
            </a:pPr>
            <a:r>
              <a:rPr lang="en-US" b="1" kern="0" dirty="0" smtClean="0">
                <a:solidFill>
                  <a:srgbClr val="002060"/>
                </a:solidFill>
                <a:latin typeface="Arial" panose="020B0604020202020204" pitchFamily="34" charset="0"/>
                <a:cs typeface="Arial" panose="020B0604020202020204" pitchFamily="34" charset="0"/>
              </a:rPr>
              <a:t>VEX</a:t>
            </a:r>
            <a:r>
              <a:rPr lang="en-US" b="1" kern="0" baseline="30000" dirty="0" smtClean="0">
                <a:solidFill>
                  <a:srgbClr val="002060"/>
                </a:solidFill>
                <a:latin typeface="Arial" panose="020B0604020202020204" pitchFamily="34" charset="0"/>
                <a:cs typeface="Arial" panose="020B0604020202020204" pitchFamily="34" charset="0"/>
              </a:rPr>
              <a:t>®</a:t>
            </a:r>
            <a:r>
              <a:rPr lang="en-US" b="1" kern="0" dirty="0" smtClean="0">
                <a:solidFill>
                  <a:srgbClr val="002060"/>
                </a:solidFill>
                <a:latin typeface="Arial" panose="020B0604020202020204" pitchFamily="34" charset="0"/>
                <a:cs typeface="Arial" panose="020B0604020202020204" pitchFamily="34" charset="0"/>
              </a:rPr>
              <a:t> Robotics Platform and ROBOTC Software</a:t>
            </a:r>
            <a:endParaRPr lang="en-US" sz="28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39844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a:t>
            </a:r>
            <a:r>
              <a:rPr lang="en-US" dirty="0"/>
              <a:t>Shaft Encoders</a:t>
            </a:r>
          </a:p>
        </p:txBody>
      </p:sp>
      <p:sp>
        <p:nvSpPr>
          <p:cNvPr id="3" name="Content Placeholder 2"/>
          <p:cNvSpPr>
            <a:spLocks noGrp="1"/>
          </p:cNvSpPr>
          <p:nvPr>
            <p:ph idx="1"/>
          </p:nvPr>
        </p:nvSpPr>
        <p:spPr/>
        <p:txBody>
          <a:bodyPr/>
          <a:lstStyle/>
          <a:p>
            <a:r>
              <a:rPr lang="en-US" dirty="0"/>
              <a:t>How I</a:t>
            </a:r>
            <a:r>
              <a:rPr lang="en-US" dirty="0" smtClean="0"/>
              <a:t>t Works</a:t>
            </a:r>
          </a:p>
          <a:p>
            <a:pPr lvl="1"/>
            <a:r>
              <a:rPr lang="en-US" dirty="0"/>
              <a:t>Digital counting sensor</a:t>
            </a:r>
          </a:p>
          <a:p>
            <a:pPr lvl="1"/>
            <a:r>
              <a:rPr lang="en-US" dirty="0" smtClean="0"/>
              <a:t>Inner </a:t>
            </a:r>
            <a:r>
              <a:rPr lang="en-US" dirty="0"/>
              <a:t>shaft </a:t>
            </a:r>
            <a:r>
              <a:rPr lang="en-US" dirty="0" smtClean="0"/>
              <a:t>spins as the </a:t>
            </a:r>
            <a:r>
              <a:rPr lang="en-US" dirty="0"/>
              <a:t>encoder </a:t>
            </a:r>
            <a:r>
              <a:rPr lang="en-US" dirty="0" smtClean="0"/>
              <a:t>measures angle of revolution</a:t>
            </a:r>
          </a:p>
          <a:p>
            <a:r>
              <a:rPr lang="en-US" dirty="0"/>
              <a:t>Capabilities and Resolution</a:t>
            </a:r>
          </a:p>
          <a:p>
            <a:pPr lvl="1"/>
            <a:r>
              <a:rPr lang="en-US" dirty="0"/>
              <a:t>360 </a:t>
            </a:r>
            <a:r>
              <a:rPr lang="en-US" dirty="0" smtClean="0"/>
              <a:t>counts </a:t>
            </a:r>
            <a:r>
              <a:rPr lang="en-US" dirty="0"/>
              <a:t>per </a:t>
            </a:r>
            <a:r>
              <a:rPr lang="en-US" dirty="0" smtClean="0"/>
              <a:t>revolution</a:t>
            </a:r>
            <a:endParaRPr lang="en-US" dirty="0"/>
          </a:p>
          <a:p>
            <a:pPr lvl="1"/>
            <a:r>
              <a:rPr lang="en-US" dirty="0"/>
              <a:t>Counts </a:t>
            </a:r>
            <a:r>
              <a:rPr lang="en-US" dirty="0" smtClean="0"/>
              <a:t>up </a:t>
            </a:r>
            <a:r>
              <a:rPr lang="en-US" dirty="0"/>
              <a:t>and down</a:t>
            </a:r>
          </a:p>
          <a:p>
            <a:pPr lvl="1"/>
            <a:r>
              <a:rPr lang="en-US" dirty="0" smtClean="0"/>
              <a:t>The </a:t>
            </a:r>
            <a:r>
              <a:rPr lang="en-US" dirty="0"/>
              <a:t>distance </a:t>
            </a:r>
            <a:r>
              <a:rPr lang="en-US" dirty="0" smtClean="0"/>
              <a:t>which a </a:t>
            </a:r>
            <a:r>
              <a:rPr lang="en-US" dirty="0"/>
              <a:t>robot </a:t>
            </a:r>
            <a:r>
              <a:rPr lang="en-US" dirty="0" smtClean="0"/>
              <a:t>moves can be controlled by </a:t>
            </a:r>
            <a:r>
              <a:rPr lang="en-US" dirty="0"/>
              <a:t>monitoring </a:t>
            </a:r>
            <a:r>
              <a:rPr lang="en-US" dirty="0" smtClean="0"/>
              <a:t>the angle at which the wheels attached to the shaft encoder spin</a:t>
            </a:r>
            <a:endParaRPr lang="en-US" dirty="0"/>
          </a:p>
          <a:p>
            <a:endParaRPr lang="en-US" dirty="0"/>
          </a:p>
          <a:p>
            <a:endParaRPr lang="en-US" dirty="0"/>
          </a:p>
          <a:p>
            <a:endParaRPr lang="en-US" dirty="0"/>
          </a:p>
        </p:txBody>
      </p:sp>
      <p:pic>
        <p:nvPicPr>
          <p:cNvPr id="5" name="Picture 6" descr="C:\Users\gholt\Desktop\VEX Images From Site\Optical_Shaft_Encoder_Figure_1a.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7162800" y="45064"/>
            <a:ext cx="1898637" cy="19361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1707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Ultrasonic</a:t>
            </a:r>
          </a:p>
        </p:txBody>
      </p:sp>
      <p:sp>
        <p:nvSpPr>
          <p:cNvPr id="3" name="Content Placeholder 2"/>
          <p:cNvSpPr>
            <a:spLocks noGrp="1"/>
          </p:cNvSpPr>
          <p:nvPr>
            <p:ph idx="1"/>
          </p:nvPr>
        </p:nvSpPr>
        <p:spPr/>
        <p:txBody>
          <a:bodyPr/>
          <a:lstStyle/>
          <a:p>
            <a:r>
              <a:rPr lang="en-US" dirty="0" smtClean="0"/>
              <a:t>How It Works</a:t>
            </a:r>
          </a:p>
          <a:p>
            <a:pPr lvl="1"/>
            <a:r>
              <a:rPr lang="en-US" dirty="0"/>
              <a:t>Similar to how bats and </a:t>
            </a:r>
            <a:r>
              <a:rPr lang="en-US" dirty="0" smtClean="0"/>
              <a:t>submarines</a:t>
            </a:r>
          </a:p>
          <a:p>
            <a:pPr marL="457200" lvl="1" indent="0">
              <a:buNone/>
            </a:pPr>
            <a:r>
              <a:rPr lang="en-US" dirty="0"/>
              <a:t>	</a:t>
            </a:r>
            <a:r>
              <a:rPr lang="en-US" dirty="0" smtClean="0"/>
              <a:t>sense distance</a:t>
            </a:r>
            <a:endParaRPr lang="en-US" dirty="0"/>
          </a:p>
          <a:p>
            <a:pPr lvl="1"/>
            <a:r>
              <a:rPr lang="en-US" dirty="0"/>
              <a:t>Digital sensor </a:t>
            </a:r>
            <a:r>
              <a:rPr lang="en-US" dirty="0" smtClean="0"/>
              <a:t>returns </a:t>
            </a:r>
            <a:r>
              <a:rPr lang="en-US" dirty="0"/>
              <a:t>distance values between 0 </a:t>
            </a:r>
            <a:r>
              <a:rPr lang="en-US" dirty="0" smtClean="0"/>
              <a:t>and </a:t>
            </a:r>
            <a:r>
              <a:rPr lang="en-US" dirty="0"/>
              <a:t>255 </a:t>
            </a:r>
            <a:r>
              <a:rPr lang="en-US" dirty="0" smtClean="0"/>
              <a:t>inches or the equivalent centimeters or millimeters</a:t>
            </a:r>
            <a:endParaRPr lang="en-US" dirty="0"/>
          </a:p>
          <a:p>
            <a:pPr lvl="1"/>
            <a:r>
              <a:rPr lang="en-US" dirty="0" smtClean="0"/>
              <a:t>Returns </a:t>
            </a:r>
            <a:r>
              <a:rPr lang="en-US" dirty="0"/>
              <a:t>values of -1 or -2 if used </a:t>
            </a:r>
            <a:r>
              <a:rPr lang="en-US" dirty="0" smtClean="0"/>
              <a:t>outside of this range or if a return signal is not sensed</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53200" y="76200"/>
            <a:ext cx="2491575"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765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50829" y="5304395"/>
            <a:ext cx="2618057" cy="1553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Ultrasonic Range Finder</a:t>
            </a:r>
            <a:endParaRPr lang="en-US" dirty="0"/>
          </a:p>
        </p:txBody>
      </p:sp>
      <p:sp>
        <p:nvSpPr>
          <p:cNvPr id="3" name="Content Placeholder 2"/>
          <p:cNvSpPr>
            <a:spLocks noGrp="1"/>
          </p:cNvSpPr>
          <p:nvPr>
            <p:ph idx="1"/>
          </p:nvPr>
        </p:nvSpPr>
        <p:spPr/>
        <p:txBody>
          <a:bodyPr/>
          <a:lstStyle/>
          <a:p>
            <a:r>
              <a:rPr lang="en-US" dirty="0" smtClean="0"/>
              <a:t>Ultrasonic Range Finder detects </a:t>
            </a:r>
            <a:r>
              <a:rPr lang="en-US" dirty="0"/>
              <a:t>objects in a “cone” field of </a:t>
            </a:r>
            <a:r>
              <a:rPr lang="en-US" dirty="0" smtClean="0"/>
              <a:t>view</a:t>
            </a:r>
          </a:p>
          <a:p>
            <a:r>
              <a:rPr lang="en-US" dirty="0" smtClean="0"/>
              <a:t>Sensor detects object distance from </a:t>
            </a:r>
            <a:r>
              <a:rPr lang="en-US" dirty="0"/>
              <a:t>the center of the </a:t>
            </a:r>
            <a:r>
              <a:rPr lang="en-US" dirty="0" smtClean="0"/>
              <a:t>sensor</a:t>
            </a:r>
            <a:endParaRPr lang="en-US" dirty="0"/>
          </a:p>
          <a:p>
            <a:r>
              <a:rPr lang="en-US" dirty="0" smtClean="0"/>
              <a:t>Sensor distance </a:t>
            </a:r>
            <a:r>
              <a:rPr lang="en-US" dirty="0"/>
              <a:t>calculations </a:t>
            </a:r>
            <a:r>
              <a:rPr lang="en-US" dirty="0" smtClean="0"/>
              <a:t>based on </a:t>
            </a:r>
            <a:r>
              <a:rPr lang="en-US" dirty="0"/>
              <a:t>sound </a:t>
            </a:r>
            <a:r>
              <a:rPr lang="en-US" dirty="0" smtClean="0"/>
              <a:t>waves</a:t>
            </a:r>
          </a:p>
          <a:p>
            <a:pPr lvl="1"/>
            <a:r>
              <a:rPr lang="en-US" dirty="0" smtClean="0"/>
              <a:t>Objects that may </a:t>
            </a:r>
            <a:r>
              <a:rPr lang="en-US" dirty="0"/>
              <a:t>not be </a:t>
            </a:r>
            <a:r>
              <a:rPr lang="en-US" dirty="0" smtClean="0"/>
              <a:t>detectable include soft </a:t>
            </a:r>
            <a:r>
              <a:rPr lang="en-US" dirty="0"/>
              <a:t>objects that absorb sound, sharp objects that deflect sound, </a:t>
            </a:r>
            <a:r>
              <a:rPr lang="en-US" dirty="0" smtClean="0"/>
              <a:t>etc.</a:t>
            </a:r>
            <a:endParaRPr lang="en-US" dirty="0"/>
          </a:p>
          <a:p>
            <a:endParaRPr lang="en-US" dirty="0"/>
          </a:p>
          <a:p>
            <a:endParaRPr lang="en-US" dirty="0"/>
          </a:p>
        </p:txBody>
      </p:sp>
      <p:pic>
        <p:nvPicPr>
          <p:cNvPr id="5" name="Picture 5" descr="O:\teaching_robotc_cortex\raw\art\VEX w_o_arm.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2202" y="5552164"/>
            <a:ext cx="717550" cy="1058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1970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534400" cy="4830763"/>
          </a:xfrm>
        </p:spPr>
        <p:txBody>
          <a:bodyPr/>
          <a:lstStyle/>
          <a:p>
            <a:pPr eaLnBrk="1" hangingPunct="1">
              <a:lnSpc>
                <a:spcPct val="80000"/>
              </a:lnSpc>
            </a:pP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Cortex (</a:t>
            </a: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2.0)</a:t>
            </a:r>
          </a:p>
          <a:p>
            <a:pPr eaLnBrk="1" hangingPunct="1">
              <a:lnSpc>
                <a:spcPct val="80000"/>
              </a:lnSpc>
            </a:pPr>
            <a:r>
              <a:rPr lang="en-US" altLang="ja-JP" dirty="0">
                <a:ea typeface="ＭＳ Ｐゴシック" charset="-128"/>
              </a:rPr>
              <a:t>12 D</a:t>
            </a:r>
            <a:r>
              <a:rPr lang="en-US" altLang="ja-JP" dirty="0" smtClean="0">
                <a:ea typeface="ＭＳ Ｐゴシック" charset="-128"/>
              </a:rPr>
              <a:t>igital Ports</a:t>
            </a:r>
            <a:endParaRPr lang="en-US" altLang="ja-JP" dirty="0">
              <a:ea typeface="ＭＳ Ｐゴシック" charset="-128"/>
            </a:endParaRPr>
          </a:p>
        </p:txBody>
      </p:sp>
      <p:pic>
        <p:nvPicPr>
          <p:cNvPr id="4" name="Picture 2" descr="http://www.vexforum.com/wiki/images/9/96/VEX_EDR_Corte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1629512"/>
            <a:ext cx="2971800" cy="2215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Cortex Microcontroller</a:t>
            </a: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9926" y="4300155"/>
            <a:ext cx="1965153" cy="9015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4234" y="2580231"/>
            <a:ext cx="1371600" cy="886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5" descr="C:\Users\gholt\Desktop\VEX Images From Site\limit-switch-sp_2.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
          <a:stretch/>
        </p:blipFill>
        <p:spPr bwMode="auto">
          <a:xfrm>
            <a:off x="3409926" y="2448015"/>
            <a:ext cx="1651899" cy="115055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C:\Users\gholt\Desktop\VEX Images From Site\Optical_Shaft_Encoder_Figure_1a.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a:stretch/>
        </p:blipFill>
        <p:spPr bwMode="auto">
          <a:xfrm>
            <a:off x="1339815" y="4224312"/>
            <a:ext cx="1060437" cy="1081381"/>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742161" y="3605434"/>
            <a:ext cx="2255746" cy="461665"/>
          </a:xfrm>
          <a:prstGeom prst="rect">
            <a:avLst/>
          </a:prstGeom>
          <a:noFill/>
        </p:spPr>
        <p:txBody>
          <a:bodyPr wrap="none" rtlCol="0">
            <a:spAutoFit/>
          </a:bodyPr>
          <a:lstStyle/>
          <a:p>
            <a:pPr marL="0" lvl="1"/>
            <a:r>
              <a:rPr lang="en-US" sz="2400" dirty="0"/>
              <a:t>Bumper </a:t>
            </a:r>
            <a:r>
              <a:rPr lang="en-US" sz="2400" dirty="0" smtClean="0"/>
              <a:t>Switch</a:t>
            </a:r>
            <a:endParaRPr lang="en-US" sz="2400" dirty="0"/>
          </a:p>
        </p:txBody>
      </p:sp>
      <p:sp>
        <p:nvSpPr>
          <p:cNvPr id="14" name="TextBox 13"/>
          <p:cNvSpPr txBox="1"/>
          <p:nvPr/>
        </p:nvSpPr>
        <p:spPr>
          <a:xfrm>
            <a:off x="3322003" y="3614357"/>
            <a:ext cx="1827744" cy="461665"/>
          </a:xfrm>
          <a:prstGeom prst="rect">
            <a:avLst/>
          </a:prstGeom>
          <a:noFill/>
        </p:spPr>
        <p:txBody>
          <a:bodyPr wrap="none" rtlCol="0">
            <a:spAutoFit/>
          </a:bodyPr>
          <a:lstStyle/>
          <a:p>
            <a:pPr marL="0" lvl="1"/>
            <a:r>
              <a:rPr lang="en-US" sz="2400" dirty="0"/>
              <a:t>Limit Switch</a:t>
            </a:r>
          </a:p>
        </p:txBody>
      </p:sp>
      <p:sp>
        <p:nvSpPr>
          <p:cNvPr id="15" name="TextBox 14"/>
          <p:cNvSpPr txBox="1"/>
          <p:nvPr/>
        </p:nvSpPr>
        <p:spPr>
          <a:xfrm>
            <a:off x="609600" y="5305693"/>
            <a:ext cx="2555834" cy="830997"/>
          </a:xfrm>
          <a:prstGeom prst="rect">
            <a:avLst/>
          </a:prstGeom>
          <a:noFill/>
        </p:spPr>
        <p:txBody>
          <a:bodyPr wrap="square" rtlCol="0">
            <a:spAutoFit/>
          </a:bodyPr>
          <a:lstStyle/>
          <a:p>
            <a:pPr marL="0" lvl="1" algn="ctr"/>
            <a:r>
              <a:rPr lang="en-US" sz="2400" dirty="0" smtClean="0"/>
              <a:t>Optical </a:t>
            </a:r>
            <a:r>
              <a:rPr lang="en-US" sz="2400" dirty="0"/>
              <a:t>Shaft                                </a:t>
            </a:r>
            <a:r>
              <a:rPr lang="en-US" sz="2400" dirty="0" smtClean="0"/>
              <a:t>Encoder</a:t>
            </a:r>
            <a:endParaRPr lang="en-US" sz="2400" dirty="0"/>
          </a:p>
        </p:txBody>
      </p:sp>
      <p:sp>
        <p:nvSpPr>
          <p:cNvPr id="16" name="TextBox 15"/>
          <p:cNvSpPr txBox="1"/>
          <p:nvPr/>
        </p:nvSpPr>
        <p:spPr>
          <a:xfrm>
            <a:off x="3165434" y="5314254"/>
            <a:ext cx="2549096" cy="830997"/>
          </a:xfrm>
          <a:prstGeom prst="rect">
            <a:avLst/>
          </a:prstGeom>
          <a:noFill/>
        </p:spPr>
        <p:txBody>
          <a:bodyPr wrap="none" rtlCol="0">
            <a:spAutoFit/>
          </a:bodyPr>
          <a:lstStyle/>
          <a:p>
            <a:pPr marL="0" lvl="1" algn="ctr"/>
            <a:r>
              <a:rPr lang="en-US" sz="2400" dirty="0"/>
              <a:t>Ultrasonic Range</a:t>
            </a:r>
          </a:p>
          <a:p>
            <a:pPr marL="0" lvl="1" algn="ctr"/>
            <a:r>
              <a:rPr lang="en-US" sz="2400" dirty="0"/>
              <a:t>   Finder</a:t>
            </a:r>
          </a:p>
        </p:txBody>
      </p:sp>
      <p:sp>
        <p:nvSpPr>
          <p:cNvPr id="17" name="Oval 16"/>
          <p:cNvSpPr/>
          <p:nvPr/>
        </p:nvSpPr>
        <p:spPr>
          <a:xfrm rot="2263503">
            <a:off x="6781799" y="2484243"/>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575555" y="1295400"/>
            <a:ext cx="1845377" cy="461665"/>
          </a:xfrm>
          <a:prstGeom prst="rect">
            <a:avLst/>
          </a:prstGeom>
          <a:noFill/>
        </p:spPr>
        <p:txBody>
          <a:bodyPr wrap="none" rtlCol="0">
            <a:spAutoFit/>
          </a:bodyPr>
          <a:lstStyle/>
          <a:p>
            <a:pPr marL="0" lvl="1"/>
            <a:r>
              <a:rPr lang="en-US" sz="2400" dirty="0"/>
              <a:t>Digital Ports</a:t>
            </a:r>
          </a:p>
        </p:txBody>
      </p:sp>
      <p:cxnSp>
        <p:nvCxnSpPr>
          <p:cNvPr id="20" name="Straight Arrow Connector 19"/>
          <p:cNvCxnSpPr>
            <a:stCxn id="18" idx="2"/>
            <a:endCxn id="17" idx="2"/>
          </p:cNvCxnSpPr>
          <p:nvPr/>
        </p:nvCxnSpPr>
        <p:spPr>
          <a:xfrm>
            <a:off x="6498244" y="1757065"/>
            <a:ext cx="347272" cy="6930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534400" cy="4830763"/>
          </a:xfrm>
        </p:spPr>
        <p:txBody>
          <a:bodyPr/>
          <a:lstStyle/>
          <a:p>
            <a:pPr eaLnBrk="1" hangingPunct="1">
              <a:lnSpc>
                <a:spcPct val="80000"/>
              </a:lnSpc>
            </a:pP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Cortex (</a:t>
            </a: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2.0)</a:t>
            </a:r>
          </a:p>
          <a:p>
            <a:pPr eaLnBrk="1" hangingPunct="1">
              <a:lnSpc>
                <a:spcPct val="80000"/>
              </a:lnSpc>
            </a:pPr>
            <a:r>
              <a:rPr lang="en-US" altLang="ja-JP" dirty="0">
                <a:ea typeface="ＭＳ Ｐゴシック" charset="-128"/>
              </a:rPr>
              <a:t>12 D</a:t>
            </a:r>
            <a:r>
              <a:rPr lang="en-US" altLang="ja-JP" dirty="0" smtClean="0">
                <a:ea typeface="ＭＳ Ｐゴシック" charset="-128"/>
              </a:rPr>
              <a:t>igital Ports</a:t>
            </a:r>
            <a:endParaRPr lang="en-US" altLang="ja-JP" dirty="0">
              <a:ea typeface="ＭＳ Ｐゴシック" charset="-128"/>
            </a:endParaRPr>
          </a:p>
          <a:p>
            <a:pPr eaLnBrk="1" hangingPunct="1">
              <a:lnSpc>
                <a:spcPct val="80000"/>
              </a:lnSpc>
            </a:pPr>
            <a:r>
              <a:rPr lang="en-US" altLang="ja-JP" dirty="0" smtClean="0">
                <a:ea typeface="ＭＳ Ｐゴシック" charset="-128"/>
              </a:rPr>
              <a:t>8 Analog Inputs</a:t>
            </a:r>
          </a:p>
        </p:txBody>
      </p:sp>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Cortex Microcontroller</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01509" y="2895599"/>
            <a:ext cx="1734018" cy="1111551"/>
          </a:xfrm>
          <a:prstGeom prst="rect">
            <a:avLst/>
          </a:prstGeom>
          <a:noFill/>
          <a:ln>
            <a:noFill/>
          </a:ln>
          <a:effectLst/>
          <a:extLst/>
        </p:spPr>
      </p:pic>
      <p:pic>
        <p:nvPicPr>
          <p:cNvPr id="10" name="Picture 4" descr="C:\Users\gholt\Desktop\VEX Images From Site\276-2154-line-tracker.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626980" y="4502426"/>
            <a:ext cx="2895600" cy="194807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C:\Users\gholt\Desktop\VEX Images From Site\potentiometer-a_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516109" y="2819399"/>
            <a:ext cx="1219200" cy="118073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3074780" y="4116105"/>
            <a:ext cx="2101857" cy="461665"/>
          </a:xfrm>
          <a:prstGeom prst="rect">
            <a:avLst/>
          </a:prstGeom>
          <a:noFill/>
        </p:spPr>
        <p:txBody>
          <a:bodyPr wrap="none" rtlCol="0">
            <a:spAutoFit/>
          </a:bodyPr>
          <a:lstStyle/>
          <a:p>
            <a:pPr marL="0" lvl="1"/>
            <a:r>
              <a:rPr lang="en-US" sz="2400" dirty="0"/>
              <a:t>Potentiometer</a:t>
            </a:r>
          </a:p>
        </p:txBody>
      </p:sp>
      <p:sp>
        <p:nvSpPr>
          <p:cNvPr id="13" name="TextBox 12"/>
          <p:cNvSpPr txBox="1"/>
          <p:nvPr/>
        </p:nvSpPr>
        <p:spPr>
          <a:xfrm>
            <a:off x="2144509" y="6396334"/>
            <a:ext cx="2018501" cy="461665"/>
          </a:xfrm>
          <a:prstGeom prst="rect">
            <a:avLst/>
          </a:prstGeom>
          <a:noFill/>
        </p:spPr>
        <p:txBody>
          <a:bodyPr wrap="none" rtlCol="0">
            <a:spAutoFit/>
          </a:bodyPr>
          <a:lstStyle/>
          <a:p>
            <a:pPr marL="0" lvl="1"/>
            <a:r>
              <a:rPr lang="en-US" sz="2400" dirty="0"/>
              <a:t>Line F</a:t>
            </a:r>
            <a:r>
              <a:rPr lang="en-US" sz="2400" dirty="0" smtClean="0"/>
              <a:t>ollower</a:t>
            </a:r>
            <a:endParaRPr lang="en-US" sz="2400" dirty="0"/>
          </a:p>
        </p:txBody>
      </p:sp>
      <p:sp>
        <p:nvSpPr>
          <p:cNvPr id="14" name="TextBox 13"/>
          <p:cNvSpPr txBox="1"/>
          <p:nvPr/>
        </p:nvSpPr>
        <p:spPr>
          <a:xfrm>
            <a:off x="1001509" y="4123118"/>
            <a:ext cx="1914307" cy="461665"/>
          </a:xfrm>
          <a:prstGeom prst="rect">
            <a:avLst/>
          </a:prstGeom>
          <a:noFill/>
        </p:spPr>
        <p:txBody>
          <a:bodyPr wrap="none" rtlCol="0">
            <a:spAutoFit/>
          </a:bodyPr>
          <a:lstStyle/>
          <a:p>
            <a:pPr marL="0" lvl="1"/>
            <a:r>
              <a:rPr lang="en-US" sz="2400" dirty="0"/>
              <a:t>Light Sensor</a:t>
            </a:r>
          </a:p>
        </p:txBody>
      </p:sp>
      <p:pic>
        <p:nvPicPr>
          <p:cNvPr id="19" name="Picture 2" descr="http://www.vexforum.com/wiki/images/9/96/VEX_EDR_Cortex.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9800" y="1629512"/>
            <a:ext cx="2971800" cy="2215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Oval 17"/>
          <p:cNvSpPr/>
          <p:nvPr/>
        </p:nvSpPr>
        <p:spPr>
          <a:xfrm rot="2263503">
            <a:off x="6520983" y="2245944"/>
            <a:ext cx="47135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10200" y="1252811"/>
            <a:ext cx="1947969" cy="461665"/>
          </a:xfrm>
          <a:prstGeom prst="rect">
            <a:avLst/>
          </a:prstGeom>
          <a:noFill/>
        </p:spPr>
        <p:txBody>
          <a:bodyPr wrap="none" rtlCol="0">
            <a:spAutoFit/>
          </a:bodyPr>
          <a:lstStyle/>
          <a:p>
            <a:pPr marL="0" lvl="1"/>
            <a:r>
              <a:rPr lang="en-US" sz="2400" dirty="0" smtClean="0"/>
              <a:t>Analog Ports</a:t>
            </a:r>
            <a:endParaRPr lang="en-US" sz="2400" dirty="0"/>
          </a:p>
        </p:txBody>
      </p:sp>
      <p:cxnSp>
        <p:nvCxnSpPr>
          <p:cNvPr id="22" name="Straight Arrow Connector 21"/>
          <p:cNvCxnSpPr>
            <a:stCxn id="21" idx="2"/>
            <a:endCxn id="18" idx="2"/>
          </p:cNvCxnSpPr>
          <p:nvPr/>
        </p:nvCxnSpPr>
        <p:spPr>
          <a:xfrm>
            <a:off x="6384185" y="1714476"/>
            <a:ext cx="186064" cy="5396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5756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Cortex Microcontroller</a:t>
            </a:r>
          </a:p>
        </p:txBody>
      </p:sp>
      <p:sp>
        <p:nvSpPr>
          <p:cNvPr id="18" name="TextBox 17"/>
          <p:cNvSpPr txBox="1"/>
          <p:nvPr/>
        </p:nvSpPr>
        <p:spPr>
          <a:xfrm>
            <a:off x="1151971" y="6396335"/>
            <a:ext cx="1673856" cy="461665"/>
          </a:xfrm>
          <a:prstGeom prst="rect">
            <a:avLst/>
          </a:prstGeom>
          <a:solidFill>
            <a:schemeClr val="bg1"/>
          </a:solidFill>
        </p:spPr>
        <p:txBody>
          <a:bodyPr wrap="none" rtlCol="0">
            <a:spAutoFit/>
          </a:bodyPr>
          <a:lstStyle/>
          <a:p>
            <a:pPr marL="0" lvl="1"/>
            <a:r>
              <a:rPr lang="en-US" sz="2400" dirty="0" smtClean="0"/>
              <a:t>2 Wire 269</a:t>
            </a:r>
            <a:endParaRPr lang="en-US" sz="2400" dirty="0"/>
          </a:p>
        </p:txBody>
      </p:sp>
      <p:sp>
        <p:nvSpPr>
          <p:cNvPr id="19" name="TextBox 18"/>
          <p:cNvSpPr txBox="1"/>
          <p:nvPr/>
        </p:nvSpPr>
        <p:spPr>
          <a:xfrm>
            <a:off x="3322547" y="6396335"/>
            <a:ext cx="1673856" cy="461665"/>
          </a:xfrm>
          <a:prstGeom prst="rect">
            <a:avLst/>
          </a:prstGeom>
          <a:solidFill>
            <a:schemeClr val="bg1"/>
          </a:solidFill>
        </p:spPr>
        <p:txBody>
          <a:bodyPr wrap="none" rtlCol="0">
            <a:spAutoFit/>
          </a:bodyPr>
          <a:lstStyle/>
          <a:p>
            <a:pPr marL="0" lvl="1"/>
            <a:r>
              <a:rPr lang="en-US" sz="2400" dirty="0" smtClean="0"/>
              <a:t>2 Wire 393</a:t>
            </a:r>
            <a:endParaRPr lang="en-US" sz="2400" dirty="0"/>
          </a:p>
        </p:txBody>
      </p:sp>
      <p:pic>
        <p:nvPicPr>
          <p:cNvPr id="20" name="Picture 2" descr="C:\Users\gholt\Dropbox (Project Lead The Way)\RobotC Version Update\POE\ManufacturerImages\276-2177-2-wire-motor-39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2547" y="48768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3" descr="C:\Users\gholt\Dropbox (Project Lead The Way)\RobotC Version Update\POE\ManufacturerImages\276-2181-2-wire-motor-269_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51970" y="48768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C:\Users\gholt\Dropbox (Project Lead The Way)\RobotC Version Update\POE\ManufacturerImages\276-2193-motor-controller-29-a_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85978" y="4953000"/>
            <a:ext cx="1600200" cy="16002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extBox 22"/>
          <p:cNvSpPr txBox="1"/>
          <p:nvPr/>
        </p:nvSpPr>
        <p:spPr>
          <a:xfrm>
            <a:off x="5685978" y="6396334"/>
            <a:ext cx="1949573" cy="461665"/>
          </a:xfrm>
          <a:prstGeom prst="rect">
            <a:avLst/>
          </a:prstGeom>
          <a:solidFill>
            <a:schemeClr val="bg1"/>
          </a:solidFill>
        </p:spPr>
        <p:txBody>
          <a:bodyPr wrap="none" rtlCol="0">
            <a:spAutoFit/>
          </a:bodyPr>
          <a:lstStyle/>
          <a:p>
            <a:pPr marL="0" lvl="1"/>
            <a:r>
              <a:rPr lang="en-US" sz="2400" dirty="0"/>
              <a:t>Controller 29</a:t>
            </a:r>
          </a:p>
        </p:txBody>
      </p:sp>
      <p:pic>
        <p:nvPicPr>
          <p:cNvPr id="24" name="Picture 2" descr="http://www.vexforum.com/wiki/images/9/96/VEX_EDR_Cortex.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19800" y="1629512"/>
            <a:ext cx="2971800" cy="2215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Oval 16"/>
          <p:cNvSpPr/>
          <p:nvPr/>
        </p:nvSpPr>
        <p:spPr>
          <a:xfrm rot="2263503">
            <a:off x="7657385" y="2230541"/>
            <a:ext cx="534479"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263503">
            <a:off x="6500272" y="1954097"/>
            <a:ext cx="1330019" cy="7795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04967" y="921603"/>
            <a:ext cx="1981633" cy="830997"/>
          </a:xfrm>
          <a:prstGeom prst="rect">
            <a:avLst/>
          </a:prstGeom>
          <a:noFill/>
        </p:spPr>
        <p:txBody>
          <a:bodyPr wrap="none" rtlCol="0">
            <a:spAutoFit/>
          </a:bodyPr>
          <a:lstStyle/>
          <a:p>
            <a:pPr marL="0" lvl="1" algn="ctr"/>
            <a:r>
              <a:rPr lang="en-US" sz="2400" dirty="0" err="1" smtClean="0"/>
              <a:t>VEXnet</a:t>
            </a:r>
            <a:endParaRPr lang="en-US" sz="2400" dirty="0" smtClean="0"/>
          </a:p>
          <a:p>
            <a:pPr marL="0" lvl="1" algn="ctr"/>
            <a:r>
              <a:rPr lang="en-US" sz="2400" dirty="0" smtClean="0"/>
              <a:t>Wireless Key</a:t>
            </a:r>
            <a:endParaRPr lang="en-US" sz="2400" dirty="0"/>
          </a:p>
        </p:txBody>
      </p:sp>
      <p:cxnSp>
        <p:nvCxnSpPr>
          <p:cNvPr id="28" name="Straight Arrow Connector 27"/>
          <p:cNvCxnSpPr>
            <a:endCxn id="26" idx="2"/>
          </p:cNvCxnSpPr>
          <p:nvPr/>
        </p:nvCxnSpPr>
        <p:spPr>
          <a:xfrm>
            <a:off x="6400800" y="1629512"/>
            <a:ext cx="238488" cy="3074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23684" y="1321639"/>
            <a:ext cx="1774845" cy="461665"/>
          </a:xfrm>
          <a:prstGeom prst="rect">
            <a:avLst/>
          </a:prstGeom>
          <a:noFill/>
        </p:spPr>
        <p:txBody>
          <a:bodyPr wrap="none" rtlCol="0">
            <a:spAutoFit/>
          </a:bodyPr>
          <a:lstStyle/>
          <a:p>
            <a:pPr marL="0" lvl="1"/>
            <a:r>
              <a:rPr lang="en-US" sz="2400" dirty="0" smtClean="0"/>
              <a:t>Motor Ports</a:t>
            </a:r>
            <a:endParaRPr lang="en-US" sz="2400" dirty="0"/>
          </a:p>
        </p:txBody>
      </p:sp>
      <p:cxnSp>
        <p:nvCxnSpPr>
          <p:cNvPr id="30" name="Straight Arrow Connector 29"/>
          <p:cNvCxnSpPr>
            <a:stCxn id="29" idx="2"/>
            <a:endCxn id="17" idx="0"/>
          </p:cNvCxnSpPr>
          <p:nvPr/>
        </p:nvCxnSpPr>
        <p:spPr>
          <a:xfrm flipH="1">
            <a:off x="8017874" y="1783304"/>
            <a:ext cx="193233" cy="4790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295400"/>
            <a:ext cx="8534400" cy="4830763"/>
          </a:xfrm>
        </p:spPr>
        <p:txBody>
          <a:bodyPr/>
          <a:lstStyle/>
          <a:p>
            <a:pPr eaLnBrk="1" hangingPunct="1">
              <a:lnSpc>
                <a:spcPct val="80000"/>
              </a:lnSpc>
            </a:pPr>
            <a:r>
              <a:rPr lang="en-US" altLang="ja-JP" dirty="0" smtClean="0">
                <a:ea typeface="ＭＳ Ｐゴシック" charset="-128"/>
              </a:rPr>
              <a:t>VEX</a:t>
            </a:r>
            <a:r>
              <a:rPr lang="en-US" baseline="30000" dirty="0" smtClean="0"/>
              <a:t>®</a:t>
            </a:r>
            <a:r>
              <a:rPr lang="en-US" altLang="ja-JP" dirty="0" smtClean="0">
                <a:ea typeface="ＭＳ Ｐゴシック" charset="-128"/>
              </a:rPr>
              <a:t> </a:t>
            </a:r>
            <a:r>
              <a:rPr lang="en-US" altLang="ja-JP" dirty="0">
                <a:ea typeface="ＭＳ Ｐゴシック" charset="-128"/>
              </a:rPr>
              <a:t>Cortex (VEX 2.0)</a:t>
            </a:r>
          </a:p>
          <a:p>
            <a:pPr eaLnBrk="1" hangingPunct="1">
              <a:lnSpc>
                <a:spcPct val="80000"/>
              </a:lnSpc>
            </a:pPr>
            <a:r>
              <a:rPr lang="en-US" altLang="ja-JP" dirty="0">
                <a:ea typeface="ＭＳ Ｐゴシック" charset="-128"/>
              </a:rPr>
              <a:t>12 D</a:t>
            </a:r>
            <a:r>
              <a:rPr lang="en-US" altLang="ja-JP" dirty="0" smtClean="0">
                <a:ea typeface="ＭＳ Ｐゴシック" charset="-128"/>
              </a:rPr>
              <a:t>igital Ports</a:t>
            </a:r>
            <a:endParaRPr lang="en-US" altLang="ja-JP" dirty="0">
              <a:ea typeface="ＭＳ Ｐゴシック" charset="-128"/>
            </a:endParaRPr>
          </a:p>
          <a:p>
            <a:pPr eaLnBrk="1" hangingPunct="1">
              <a:lnSpc>
                <a:spcPct val="80000"/>
              </a:lnSpc>
            </a:pPr>
            <a:r>
              <a:rPr lang="en-US" altLang="ja-JP" dirty="0" smtClean="0">
                <a:ea typeface="ＭＳ Ｐゴシック" charset="-128"/>
              </a:rPr>
              <a:t>8 Analog Inputs</a:t>
            </a:r>
          </a:p>
          <a:p>
            <a:pPr>
              <a:lnSpc>
                <a:spcPct val="80000"/>
              </a:lnSpc>
            </a:pPr>
            <a:r>
              <a:rPr lang="en-US" altLang="ja-JP" dirty="0" err="1">
                <a:ea typeface="ＭＳ Ｐゴシック" charset="-128"/>
              </a:rPr>
              <a:t>VEXnet</a:t>
            </a:r>
            <a:r>
              <a:rPr lang="en-US" altLang="ja-JP" dirty="0">
                <a:ea typeface="ＭＳ Ｐゴシック" charset="-128"/>
              </a:rPr>
              <a:t> Connection</a:t>
            </a:r>
          </a:p>
          <a:p>
            <a:pPr>
              <a:lnSpc>
                <a:spcPct val="80000"/>
              </a:lnSpc>
            </a:pPr>
            <a:r>
              <a:rPr lang="en-US" altLang="ja-JP" dirty="0" smtClean="0">
                <a:ea typeface="ＭＳ Ｐゴシック" charset="-128"/>
              </a:rPr>
              <a:t>10 </a:t>
            </a:r>
            <a:r>
              <a:rPr lang="en-US" altLang="ja-JP" dirty="0">
                <a:ea typeface="ＭＳ Ｐゴシック" charset="-128"/>
              </a:rPr>
              <a:t>M</a:t>
            </a:r>
            <a:r>
              <a:rPr lang="en-US" altLang="ja-JP" dirty="0" smtClean="0">
                <a:ea typeface="ＭＳ Ｐゴシック" charset="-128"/>
              </a:rPr>
              <a:t>otor Ports</a:t>
            </a:r>
          </a:p>
          <a:p>
            <a:pPr lvl="1">
              <a:lnSpc>
                <a:spcPct val="80000"/>
              </a:lnSpc>
            </a:pPr>
            <a:r>
              <a:rPr lang="en-US" altLang="ja-JP" dirty="0" smtClean="0">
                <a:ea typeface="ＭＳ Ｐゴシック" charset="-128"/>
              </a:rPr>
              <a:t>Ports 1 </a:t>
            </a:r>
            <a:r>
              <a:rPr lang="en-US" altLang="ja-JP" dirty="0">
                <a:ea typeface="ＭＳ Ｐゴシック" charset="-128"/>
              </a:rPr>
              <a:t>and </a:t>
            </a:r>
            <a:r>
              <a:rPr lang="en-US" altLang="ja-JP" dirty="0" smtClean="0">
                <a:ea typeface="ＭＳ Ｐゴシック" charset="-128"/>
              </a:rPr>
              <a:t>10 are </a:t>
            </a:r>
            <a:r>
              <a:rPr lang="en-US" altLang="ja-JP" dirty="0">
                <a:ea typeface="ＭＳ Ｐゴシック" charset="-128"/>
              </a:rPr>
              <a:t>2-wire DC ports</a:t>
            </a:r>
          </a:p>
          <a:p>
            <a:pPr lvl="1">
              <a:lnSpc>
                <a:spcPct val="80000"/>
              </a:lnSpc>
            </a:pPr>
            <a:r>
              <a:rPr lang="en-US" altLang="ja-JP" dirty="0">
                <a:ea typeface="ＭＳ Ｐゴシック" charset="-128"/>
              </a:rPr>
              <a:t>Ports </a:t>
            </a:r>
            <a:r>
              <a:rPr lang="en-US" altLang="ja-JP" dirty="0" smtClean="0">
                <a:ea typeface="ＭＳ Ｐゴシック" charset="-128"/>
              </a:rPr>
              <a:t>2 </a:t>
            </a:r>
            <a:r>
              <a:rPr lang="en-US" altLang="ja-JP" dirty="0">
                <a:ea typeface="ＭＳ Ｐゴシック" charset="-128"/>
              </a:rPr>
              <a:t>through 9</a:t>
            </a:r>
            <a:r>
              <a:rPr lang="en-US" altLang="ja-JP" dirty="0" smtClean="0">
                <a:ea typeface="ＭＳ Ｐゴシック" charset="-128"/>
              </a:rPr>
              <a:t> are </a:t>
            </a:r>
            <a:r>
              <a:rPr lang="en-US" altLang="ja-JP" dirty="0">
                <a:ea typeface="ＭＳ Ｐゴシック" charset="-128"/>
              </a:rPr>
              <a:t>3-wire pulse width modulated (PWM</a:t>
            </a:r>
            <a:r>
              <a:rPr lang="en-US" altLang="ja-JP" dirty="0" smtClean="0">
                <a:ea typeface="ＭＳ Ｐゴシック" charset="-128"/>
              </a:rPr>
              <a:t>) ports</a:t>
            </a:r>
            <a:endParaRPr lang="en-US" altLang="ja-JP" dirty="0">
              <a:ea typeface="ＭＳ Ｐゴシック" charset="-128"/>
            </a:endParaRPr>
          </a:p>
        </p:txBody>
      </p:sp>
    </p:spTree>
    <p:extLst>
      <p:ext uri="{BB962C8B-B14F-4D97-AF65-F5344CB8AC3E}">
        <p14:creationId xmlns:p14="http://schemas.microsoft.com/office/powerpoint/2010/main" xmlns="" val="228206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holt\AppData\Local\Microsoft\Windows\Temporary Internet Files\Content.IE5\FT355D07\MC900434805[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200" y="1986433"/>
            <a:ext cx="2285772" cy="22857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233057" y="2836931"/>
            <a:ext cx="3260636" cy="584775"/>
          </a:xfrm>
          <a:prstGeom prst="rect">
            <a:avLst/>
          </a:prstGeom>
          <a:noFill/>
        </p:spPr>
        <p:txBody>
          <a:bodyPr wrap="none" rtlCol="0">
            <a:spAutoFit/>
          </a:bodyPr>
          <a:lstStyle/>
          <a:p>
            <a:r>
              <a:rPr lang="en-US" sz="3200" dirty="0" smtClean="0"/>
              <a:t>Return to Activity</a:t>
            </a:r>
            <a:endParaRPr lang="en-US" sz="3200" dirty="0"/>
          </a:p>
        </p:txBody>
      </p:sp>
    </p:spTree>
    <p:extLst>
      <p:ext uri="{BB962C8B-B14F-4D97-AF65-F5344CB8AC3E}">
        <p14:creationId xmlns:p14="http://schemas.microsoft.com/office/powerpoint/2010/main" xmlns="" val="56961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ROBOTC Software</a:t>
            </a:r>
            <a:endParaRPr lang="en-US" dirty="0"/>
          </a:p>
        </p:txBody>
      </p:sp>
      <p:sp>
        <p:nvSpPr>
          <p:cNvPr id="3" name="Content Placeholder 2"/>
          <p:cNvSpPr>
            <a:spLocks noGrp="1"/>
          </p:cNvSpPr>
          <p:nvPr>
            <p:ph idx="1"/>
          </p:nvPr>
        </p:nvSpPr>
        <p:spPr/>
        <p:txBody>
          <a:bodyPr/>
          <a:lstStyle/>
          <a:p>
            <a:pPr eaLnBrk="1" hangingPunct="1"/>
            <a:r>
              <a:rPr lang="en-US" sz="2800" dirty="0"/>
              <a:t>ROBOTC </a:t>
            </a:r>
            <a:r>
              <a:rPr lang="en-US" sz="2800" dirty="0" smtClean="0"/>
              <a:t>developed </a:t>
            </a:r>
            <a:r>
              <a:rPr lang="en-US" sz="2800" dirty="0"/>
              <a:t>specifically </a:t>
            </a:r>
            <a:r>
              <a:rPr lang="en-US" sz="2800" dirty="0" smtClean="0"/>
              <a:t>for classrooms </a:t>
            </a:r>
            <a:r>
              <a:rPr lang="en-US" sz="2800" dirty="0"/>
              <a:t>and </a:t>
            </a:r>
            <a:r>
              <a:rPr lang="en-US" sz="2800" dirty="0" smtClean="0"/>
              <a:t>competitions</a:t>
            </a:r>
            <a:endParaRPr lang="en-US" sz="2800" dirty="0"/>
          </a:p>
          <a:p>
            <a:pPr eaLnBrk="1" hangingPunct="1"/>
            <a:r>
              <a:rPr lang="en-US" sz="2800" dirty="0"/>
              <a:t>Complete programming solution </a:t>
            </a:r>
            <a:r>
              <a:rPr lang="en-US" sz="2800" dirty="0" smtClean="0"/>
              <a:t>for VEX</a:t>
            </a:r>
            <a:r>
              <a:rPr lang="en-US" sz="2800" baseline="30000" dirty="0" smtClean="0"/>
              <a:t>®</a:t>
            </a:r>
            <a:r>
              <a:rPr lang="en-US" sz="2800" dirty="0" smtClean="0"/>
              <a:t> Cortex and </a:t>
            </a:r>
            <a:r>
              <a:rPr lang="en-US" sz="2800" dirty="0"/>
              <a:t>several other popular robot platforms</a:t>
            </a:r>
          </a:p>
          <a:p>
            <a:pPr eaLnBrk="1" hangingPunct="1"/>
            <a:r>
              <a:rPr lang="en-US" sz="2800" dirty="0" smtClean="0"/>
              <a:t>Real-time debugger</a:t>
            </a:r>
            <a:endParaRPr lang="en-US" sz="2800" dirty="0"/>
          </a:p>
          <a:p>
            <a:pPr eaLnBrk="1" hangingPunct="1"/>
            <a:r>
              <a:rPr lang="en-US" sz="2800" dirty="0" smtClean="0"/>
              <a:t>Similar </a:t>
            </a:r>
            <a:r>
              <a:rPr lang="en-US" sz="2800" dirty="0"/>
              <a:t>to industry-standard C </a:t>
            </a:r>
            <a:r>
              <a:rPr lang="en-US" sz="2800" dirty="0" smtClean="0"/>
              <a:t>Programming</a:t>
            </a:r>
          </a:p>
        </p:txBody>
      </p:sp>
    </p:spTree>
    <p:extLst>
      <p:ext uri="{BB962C8B-B14F-4D97-AF65-F5344CB8AC3E}">
        <p14:creationId xmlns:p14="http://schemas.microsoft.com/office/powerpoint/2010/main" xmlns="" val="67083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Standard Coding</a:t>
            </a:r>
          </a:p>
        </p:txBody>
      </p:sp>
      <p:sp>
        <p:nvSpPr>
          <p:cNvPr id="3" name="Content Placeholder 2"/>
          <p:cNvSpPr>
            <a:spLocks noGrp="1"/>
          </p:cNvSpPr>
          <p:nvPr>
            <p:ph idx="1"/>
          </p:nvPr>
        </p:nvSpPr>
        <p:spPr>
          <a:xfrm>
            <a:off x="457200" y="1295400"/>
            <a:ext cx="4572000" cy="4830763"/>
          </a:xfrm>
        </p:spPr>
        <p:txBody>
          <a:bodyPr/>
          <a:lstStyle/>
          <a:p>
            <a:pPr eaLnBrk="1" hangingPunct="1"/>
            <a:r>
              <a:rPr lang="en-US" dirty="0"/>
              <a:t>ROBOTC </a:t>
            </a:r>
            <a:r>
              <a:rPr lang="en-US" dirty="0" smtClean="0"/>
              <a:t>programming is a key component </a:t>
            </a:r>
            <a:r>
              <a:rPr lang="en-US" dirty="0"/>
              <a:t>of </a:t>
            </a:r>
            <a:r>
              <a:rPr lang="en-US" dirty="0" smtClean="0"/>
              <a:t>industry-standard programming languages</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1676400"/>
            <a:ext cx="3743325" cy="476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7841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Industry-Standard </a:t>
            </a:r>
            <a:r>
              <a:rPr lang="en-US" dirty="0"/>
              <a:t>Skillsets</a:t>
            </a:r>
          </a:p>
        </p:txBody>
      </p:sp>
      <p:sp>
        <p:nvSpPr>
          <p:cNvPr id="3" name="Content Placeholder 2"/>
          <p:cNvSpPr>
            <a:spLocks noGrp="1"/>
          </p:cNvSpPr>
          <p:nvPr>
            <p:ph idx="1"/>
          </p:nvPr>
        </p:nvSpPr>
        <p:spPr>
          <a:xfrm>
            <a:off x="457200" y="1295401"/>
            <a:ext cx="8229600" cy="1752600"/>
          </a:xfrm>
        </p:spPr>
        <p:txBody>
          <a:bodyPr/>
          <a:lstStyle/>
          <a:p>
            <a:r>
              <a:rPr lang="en-US" dirty="0"/>
              <a:t>Java and C++, along with the Eclipse and Visual Studio </a:t>
            </a:r>
            <a:r>
              <a:rPr lang="en-US" dirty="0" smtClean="0"/>
              <a:t>IDEs, </a:t>
            </a:r>
            <a:r>
              <a:rPr lang="en-US" dirty="0"/>
              <a:t>have been used to program: </a:t>
            </a:r>
          </a:p>
        </p:txBody>
      </p:sp>
      <p:sp>
        <p:nvSpPr>
          <p:cNvPr id="5" name="Content Placeholder 2"/>
          <p:cNvSpPr txBox="1">
            <a:spLocks/>
          </p:cNvSpPr>
          <p:nvPr/>
        </p:nvSpPr>
        <p:spPr bwMode="auto">
          <a:xfrm>
            <a:off x="609600" y="2895600"/>
            <a:ext cx="38862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sz="2400" dirty="0" smtClean="0"/>
              <a:t>Microsoft</a:t>
            </a:r>
            <a:r>
              <a:rPr lang="en-US" sz="2400" baseline="30000" dirty="0" smtClean="0"/>
              <a:t>®</a:t>
            </a:r>
            <a:r>
              <a:rPr lang="en-US" sz="2400" dirty="0" smtClean="0"/>
              <a:t> Windows OS </a:t>
            </a:r>
            <a:endParaRPr lang="en-US" sz="2400" dirty="0"/>
          </a:p>
          <a:p>
            <a:pPr lvl="1"/>
            <a:r>
              <a:rPr lang="en-US" sz="2400" dirty="0"/>
              <a:t>Mac OSX </a:t>
            </a:r>
          </a:p>
          <a:p>
            <a:pPr lvl="1"/>
            <a:r>
              <a:rPr lang="en-US" sz="2400" dirty="0"/>
              <a:t>US Navy UAV Drones </a:t>
            </a:r>
          </a:p>
          <a:p>
            <a:pPr lvl="1"/>
            <a:r>
              <a:rPr lang="en-US" sz="2400" dirty="0"/>
              <a:t>Flight Simulators </a:t>
            </a:r>
          </a:p>
          <a:p>
            <a:pPr lvl="1"/>
            <a:r>
              <a:rPr lang="en-US" sz="2400" dirty="0"/>
              <a:t>DVD Player Firmware </a:t>
            </a:r>
          </a:p>
          <a:p>
            <a:pPr lvl="1"/>
            <a:r>
              <a:rPr lang="en-US" sz="2400" dirty="0"/>
              <a:t>Video Games </a:t>
            </a:r>
          </a:p>
          <a:p>
            <a:pPr lvl="1"/>
            <a:r>
              <a:rPr lang="en-US" sz="2400" dirty="0"/>
              <a:t>Microwaves </a:t>
            </a:r>
          </a:p>
        </p:txBody>
      </p:sp>
      <p:sp>
        <p:nvSpPr>
          <p:cNvPr id="6" name="Content Placeholder 2"/>
          <p:cNvSpPr txBox="1">
            <a:spLocks/>
          </p:cNvSpPr>
          <p:nvPr/>
        </p:nvSpPr>
        <p:spPr bwMode="auto">
          <a:xfrm>
            <a:off x="4953000" y="2895600"/>
            <a:ext cx="3886200" cy="3657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r>
              <a:rPr lang="en-US" sz="2400" dirty="0"/>
              <a:t>CAT Scanners </a:t>
            </a:r>
          </a:p>
          <a:p>
            <a:pPr lvl="1"/>
            <a:r>
              <a:rPr lang="en-US" sz="2400" dirty="0"/>
              <a:t>Smart Cars </a:t>
            </a:r>
          </a:p>
          <a:p>
            <a:pPr lvl="1"/>
            <a:r>
              <a:rPr lang="en-US" sz="2400" dirty="0"/>
              <a:t>Satellites </a:t>
            </a:r>
          </a:p>
          <a:p>
            <a:pPr lvl="1"/>
            <a:r>
              <a:rPr lang="en-US" sz="2400" dirty="0"/>
              <a:t>Cell Phones </a:t>
            </a:r>
          </a:p>
          <a:p>
            <a:pPr lvl="1"/>
            <a:r>
              <a:rPr lang="en-US" sz="2400" dirty="0"/>
              <a:t>Electronic Toys</a:t>
            </a:r>
          </a:p>
          <a:p>
            <a:pPr lvl="1"/>
            <a:r>
              <a:rPr lang="en-US" sz="2400" dirty="0" smtClean="0"/>
              <a:t>ROBOTC</a:t>
            </a:r>
            <a:endParaRPr lang="en-US" sz="2400" dirty="0"/>
          </a:p>
        </p:txBody>
      </p:sp>
    </p:spTree>
    <p:extLst>
      <p:ext uri="{BB962C8B-B14F-4D97-AF65-F5344CB8AC3E}">
        <p14:creationId xmlns:p14="http://schemas.microsoft.com/office/powerpoint/2010/main" xmlns="" val="2361893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715962"/>
          </a:xfrm>
        </p:spPr>
        <p:txBody>
          <a:bodyPr/>
          <a:lstStyle/>
          <a:p>
            <a:r>
              <a:rPr lang="en-US" dirty="0" smtClean="0"/>
              <a:t>VEX</a:t>
            </a:r>
            <a:r>
              <a:rPr lang="en-US" baseline="30000" dirty="0" smtClean="0"/>
              <a:t>®</a:t>
            </a:r>
            <a:r>
              <a:rPr lang="en-US" dirty="0" smtClean="0"/>
              <a:t> Robotics Platform:</a:t>
            </a:r>
            <a:br>
              <a:rPr lang="en-US" dirty="0" smtClean="0"/>
            </a:br>
            <a:r>
              <a:rPr lang="en-US" dirty="0" smtClean="0"/>
              <a:t>Testbed for Learning Programming</a:t>
            </a:r>
            <a:endParaRPr lang="en-US" dirty="0"/>
          </a:p>
        </p:txBody>
      </p:sp>
      <p:pic>
        <p:nvPicPr>
          <p:cNvPr id="4" name="Picture 20" descr="Description: C:\Users\gholt\Documents\My Dropbox\POE Fall 2011\POE_2011_New blended POE_Current\POE2011_Field Test\Content\000_VEX_ROBOTC Resources\POE Testbed_Final Confi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600200"/>
            <a:ext cx="8028252"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48787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ROBOTC Start Page</a:t>
            </a:r>
          </a:p>
        </p:txBody>
      </p:sp>
      <p:sp>
        <p:nvSpPr>
          <p:cNvPr id="3" name="Content Placeholder 2"/>
          <p:cNvSpPr>
            <a:spLocks noGrp="1"/>
          </p:cNvSpPr>
          <p:nvPr>
            <p:ph idx="1"/>
          </p:nvPr>
        </p:nvSpPr>
        <p:spPr/>
        <p:txBody>
          <a:bodyPr/>
          <a:lstStyle/>
          <a:p>
            <a:pPr>
              <a:buNone/>
            </a:pPr>
            <a:r>
              <a:rPr lang="en-US" sz="2800" dirty="0" smtClean="0"/>
              <a:t>	Displays </a:t>
            </a:r>
            <a:r>
              <a:rPr lang="en-US" sz="2800" dirty="0"/>
              <a:t>the latest ROBOTC news, version of ROBOTC, and ROBOTC </a:t>
            </a:r>
            <a:r>
              <a:rPr lang="en-US" sz="2800" dirty="0" smtClean="0"/>
              <a:t>Resources</a:t>
            </a:r>
            <a:endParaRPr lang="en-US"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66530" y="2626183"/>
            <a:ext cx="8077200" cy="3724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7758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Platform Type</a:t>
            </a:r>
          </a:p>
        </p:txBody>
      </p:sp>
      <p:sp>
        <p:nvSpPr>
          <p:cNvPr id="3" name="Content Placeholder 2"/>
          <p:cNvSpPr>
            <a:spLocks noGrp="1"/>
          </p:cNvSpPr>
          <p:nvPr>
            <p:ph idx="1"/>
          </p:nvPr>
        </p:nvSpPr>
        <p:spPr>
          <a:xfrm>
            <a:off x="457200" y="990600"/>
            <a:ext cx="8229600" cy="4830763"/>
          </a:xfrm>
        </p:spPr>
        <p:txBody>
          <a:bodyPr/>
          <a:lstStyle/>
          <a:p>
            <a:pPr>
              <a:buNone/>
            </a:pPr>
            <a:r>
              <a:rPr lang="en-US" dirty="0" smtClean="0"/>
              <a:t>	Toggle ROBOTC </a:t>
            </a:r>
            <a:r>
              <a:rPr lang="en-US" dirty="0"/>
              <a:t>programming </a:t>
            </a:r>
            <a:r>
              <a:rPr lang="en-US" dirty="0" smtClean="0"/>
              <a:t>mode to natural language commands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586984" y="2362200"/>
            <a:ext cx="5970032" cy="3733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118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Programs</a:t>
            </a:r>
          </a:p>
        </p:txBody>
      </p:sp>
      <p:sp>
        <p:nvSpPr>
          <p:cNvPr id="3" name="Content Placeholder 2"/>
          <p:cNvSpPr>
            <a:spLocks noGrp="1"/>
          </p:cNvSpPr>
          <p:nvPr>
            <p:ph idx="1"/>
          </p:nvPr>
        </p:nvSpPr>
        <p:spPr/>
        <p:txBody>
          <a:bodyPr/>
          <a:lstStyle/>
          <a:p>
            <a:pPr>
              <a:buNone/>
            </a:pPr>
            <a:r>
              <a:rPr lang="en-US" dirty="0" smtClean="0"/>
              <a:t>	Over </a:t>
            </a:r>
            <a:r>
              <a:rPr lang="en-US" dirty="0"/>
              <a:t>75 </a:t>
            </a:r>
            <a:r>
              <a:rPr lang="en-US" dirty="0" smtClean="0"/>
              <a:t>ROBOTC </a:t>
            </a:r>
            <a:r>
              <a:rPr lang="en-US" dirty="0"/>
              <a:t>Sample programs, organized by robot </a:t>
            </a:r>
            <a:r>
              <a:rPr lang="en-US" dirty="0" smtClean="0"/>
              <a:t>behavior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961540" y="2604052"/>
            <a:ext cx="3029919" cy="2190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249083" y="3474398"/>
            <a:ext cx="5361517" cy="30158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6294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Comments</a:t>
            </a:r>
            <a:endParaRPr lang="en-US" dirty="0"/>
          </a:p>
        </p:txBody>
      </p:sp>
      <p:sp>
        <p:nvSpPr>
          <p:cNvPr id="3" name="Content Placeholder 2"/>
          <p:cNvSpPr>
            <a:spLocks noGrp="1"/>
          </p:cNvSpPr>
          <p:nvPr>
            <p:ph idx="1"/>
          </p:nvPr>
        </p:nvSpPr>
        <p:spPr/>
        <p:txBody>
          <a:bodyPr/>
          <a:lstStyle/>
          <a:p>
            <a:r>
              <a:rPr lang="en-US" dirty="0"/>
              <a:t>Comments are used to make notes in code for the human programmers</a:t>
            </a:r>
          </a:p>
          <a:p>
            <a:r>
              <a:rPr lang="en-US" dirty="0"/>
              <a:t>Every sample program contains comments pertaining to robot configuration, ROBOTC commands, robot behavior, </a:t>
            </a:r>
            <a:r>
              <a:rPr lang="en-US" dirty="0" smtClean="0"/>
              <a:t>etc.</a:t>
            </a:r>
            <a:endParaRPr lang="en-US" dirty="0"/>
          </a:p>
          <a:p>
            <a:r>
              <a:rPr lang="en-US" dirty="0">
                <a:solidFill>
                  <a:srgbClr val="00B050"/>
                </a:solidFill>
                <a:ea typeface="+mj-ea"/>
                <a:cs typeface="+mj-cs"/>
              </a:rPr>
              <a:t>// Single line comment </a:t>
            </a:r>
            <a:r>
              <a:rPr lang="en-US" dirty="0"/>
              <a:t>– </a:t>
            </a:r>
            <a:r>
              <a:rPr lang="en-US" dirty="0" smtClean="0"/>
              <a:t>All material after </a:t>
            </a:r>
            <a:r>
              <a:rPr lang="en-US" dirty="0"/>
              <a:t>“//” is ignored by the ROBOTC compiler</a:t>
            </a:r>
          </a:p>
          <a:p>
            <a:r>
              <a:rPr lang="en-US" dirty="0">
                <a:solidFill>
                  <a:srgbClr val="00B050"/>
                </a:solidFill>
                <a:ea typeface="+mj-ea"/>
                <a:cs typeface="+mj-cs"/>
              </a:rPr>
              <a:t>/* Multi-line comment</a:t>
            </a:r>
            <a:r>
              <a:rPr lang="en-US" dirty="0" smtClean="0">
                <a:solidFill>
                  <a:srgbClr val="00B050"/>
                </a:solidFill>
                <a:ea typeface="+mj-ea"/>
                <a:cs typeface="+mj-cs"/>
              </a:rPr>
              <a:t>*/</a:t>
            </a:r>
            <a:r>
              <a:rPr lang="en-US" dirty="0" smtClean="0"/>
              <a:t> – All material between </a:t>
            </a:r>
            <a:r>
              <a:rPr lang="en-US" dirty="0"/>
              <a:t>the “/*” and “*/” </a:t>
            </a:r>
            <a:r>
              <a:rPr lang="en-US" dirty="0" smtClean="0"/>
              <a:t>symbol </a:t>
            </a:r>
            <a:r>
              <a:rPr lang="en-US" dirty="0"/>
              <a:t>is ignored by the ROBOTC </a:t>
            </a:r>
            <a:r>
              <a:rPr lang="en-US" dirty="0" smtClean="0"/>
              <a:t>compiler</a:t>
            </a:r>
            <a:endParaRPr lang="en-US" dirty="0"/>
          </a:p>
        </p:txBody>
      </p:sp>
    </p:spTree>
    <p:extLst>
      <p:ext uri="{BB962C8B-B14F-4D97-AF65-F5344CB8AC3E}">
        <p14:creationId xmlns:p14="http://schemas.microsoft.com/office/powerpoint/2010/main" xmlns="" val="1407004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ROBOTC Help</a:t>
            </a:r>
          </a:p>
        </p:txBody>
      </p:sp>
      <p:sp>
        <p:nvSpPr>
          <p:cNvPr id="3" name="Content Placeholder 2"/>
          <p:cNvSpPr>
            <a:spLocks noGrp="1"/>
          </p:cNvSpPr>
          <p:nvPr>
            <p:ph idx="1"/>
          </p:nvPr>
        </p:nvSpPr>
        <p:spPr/>
        <p:txBody>
          <a:bodyPr/>
          <a:lstStyle/>
          <a:p>
            <a:pPr>
              <a:buNone/>
            </a:pPr>
            <a:r>
              <a:rPr lang="en-US" dirty="0" smtClean="0"/>
              <a:t>	In-depth </a:t>
            </a:r>
            <a:r>
              <a:rPr lang="en-US" dirty="0"/>
              <a:t>explanations about </a:t>
            </a:r>
            <a:r>
              <a:rPr lang="en-US" dirty="0" smtClean="0"/>
              <a:t>ROBOTC installation, </a:t>
            </a:r>
            <a:r>
              <a:rPr lang="en-US" dirty="0"/>
              <a:t>commands, debugger, </a:t>
            </a:r>
            <a:r>
              <a:rPr lang="en-US" dirty="0" smtClean="0"/>
              <a:t>etc.</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609599" y="3124200"/>
            <a:ext cx="2962275" cy="185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3810000" y="2895600"/>
            <a:ext cx="4582478" cy="3432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62640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Function </a:t>
            </a:r>
            <a:r>
              <a:rPr lang="en-US" dirty="0"/>
              <a:t>Library</a:t>
            </a:r>
          </a:p>
        </p:txBody>
      </p:sp>
      <p:sp>
        <p:nvSpPr>
          <p:cNvPr id="3" name="Content Placeholder 2"/>
          <p:cNvSpPr>
            <a:spLocks noGrp="1"/>
          </p:cNvSpPr>
          <p:nvPr>
            <p:ph idx="1"/>
          </p:nvPr>
        </p:nvSpPr>
        <p:spPr/>
        <p:txBody>
          <a:bodyPr/>
          <a:lstStyle/>
          <a:p>
            <a:pPr eaLnBrk="1" hangingPunct="1"/>
            <a:r>
              <a:rPr lang="en-US" dirty="0" smtClean="0"/>
              <a:t>Available functions are listed </a:t>
            </a:r>
            <a:r>
              <a:rPr lang="en-US" dirty="0"/>
              <a:t>with a </a:t>
            </a:r>
            <a:r>
              <a:rPr lang="en-US" dirty="0" smtClean="0"/>
              <a:t>description</a:t>
            </a:r>
            <a:endParaRPr lang="en-US" dirty="0"/>
          </a:p>
          <a:p>
            <a:pPr eaLnBrk="1" hangingPunct="1"/>
            <a:r>
              <a:rPr lang="en-US" dirty="0"/>
              <a:t>List of available functions will expand or shrink depending on the m</a:t>
            </a:r>
            <a:r>
              <a:rPr lang="en-US" dirty="0" smtClean="0"/>
              <a:t>enu </a:t>
            </a:r>
            <a:r>
              <a:rPr lang="en-US" dirty="0"/>
              <a:t>l</a:t>
            </a:r>
            <a:r>
              <a:rPr lang="en-US" dirty="0" smtClean="0"/>
              <a:t>evel</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646464" y="3581400"/>
            <a:ext cx="5812971"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11935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Menu Level</a:t>
            </a:r>
          </a:p>
        </p:txBody>
      </p:sp>
      <p:sp>
        <p:nvSpPr>
          <p:cNvPr id="3" name="Content Placeholder 2"/>
          <p:cNvSpPr>
            <a:spLocks noGrp="1"/>
          </p:cNvSpPr>
          <p:nvPr>
            <p:ph idx="1"/>
          </p:nvPr>
        </p:nvSpPr>
        <p:spPr/>
        <p:txBody>
          <a:bodyPr/>
          <a:lstStyle/>
          <a:p>
            <a:pPr eaLnBrk="1" hangingPunct="1">
              <a:buNone/>
            </a:pPr>
            <a:r>
              <a:rPr lang="en-US" dirty="0" smtClean="0"/>
              <a:t>	Customizes </a:t>
            </a:r>
            <a:r>
              <a:rPr lang="en-US" dirty="0"/>
              <a:t>the ROBOTC interface and </a:t>
            </a:r>
            <a:r>
              <a:rPr lang="en-US" dirty="0" smtClean="0"/>
              <a:t>Text Function </a:t>
            </a:r>
            <a:r>
              <a:rPr lang="en-US" dirty="0"/>
              <a:t>Library based on </a:t>
            </a:r>
            <a:r>
              <a:rPr lang="en-US" dirty="0" smtClean="0"/>
              <a:t>user’s </a:t>
            </a:r>
            <a:r>
              <a:rPr lang="en-US" dirty="0"/>
              <a:t>experience level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140899" y="3276600"/>
            <a:ext cx="5014602"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7309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Motors and Sensor Setup</a:t>
            </a:r>
          </a:p>
        </p:txBody>
      </p:sp>
      <p:sp>
        <p:nvSpPr>
          <p:cNvPr id="3" name="Content Placeholder 2"/>
          <p:cNvSpPr>
            <a:spLocks noGrp="1"/>
          </p:cNvSpPr>
          <p:nvPr>
            <p:ph idx="1"/>
          </p:nvPr>
        </p:nvSpPr>
        <p:spPr/>
        <p:txBody>
          <a:bodyPr/>
          <a:lstStyle/>
          <a:p>
            <a:pPr>
              <a:buNone/>
            </a:pPr>
            <a:r>
              <a:rPr lang="en-US" dirty="0" smtClean="0"/>
              <a:t>	Central location to </a:t>
            </a:r>
            <a:r>
              <a:rPr lang="en-US" dirty="0"/>
              <a:t>configure and name all </a:t>
            </a:r>
            <a:r>
              <a:rPr lang="en-US" dirty="0" smtClean="0"/>
              <a:t>motors </a:t>
            </a:r>
            <a:r>
              <a:rPr lang="en-US" dirty="0"/>
              <a:t>and sensors attached to your </a:t>
            </a:r>
            <a:r>
              <a:rPr lang="en-US" dirty="0" smtClean="0"/>
              <a:t>Cortex</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2295017" y="3048000"/>
            <a:ext cx="4665251" cy="323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0411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Cortex Download Method</a:t>
            </a:r>
          </a:p>
        </p:txBody>
      </p:sp>
      <p:sp>
        <p:nvSpPr>
          <p:cNvPr id="3" name="Content Placeholder 2"/>
          <p:cNvSpPr>
            <a:spLocks noGrp="1"/>
          </p:cNvSpPr>
          <p:nvPr>
            <p:ph idx="1"/>
          </p:nvPr>
        </p:nvSpPr>
        <p:spPr/>
        <p:txBody>
          <a:bodyPr/>
          <a:lstStyle/>
          <a:p>
            <a:r>
              <a:rPr lang="en-US" dirty="0"/>
              <a:t>Allows you to specify:</a:t>
            </a:r>
          </a:p>
          <a:p>
            <a:pPr lvl="1"/>
            <a:r>
              <a:rPr lang="en-US" dirty="0"/>
              <a:t>How programs are downloaded </a:t>
            </a:r>
          </a:p>
          <a:p>
            <a:pPr lvl="1"/>
            <a:r>
              <a:rPr lang="en-US" dirty="0"/>
              <a:t>Whether </a:t>
            </a:r>
            <a:r>
              <a:rPr lang="en-US" dirty="0" smtClean="0"/>
              <a:t>Cortex </a:t>
            </a:r>
            <a:r>
              <a:rPr lang="en-US" dirty="0"/>
              <a:t>looks for </a:t>
            </a:r>
            <a:r>
              <a:rPr lang="en-US" dirty="0" err="1" smtClean="0"/>
              <a:t>VEXnet</a:t>
            </a:r>
            <a:r>
              <a:rPr lang="en-US" dirty="0" smtClean="0"/>
              <a:t> </a:t>
            </a:r>
            <a:r>
              <a:rPr lang="en-US" dirty="0"/>
              <a:t>connection when it starts up</a:t>
            </a:r>
          </a:p>
          <a:p>
            <a:r>
              <a:rPr lang="en-US" dirty="0" smtClean="0"/>
              <a:t>Allows you to download </a:t>
            </a:r>
            <a:r>
              <a:rPr lang="en-US" dirty="0"/>
              <a:t>Using </a:t>
            </a:r>
            <a:r>
              <a:rPr lang="en-US" dirty="0" err="1"/>
              <a:t>VEXnet</a:t>
            </a:r>
            <a:r>
              <a:rPr lang="en-US" dirty="0"/>
              <a:t> or </a:t>
            </a:r>
            <a:r>
              <a:rPr lang="en-US" dirty="0" smtClean="0"/>
              <a:t>USB; however, </a:t>
            </a:r>
            <a:r>
              <a:rPr lang="en-US" dirty="0"/>
              <a:t>the Cortex will look for a </a:t>
            </a:r>
            <a:r>
              <a:rPr lang="en-US" dirty="0" err="1"/>
              <a:t>VEXnet</a:t>
            </a:r>
            <a:r>
              <a:rPr lang="en-US" dirty="0"/>
              <a:t> connection for up to10 seconds before running code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5498638" y="4876800"/>
            <a:ext cx="3175923" cy="1927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6091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ROBOTC Color Coding</a:t>
            </a:r>
            <a:endParaRPr lang="en-US" dirty="0"/>
          </a:p>
        </p:txBody>
      </p:sp>
      <p:sp>
        <p:nvSpPr>
          <p:cNvPr id="3" name="Content Placeholder 2"/>
          <p:cNvSpPr>
            <a:spLocks noGrp="1"/>
          </p:cNvSpPr>
          <p:nvPr>
            <p:ph idx="1"/>
          </p:nvPr>
        </p:nvSpPr>
        <p:spPr/>
        <p:txBody>
          <a:bodyPr/>
          <a:lstStyle/>
          <a:p>
            <a:r>
              <a:rPr lang="en-US" dirty="0" smtClean="0"/>
              <a:t>ROBOTC is color coded </a:t>
            </a:r>
            <a:r>
              <a:rPr lang="en-US" dirty="0"/>
              <a:t>to distinguish elements of the program as </a:t>
            </a:r>
            <a:r>
              <a:rPr lang="en-US" dirty="0" smtClean="0"/>
              <a:t>shown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81200" y="2362200"/>
            <a:ext cx="5562600" cy="4387170"/>
          </a:xfrm>
          <a:prstGeom prst="rect">
            <a:avLst/>
          </a:prstGeom>
          <a:noFill/>
          <a:ln>
            <a:noFill/>
          </a:ln>
        </p:spPr>
      </p:pic>
    </p:spTree>
    <p:extLst>
      <p:ext uri="{BB962C8B-B14F-4D97-AF65-F5344CB8AC3E}">
        <p14:creationId xmlns:p14="http://schemas.microsoft.com/office/powerpoint/2010/main" xmlns="" val="1383920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Structure Subsystem</a:t>
            </a:r>
            <a:endParaRPr lang="en-US" dirty="0"/>
          </a:p>
        </p:txBody>
      </p:sp>
      <p:sp>
        <p:nvSpPr>
          <p:cNvPr id="3" name="Content Placeholder 2"/>
          <p:cNvSpPr>
            <a:spLocks noGrp="1"/>
          </p:cNvSpPr>
          <p:nvPr>
            <p:ph idx="1"/>
          </p:nvPr>
        </p:nvSpPr>
        <p:spPr/>
        <p:txBody>
          <a:bodyPr/>
          <a:lstStyle/>
          <a:p>
            <a:r>
              <a:rPr lang="en-US" sz="2800" dirty="0" smtClean="0"/>
              <a:t>VEX</a:t>
            </a:r>
            <a:r>
              <a:rPr lang="en-US" sz="2800" baseline="30000" dirty="0" smtClean="0"/>
              <a:t>®</a:t>
            </a:r>
            <a:r>
              <a:rPr lang="en-US" sz="2800" dirty="0" smtClean="0"/>
              <a:t> </a:t>
            </a:r>
            <a:r>
              <a:rPr lang="en-US" sz="2800" dirty="0"/>
              <a:t>Structure Subsystem </a:t>
            </a:r>
            <a:r>
              <a:rPr lang="en-US" sz="2800" dirty="0" smtClean="0"/>
              <a:t>forms </a:t>
            </a:r>
            <a:r>
              <a:rPr lang="en-US" sz="2800" dirty="0"/>
              <a:t>a robot </a:t>
            </a:r>
            <a:r>
              <a:rPr lang="en-US" sz="2800" dirty="0" smtClean="0"/>
              <a:t>base</a:t>
            </a:r>
          </a:p>
          <a:p>
            <a:r>
              <a:rPr lang="en-US" sz="2800" dirty="0" smtClean="0"/>
              <a:t>Contains </a:t>
            </a:r>
            <a:r>
              <a:rPr lang="en-US" sz="2800" dirty="0"/>
              <a:t>square holes </a:t>
            </a:r>
            <a:r>
              <a:rPr lang="en-US" sz="2800" dirty="0" smtClean="0"/>
              <a:t>on </a:t>
            </a:r>
            <a:r>
              <a:rPr lang="en-US" sz="2800" dirty="0"/>
              <a:t>a standardized </a:t>
            </a:r>
            <a:r>
              <a:rPr lang="en-US" sz="2800" dirty="0" smtClean="0"/>
              <a:t>½ in. grid</a:t>
            </a:r>
          </a:p>
          <a:p>
            <a:r>
              <a:rPr lang="en-US" sz="2800" dirty="0" smtClean="0"/>
              <a:t>Allows VEX</a:t>
            </a:r>
            <a:r>
              <a:rPr lang="en-US" sz="2800" baseline="30000" dirty="0" smtClean="0"/>
              <a:t>®</a:t>
            </a:r>
            <a:r>
              <a:rPr lang="en-US" sz="2800" dirty="0" smtClean="0"/>
              <a:t> components to </a:t>
            </a:r>
            <a:r>
              <a:rPr lang="en-US" sz="2800" dirty="0"/>
              <a:t>be </a:t>
            </a:r>
            <a:r>
              <a:rPr lang="en-US" sz="2800" dirty="0" smtClean="0"/>
              <a:t>assembled in various configurations</a:t>
            </a:r>
            <a:endParaRPr 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4125686"/>
            <a:ext cx="6181725" cy="2533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4598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400" dirty="0" smtClean="0">
                <a:latin typeface="Arial" pitchFamily="34" charset="0"/>
                <a:cs typeface="Arial" pitchFamily="34" charset="0"/>
              </a:rPr>
              <a:t>Carnegie </a:t>
            </a:r>
            <a:r>
              <a:rPr lang="en-US" sz="2400" dirty="0">
                <a:latin typeface="Arial" pitchFamily="34" charset="0"/>
                <a:cs typeface="Arial" pitchFamily="34" charset="0"/>
              </a:rPr>
              <a:t>Mellon Robotics Academy. (</a:t>
            </a:r>
            <a:r>
              <a:rPr lang="en-US" sz="2400" dirty="0" smtClean="0">
                <a:latin typeface="Arial" pitchFamily="34" charset="0"/>
                <a:cs typeface="Arial" pitchFamily="34" charset="0"/>
              </a:rPr>
              <a:t>2011). </a:t>
            </a:r>
            <a:r>
              <a:rPr lang="en-US" sz="2400" dirty="0">
                <a:latin typeface="Arial" pitchFamily="34" charset="0"/>
                <a:cs typeface="Arial" pitchFamily="34" charset="0"/>
              </a:rPr>
              <a:t>ROBOTC. Retrieved from http://</a:t>
            </a:r>
            <a:r>
              <a:rPr lang="en-US" sz="2400" dirty="0" smtClean="0">
                <a:latin typeface="Arial" pitchFamily="34" charset="0"/>
                <a:cs typeface="Arial" pitchFamily="34" charset="0"/>
              </a:rPr>
              <a:t>www.robotc.net</a:t>
            </a:r>
          </a:p>
          <a:p>
            <a:pPr>
              <a:buNone/>
            </a:pPr>
            <a:r>
              <a:rPr lang="en-US" sz="2400" dirty="0">
                <a:latin typeface="Arial" pitchFamily="34" charset="0"/>
                <a:cs typeface="Arial" pitchFamily="34" charset="0"/>
              </a:rPr>
              <a:t>VEX </a:t>
            </a:r>
            <a:r>
              <a:rPr lang="en-US" sz="2400" dirty="0" smtClean="0">
                <a:latin typeface="Arial" pitchFamily="34" charset="0"/>
                <a:cs typeface="Arial" pitchFamily="34" charset="0"/>
              </a:rPr>
              <a:t>Robotics. </a:t>
            </a:r>
            <a:r>
              <a:rPr lang="en-US" sz="2400" dirty="0">
                <a:latin typeface="Arial" pitchFamily="34" charset="0"/>
                <a:cs typeface="Arial" pitchFamily="34" charset="0"/>
              </a:rPr>
              <a:t>(</a:t>
            </a:r>
            <a:r>
              <a:rPr lang="en-US" sz="2400" dirty="0" smtClean="0">
                <a:latin typeface="Arial" pitchFamily="34" charset="0"/>
                <a:cs typeface="Arial" pitchFamily="34" charset="0"/>
              </a:rPr>
              <a:t>2014). </a:t>
            </a:r>
            <a:r>
              <a:rPr lang="en-US" sz="2400" dirty="0">
                <a:latin typeface="Arial" pitchFamily="34" charset="0"/>
                <a:cs typeface="Arial" pitchFamily="34" charset="0"/>
              </a:rPr>
              <a:t>ROBOTC. Retrieved from </a:t>
            </a:r>
            <a:r>
              <a:rPr lang="en-US" sz="2400" dirty="0" smtClean="0">
                <a:latin typeface="Arial" pitchFamily="34" charset="0"/>
                <a:cs typeface="Arial" pitchFamily="34" charset="0"/>
              </a:rPr>
              <a:t>http</a:t>
            </a:r>
            <a:r>
              <a:rPr lang="en-US" sz="2400" dirty="0">
                <a:latin typeface="Arial" pitchFamily="34" charset="0"/>
                <a:cs typeface="Arial" pitchFamily="34" charset="0"/>
              </a:rPr>
              <a:t>://</a:t>
            </a:r>
            <a:r>
              <a:rPr lang="en-US" sz="2400" dirty="0" smtClean="0">
                <a:latin typeface="Arial" pitchFamily="34" charset="0"/>
                <a:cs typeface="Arial" pitchFamily="34" charset="0"/>
              </a:rPr>
              <a:t>www.vexrobotics.com</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Structure Subsystem</a:t>
            </a:r>
          </a:p>
        </p:txBody>
      </p:sp>
      <p:sp>
        <p:nvSpPr>
          <p:cNvPr id="3" name="Content Placeholder 2"/>
          <p:cNvSpPr>
            <a:spLocks noGrp="1"/>
          </p:cNvSpPr>
          <p:nvPr>
            <p:ph idx="1"/>
          </p:nvPr>
        </p:nvSpPr>
        <p:spPr/>
        <p:txBody>
          <a:bodyPr/>
          <a:lstStyle/>
          <a:p>
            <a:r>
              <a:rPr lang="en-US" sz="2800" dirty="0"/>
              <a:t>Metal components </a:t>
            </a:r>
            <a:r>
              <a:rPr lang="en-US" sz="2800" dirty="0" smtClean="0"/>
              <a:t>directly attached using 8-32 </a:t>
            </a:r>
            <a:r>
              <a:rPr lang="en-US" sz="2800" dirty="0"/>
              <a:t>screws and </a:t>
            </a:r>
            <a:r>
              <a:rPr lang="en-US" sz="2800" dirty="0" smtClean="0"/>
              <a:t>nuts</a:t>
            </a:r>
          </a:p>
          <a:p>
            <a:pPr lvl="1"/>
            <a:r>
              <a:rPr lang="en-US" sz="2400" dirty="0" err="1"/>
              <a:t>Nylock</a:t>
            </a:r>
            <a:r>
              <a:rPr lang="en-US" sz="2400" dirty="0"/>
              <a:t> </a:t>
            </a:r>
            <a:r>
              <a:rPr lang="en-US" sz="2400" dirty="0" smtClean="0"/>
              <a:t>nut has </a:t>
            </a:r>
            <a:r>
              <a:rPr lang="en-US" sz="2400" dirty="0"/>
              <a:t>a plastic insert </a:t>
            </a:r>
            <a:r>
              <a:rPr lang="en-US" sz="2400" dirty="0" smtClean="0"/>
              <a:t>to prevent unscrewing</a:t>
            </a:r>
          </a:p>
          <a:p>
            <a:pPr lvl="1"/>
            <a:r>
              <a:rPr lang="en-US" sz="2400" dirty="0"/>
              <a:t>KEPS </a:t>
            </a:r>
            <a:r>
              <a:rPr lang="en-US" sz="2400" dirty="0" smtClean="0"/>
              <a:t>nut has a </a:t>
            </a:r>
            <a:r>
              <a:rPr lang="en-US" sz="2400" dirty="0"/>
              <a:t>ring of “teeth” on one side </a:t>
            </a:r>
            <a:r>
              <a:rPr lang="en-US" sz="2400" dirty="0" smtClean="0"/>
              <a:t>to grip </a:t>
            </a:r>
            <a:r>
              <a:rPr lang="en-US" sz="2400" dirty="0"/>
              <a:t>the </a:t>
            </a:r>
            <a:r>
              <a:rPr lang="en-US" sz="2400" dirty="0" smtClean="0"/>
              <a:t>piece being installed</a:t>
            </a:r>
          </a:p>
          <a:p>
            <a:pPr lvl="1"/>
            <a:r>
              <a:rPr lang="en-US" sz="2400" dirty="0"/>
              <a:t>Regular </a:t>
            </a:r>
            <a:r>
              <a:rPr lang="en-US" sz="2400" dirty="0" smtClean="0"/>
              <a:t>nut has </a:t>
            </a:r>
            <a:r>
              <a:rPr lang="en-US" sz="2400" dirty="0"/>
              <a:t>no locking </a:t>
            </a:r>
            <a:r>
              <a:rPr lang="en-US" sz="2400" dirty="0" smtClean="0"/>
              <a:t>feature</a:t>
            </a:r>
            <a:endParaRPr lang="en-US"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4419600"/>
            <a:ext cx="2534134"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9600" y="4419600"/>
            <a:ext cx="3657600" cy="1377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343399" y="5443380"/>
            <a:ext cx="1109599" cy="830997"/>
          </a:xfrm>
          <a:prstGeom prst="rect">
            <a:avLst/>
          </a:prstGeom>
          <a:noFill/>
        </p:spPr>
        <p:txBody>
          <a:bodyPr wrap="none" rtlCol="0">
            <a:spAutoFit/>
          </a:bodyPr>
          <a:lstStyle/>
          <a:p>
            <a:pPr algn="ctr"/>
            <a:r>
              <a:rPr lang="en-US" sz="2400" dirty="0" err="1" smtClean="0"/>
              <a:t>Nylock</a:t>
            </a:r>
            <a:endParaRPr lang="en-US" sz="2400" dirty="0" smtClean="0"/>
          </a:p>
          <a:p>
            <a:pPr algn="ctr"/>
            <a:r>
              <a:rPr lang="en-US" sz="2400" dirty="0" smtClean="0"/>
              <a:t>Nut</a:t>
            </a:r>
            <a:endParaRPr lang="en-US" sz="2400" dirty="0"/>
          </a:p>
        </p:txBody>
      </p:sp>
      <p:sp>
        <p:nvSpPr>
          <p:cNvPr id="7" name="TextBox 6"/>
          <p:cNvSpPr txBox="1"/>
          <p:nvPr/>
        </p:nvSpPr>
        <p:spPr>
          <a:xfrm>
            <a:off x="5657496" y="5595779"/>
            <a:ext cx="1005403" cy="830997"/>
          </a:xfrm>
          <a:prstGeom prst="rect">
            <a:avLst/>
          </a:prstGeom>
          <a:noFill/>
        </p:spPr>
        <p:txBody>
          <a:bodyPr wrap="none" rtlCol="0">
            <a:spAutoFit/>
          </a:bodyPr>
          <a:lstStyle/>
          <a:p>
            <a:pPr algn="ctr"/>
            <a:r>
              <a:rPr lang="en-US" sz="2400" dirty="0" smtClean="0"/>
              <a:t>KEPS</a:t>
            </a:r>
          </a:p>
          <a:p>
            <a:pPr algn="ctr"/>
            <a:r>
              <a:rPr lang="en-US" sz="2400" dirty="0" smtClean="0"/>
              <a:t>Nut</a:t>
            </a:r>
            <a:endParaRPr lang="en-US" sz="2400" dirty="0"/>
          </a:p>
        </p:txBody>
      </p:sp>
      <p:sp>
        <p:nvSpPr>
          <p:cNvPr id="8" name="TextBox 7"/>
          <p:cNvSpPr txBox="1"/>
          <p:nvPr/>
        </p:nvSpPr>
        <p:spPr>
          <a:xfrm>
            <a:off x="6941954" y="5832901"/>
            <a:ext cx="1265090" cy="830997"/>
          </a:xfrm>
          <a:prstGeom prst="rect">
            <a:avLst/>
          </a:prstGeom>
          <a:noFill/>
        </p:spPr>
        <p:txBody>
          <a:bodyPr wrap="none" rtlCol="0">
            <a:spAutoFit/>
          </a:bodyPr>
          <a:lstStyle/>
          <a:p>
            <a:pPr algn="ctr"/>
            <a:r>
              <a:rPr lang="en-US" sz="2400" dirty="0" smtClean="0"/>
              <a:t>Regular</a:t>
            </a:r>
          </a:p>
          <a:p>
            <a:pPr algn="ctr"/>
            <a:r>
              <a:rPr lang="en-US" sz="2400" dirty="0" smtClean="0"/>
              <a:t>Nut</a:t>
            </a:r>
            <a:endParaRPr lang="en-US" sz="2400" dirty="0"/>
          </a:p>
        </p:txBody>
      </p:sp>
      <p:sp>
        <p:nvSpPr>
          <p:cNvPr id="9" name="TextBox 8"/>
          <p:cNvSpPr txBox="1"/>
          <p:nvPr/>
        </p:nvSpPr>
        <p:spPr>
          <a:xfrm>
            <a:off x="1295400" y="6212758"/>
            <a:ext cx="1845377" cy="461665"/>
          </a:xfrm>
          <a:prstGeom prst="rect">
            <a:avLst/>
          </a:prstGeom>
          <a:noFill/>
        </p:spPr>
        <p:txBody>
          <a:bodyPr wrap="none" rtlCol="0">
            <a:spAutoFit/>
          </a:bodyPr>
          <a:lstStyle/>
          <a:p>
            <a:pPr algn="ctr"/>
            <a:r>
              <a:rPr lang="en-US" sz="2400" dirty="0"/>
              <a:t>8-32 screws</a:t>
            </a:r>
          </a:p>
        </p:txBody>
      </p:sp>
    </p:spTree>
    <p:extLst>
      <p:ext uri="{BB962C8B-B14F-4D97-AF65-F5344CB8AC3E}">
        <p14:creationId xmlns:p14="http://schemas.microsoft.com/office/powerpoint/2010/main" xmlns="" val="2233503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Motion </a:t>
            </a:r>
            <a:r>
              <a:rPr lang="en-US" dirty="0"/>
              <a:t>Subsystem</a:t>
            </a:r>
          </a:p>
        </p:txBody>
      </p:sp>
      <p:sp>
        <p:nvSpPr>
          <p:cNvPr id="3" name="Content Placeholder 2"/>
          <p:cNvSpPr>
            <a:spLocks noGrp="1"/>
          </p:cNvSpPr>
          <p:nvPr>
            <p:ph idx="1"/>
          </p:nvPr>
        </p:nvSpPr>
        <p:spPr/>
        <p:txBody>
          <a:bodyPr/>
          <a:lstStyle/>
          <a:p>
            <a:r>
              <a:rPr lang="en-US" dirty="0" smtClean="0"/>
              <a:t>Components which </a:t>
            </a:r>
            <a:r>
              <a:rPr lang="en-US" dirty="0"/>
              <a:t>make a robot </a:t>
            </a:r>
            <a:r>
              <a:rPr lang="en-US" dirty="0" smtClean="0"/>
              <a:t>move</a:t>
            </a:r>
          </a:p>
          <a:p>
            <a:pPr lvl="1"/>
            <a:r>
              <a:rPr lang="en-US" dirty="0" smtClean="0"/>
              <a:t>Gear</a:t>
            </a:r>
          </a:p>
          <a:p>
            <a:pPr lvl="1"/>
            <a:r>
              <a:rPr lang="en-US" dirty="0" smtClean="0"/>
              <a:t>Wheel</a:t>
            </a:r>
          </a:p>
          <a:p>
            <a:pPr lvl="1"/>
            <a:r>
              <a:rPr lang="en-US" dirty="0" smtClean="0"/>
              <a:t>Motor</a:t>
            </a:r>
          </a:p>
          <a:p>
            <a:pPr lvl="1"/>
            <a:r>
              <a:rPr lang="en-US" dirty="0" smtClean="0"/>
              <a:t>Servo</a:t>
            </a:r>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4208" y="2438400"/>
            <a:ext cx="3414712" cy="161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4533900"/>
            <a:ext cx="2853128"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2433" y="4050562"/>
            <a:ext cx="1488173"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9123" y="4057650"/>
            <a:ext cx="2056517" cy="228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1371600" y="6336562"/>
            <a:ext cx="971741" cy="461665"/>
          </a:xfrm>
          <a:prstGeom prst="rect">
            <a:avLst/>
          </a:prstGeom>
          <a:noFill/>
        </p:spPr>
        <p:txBody>
          <a:bodyPr wrap="none" rtlCol="0">
            <a:spAutoFit/>
          </a:bodyPr>
          <a:lstStyle/>
          <a:p>
            <a:pPr algn="ctr"/>
            <a:r>
              <a:rPr lang="en-US" sz="2400" dirty="0" smtClean="0"/>
              <a:t>Motor</a:t>
            </a:r>
            <a:endParaRPr lang="en-US" sz="2400" dirty="0"/>
          </a:p>
        </p:txBody>
      </p:sp>
      <p:sp>
        <p:nvSpPr>
          <p:cNvPr id="9" name="TextBox 8"/>
          <p:cNvSpPr txBox="1"/>
          <p:nvPr/>
        </p:nvSpPr>
        <p:spPr>
          <a:xfrm>
            <a:off x="3231831" y="6332575"/>
            <a:ext cx="989374" cy="461665"/>
          </a:xfrm>
          <a:prstGeom prst="rect">
            <a:avLst/>
          </a:prstGeom>
          <a:noFill/>
        </p:spPr>
        <p:txBody>
          <a:bodyPr wrap="none" rtlCol="0">
            <a:spAutoFit/>
          </a:bodyPr>
          <a:lstStyle/>
          <a:p>
            <a:pPr algn="ctr"/>
            <a:r>
              <a:rPr lang="en-US" sz="2400" dirty="0" smtClean="0"/>
              <a:t>Servo</a:t>
            </a:r>
            <a:endParaRPr lang="en-US" sz="2400" dirty="0"/>
          </a:p>
        </p:txBody>
      </p:sp>
      <p:sp>
        <p:nvSpPr>
          <p:cNvPr id="10" name="TextBox 9"/>
          <p:cNvSpPr txBox="1"/>
          <p:nvPr/>
        </p:nvSpPr>
        <p:spPr>
          <a:xfrm>
            <a:off x="6135358" y="3560560"/>
            <a:ext cx="1023037" cy="461665"/>
          </a:xfrm>
          <a:prstGeom prst="rect">
            <a:avLst/>
          </a:prstGeom>
          <a:noFill/>
        </p:spPr>
        <p:txBody>
          <a:bodyPr wrap="none" rtlCol="0">
            <a:spAutoFit/>
          </a:bodyPr>
          <a:lstStyle/>
          <a:p>
            <a:pPr algn="ctr"/>
            <a:r>
              <a:rPr lang="en-US" sz="2400" dirty="0" smtClean="0"/>
              <a:t>Gears</a:t>
            </a:r>
            <a:endParaRPr lang="en-US" sz="2400" dirty="0"/>
          </a:p>
        </p:txBody>
      </p:sp>
      <p:sp>
        <p:nvSpPr>
          <p:cNvPr id="11" name="TextBox 10"/>
          <p:cNvSpPr txBox="1"/>
          <p:nvPr/>
        </p:nvSpPr>
        <p:spPr>
          <a:xfrm>
            <a:off x="6738370" y="6332574"/>
            <a:ext cx="1212191" cy="461665"/>
          </a:xfrm>
          <a:prstGeom prst="rect">
            <a:avLst/>
          </a:prstGeom>
          <a:noFill/>
        </p:spPr>
        <p:txBody>
          <a:bodyPr wrap="none" rtlCol="0">
            <a:spAutoFit/>
          </a:bodyPr>
          <a:lstStyle/>
          <a:p>
            <a:pPr algn="ctr"/>
            <a:r>
              <a:rPr lang="en-US" sz="2400" dirty="0" smtClean="0"/>
              <a:t>Wheels</a:t>
            </a:r>
            <a:endParaRPr lang="en-US" sz="2400" dirty="0"/>
          </a:p>
        </p:txBody>
      </p:sp>
    </p:spTree>
    <p:extLst>
      <p:ext uri="{BB962C8B-B14F-4D97-AF65-F5344CB8AC3E}">
        <p14:creationId xmlns:p14="http://schemas.microsoft.com/office/powerpoint/2010/main" xmlns="" val="1428884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Motion </a:t>
            </a:r>
            <a:r>
              <a:rPr lang="en-US" dirty="0" smtClean="0"/>
              <a:t>Subsystem – Motors</a:t>
            </a:r>
            <a:endParaRPr lang="en-US" dirty="0"/>
          </a:p>
        </p:txBody>
      </p:sp>
      <p:sp>
        <p:nvSpPr>
          <p:cNvPr id="3" name="Content Placeholder 2"/>
          <p:cNvSpPr>
            <a:spLocks noGrp="1"/>
          </p:cNvSpPr>
          <p:nvPr>
            <p:ph idx="1"/>
          </p:nvPr>
        </p:nvSpPr>
        <p:spPr/>
        <p:txBody>
          <a:bodyPr/>
          <a:lstStyle/>
          <a:p>
            <a:r>
              <a:rPr lang="en-US" dirty="0" smtClean="0"/>
              <a:t>2-wire </a:t>
            </a:r>
            <a:r>
              <a:rPr lang="en-US" dirty="0"/>
              <a:t>motor </a:t>
            </a:r>
            <a:r>
              <a:rPr lang="en-US" dirty="0" smtClean="0"/>
              <a:t>393</a:t>
            </a:r>
          </a:p>
          <a:p>
            <a:r>
              <a:rPr lang="en-US" dirty="0" smtClean="0"/>
              <a:t>Two methods to connect to Cortex</a:t>
            </a:r>
          </a:p>
          <a:p>
            <a:pPr lvl="1"/>
            <a:r>
              <a:rPr lang="en-US" dirty="0" smtClean="0"/>
              <a:t>Motor </a:t>
            </a:r>
            <a:r>
              <a:rPr lang="en-US" dirty="0"/>
              <a:t>ports 1 </a:t>
            </a:r>
            <a:r>
              <a:rPr lang="en-US" dirty="0" smtClean="0"/>
              <a:t>and </a:t>
            </a:r>
            <a:r>
              <a:rPr lang="en-US" dirty="0"/>
              <a:t>10</a:t>
            </a:r>
            <a:endParaRPr lang="en-US" dirty="0" smtClean="0"/>
          </a:p>
          <a:p>
            <a:pPr lvl="1"/>
            <a:r>
              <a:rPr lang="en-US" dirty="0" smtClean="0"/>
              <a:t>Motor port 2-9 using Motor </a:t>
            </a:r>
            <a:r>
              <a:rPr lang="en-US" dirty="0"/>
              <a:t>Controller </a:t>
            </a:r>
            <a:r>
              <a:rPr lang="en-US" dirty="0" smtClean="0"/>
              <a:t>29</a:t>
            </a:r>
          </a:p>
        </p:txBody>
      </p:sp>
      <p:sp>
        <p:nvSpPr>
          <p:cNvPr id="7" name="TextBox 6"/>
          <p:cNvSpPr txBox="1"/>
          <p:nvPr/>
        </p:nvSpPr>
        <p:spPr>
          <a:xfrm>
            <a:off x="3126744" y="5509009"/>
            <a:ext cx="1691489" cy="461665"/>
          </a:xfrm>
          <a:prstGeom prst="rect">
            <a:avLst/>
          </a:prstGeom>
          <a:solidFill>
            <a:schemeClr val="bg1"/>
          </a:solidFill>
        </p:spPr>
        <p:txBody>
          <a:bodyPr wrap="none" rtlCol="0">
            <a:spAutoFit/>
          </a:bodyPr>
          <a:lstStyle/>
          <a:p>
            <a:pPr marL="0" lvl="1"/>
            <a:r>
              <a:rPr lang="en-US" sz="2400" dirty="0" smtClean="0"/>
              <a:t>2-Wire 393</a:t>
            </a:r>
            <a:endParaRPr lang="en-US" sz="2400" dirty="0"/>
          </a:p>
        </p:txBody>
      </p:sp>
      <p:pic>
        <p:nvPicPr>
          <p:cNvPr id="1026" name="Picture 2" descr="C:\Users\gholt\Dropbox (Project Lead The Way)\RobotC Version Update\POE\ManufacturerImages\276-2177-2-wire-motor-39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19400" y="3533775"/>
            <a:ext cx="2057400"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gholt\Dropbox (Project Lead The Way)\RobotC Version Update\POE\ManufacturerImages\276-2193-motor-controller-29-a_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6000" y="3657600"/>
            <a:ext cx="1546609" cy="154660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096000" y="5509008"/>
            <a:ext cx="1949573" cy="461665"/>
          </a:xfrm>
          <a:prstGeom prst="rect">
            <a:avLst/>
          </a:prstGeom>
          <a:solidFill>
            <a:schemeClr val="bg1"/>
          </a:solidFill>
        </p:spPr>
        <p:txBody>
          <a:bodyPr wrap="none" rtlCol="0">
            <a:spAutoFit/>
          </a:bodyPr>
          <a:lstStyle/>
          <a:p>
            <a:pPr marL="0" lvl="1"/>
            <a:r>
              <a:rPr lang="en-US" sz="2400" dirty="0"/>
              <a:t>Controller 29</a:t>
            </a:r>
          </a:p>
        </p:txBody>
      </p:sp>
    </p:spTree>
    <p:extLst>
      <p:ext uri="{BB962C8B-B14F-4D97-AF65-F5344CB8AC3E}">
        <p14:creationId xmlns:p14="http://schemas.microsoft.com/office/powerpoint/2010/main" xmlns="" val="27364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VEX</a:t>
            </a:r>
            <a:r>
              <a:rPr lang="en-US" baseline="30000" dirty="0" smtClean="0"/>
              <a:t>®</a:t>
            </a:r>
            <a:r>
              <a:rPr lang="en-US" dirty="0" smtClean="0"/>
              <a:t> </a:t>
            </a:r>
            <a:r>
              <a:rPr lang="en-US" dirty="0"/>
              <a:t>Motion </a:t>
            </a:r>
            <a:r>
              <a:rPr lang="en-US" dirty="0" smtClean="0"/>
              <a:t>Subsystem – Servos</a:t>
            </a:r>
            <a:endParaRPr lang="en-US" dirty="0"/>
          </a:p>
        </p:txBody>
      </p:sp>
      <p:sp>
        <p:nvSpPr>
          <p:cNvPr id="3" name="Content Placeholder 2"/>
          <p:cNvSpPr>
            <a:spLocks noGrp="1"/>
          </p:cNvSpPr>
          <p:nvPr>
            <p:ph idx="1"/>
          </p:nvPr>
        </p:nvSpPr>
        <p:spPr/>
        <p:txBody>
          <a:bodyPr/>
          <a:lstStyle/>
          <a:p>
            <a:r>
              <a:rPr lang="en-US" dirty="0" smtClean="0"/>
              <a:t>Similar appearance to a motor</a:t>
            </a:r>
            <a:endParaRPr lang="en-US" dirty="0"/>
          </a:p>
          <a:p>
            <a:r>
              <a:rPr lang="en-US" dirty="0" smtClean="0"/>
              <a:t>Operation is significantly different</a:t>
            </a:r>
            <a:endParaRPr lang="en-US" dirty="0"/>
          </a:p>
          <a:p>
            <a:pPr lvl="1"/>
            <a:r>
              <a:rPr lang="en-US" dirty="0"/>
              <a:t>Motor </a:t>
            </a:r>
            <a:r>
              <a:rPr lang="en-US" dirty="0" smtClean="0"/>
              <a:t>spins continuously at a power value </a:t>
            </a:r>
            <a:endParaRPr lang="en-US" dirty="0"/>
          </a:p>
          <a:p>
            <a:pPr lvl="1"/>
            <a:r>
              <a:rPr lang="en-US" dirty="0" smtClean="0"/>
              <a:t>Servo rotates to a position between 0</a:t>
            </a:r>
            <a:r>
              <a:rPr lang="en-US" baseline="30000" dirty="0" smtClean="0"/>
              <a:t>o</a:t>
            </a:r>
            <a:r>
              <a:rPr lang="en-US" dirty="0" smtClean="0"/>
              <a:t> to 120</a:t>
            </a:r>
            <a:r>
              <a:rPr lang="en-US" baseline="30000" dirty="0"/>
              <a:t>o</a:t>
            </a:r>
            <a:r>
              <a:rPr lang="en-US" dirty="0" smtClean="0"/>
              <a:t> degrees</a:t>
            </a:r>
            <a:endParaRPr lang="en-US" dirty="0"/>
          </a:p>
        </p:txBody>
      </p:sp>
      <p:pic>
        <p:nvPicPr>
          <p:cNvPr id="2050" name="Picture 2" descr="C:\Users\gholt\Dropbox (Project Lead The Way)\RobotC Version Update\POE\ManufacturerImages\276-2163-motor_1_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7582" y="3733800"/>
            <a:ext cx="2667000" cy="266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5264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4955059" y="1828800"/>
            <a:ext cx="4630755"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Analog Sensors:</a:t>
            </a:r>
          </a:p>
          <a:p>
            <a:pPr marL="457200" lvl="1" indent="0">
              <a:buNone/>
            </a:pPr>
            <a:r>
              <a:rPr lang="en-US" dirty="0" smtClean="0"/>
              <a:t>Light Sensor</a:t>
            </a:r>
          </a:p>
          <a:p>
            <a:pPr marL="457200" lvl="1" indent="0">
              <a:buNone/>
            </a:pPr>
            <a:endParaRPr lang="en-US" dirty="0" smtClean="0"/>
          </a:p>
          <a:p>
            <a:pPr marL="457200" lvl="1" indent="0">
              <a:buNone/>
            </a:pPr>
            <a:r>
              <a:rPr lang="en-US" dirty="0" smtClean="0"/>
              <a:t>Potentiometer</a:t>
            </a:r>
          </a:p>
          <a:p>
            <a:pPr marL="457200" lvl="1" indent="0">
              <a:buNone/>
            </a:pPr>
            <a:endParaRPr lang="en-US" dirty="0" smtClean="0"/>
          </a:p>
          <a:p>
            <a:pPr marL="457200" lvl="1" indent="0">
              <a:buNone/>
            </a:pPr>
            <a:r>
              <a:rPr lang="en-US" dirty="0" smtClean="0"/>
              <a:t>Line Follower</a:t>
            </a:r>
          </a:p>
          <a:p>
            <a:pPr marL="457200" lvl="1" indent="0">
              <a:buNone/>
            </a:pPr>
            <a:endParaRPr lang="en-US" dirty="0"/>
          </a:p>
          <a:p>
            <a:pPr lvl="1"/>
            <a:endParaRPr lang="en-US" dirty="0"/>
          </a:p>
        </p:txBody>
      </p:sp>
      <p:sp>
        <p:nvSpPr>
          <p:cNvPr id="13" name="Content Placeholder 2"/>
          <p:cNvSpPr txBox="1">
            <a:spLocks/>
          </p:cNvSpPr>
          <p:nvPr/>
        </p:nvSpPr>
        <p:spPr bwMode="auto">
          <a:xfrm>
            <a:off x="322245" y="1828800"/>
            <a:ext cx="4630755"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smtClean="0"/>
              <a:t>Digital Sensors:</a:t>
            </a:r>
          </a:p>
          <a:p>
            <a:pPr marL="457200" lvl="1" indent="0">
              <a:buNone/>
            </a:pPr>
            <a:r>
              <a:rPr lang="en-US" dirty="0" smtClean="0"/>
              <a:t>Bumper </a:t>
            </a:r>
            <a:r>
              <a:rPr lang="en-US" dirty="0"/>
              <a:t>Switch</a:t>
            </a:r>
            <a:endParaRPr lang="en-US" dirty="0" smtClean="0"/>
          </a:p>
          <a:p>
            <a:pPr marL="457200" lvl="1" indent="0">
              <a:buNone/>
            </a:pPr>
            <a:r>
              <a:rPr lang="en-US" dirty="0"/>
              <a:t> </a:t>
            </a:r>
            <a:r>
              <a:rPr lang="en-US" dirty="0" smtClean="0"/>
              <a:t>                  </a:t>
            </a:r>
          </a:p>
          <a:p>
            <a:pPr marL="457200" lvl="1" indent="0">
              <a:buNone/>
            </a:pPr>
            <a:r>
              <a:rPr lang="en-US" dirty="0" smtClean="0"/>
              <a:t>Limit Switch</a:t>
            </a:r>
            <a:endParaRPr lang="en-US" dirty="0"/>
          </a:p>
          <a:p>
            <a:pPr marL="457200" lvl="1" indent="0">
              <a:buNone/>
            </a:pPr>
            <a:endParaRPr lang="en-US" dirty="0" smtClean="0"/>
          </a:p>
          <a:p>
            <a:pPr marL="457200" lvl="1" indent="0">
              <a:buNone/>
            </a:pPr>
            <a:r>
              <a:rPr lang="en-US" dirty="0" smtClean="0"/>
              <a:t>Optical Shaft                                   </a:t>
            </a:r>
          </a:p>
          <a:p>
            <a:pPr marL="457200" lvl="1" indent="0">
              <a:buNone/>
            </a:pPr>
            <a:r>
              <a:rPr lang="en-US" dirty="0" smtClean="0"/>
              <a:t>   Encoder</a:t>
            </a:r>
          </a:p>
          <a:p>
            <a:pPr marL="457200" lvl="1" indent="0">
              <a:buNone/>
            </a:pPr>
            <a:r>
              <a:rPr lang="en-US" dirty="0" smtClean="0"/>
              <a:t>Ultrasonic Range</a:t>
            </a:r>
          </a:p>
          <a:p>
            <a:pPr marL="457200" lvl="1" indent="0">
              <a:buNone/>
            </a:pPr>
            <a:r>
              <a:rPr lang="en-US" dirty="0"/>
              <a:t> </a:t>
            </a:r>
            <a:r>
              <a:rPr lang="en-US" dirty="0" smtClean="0"/>
              <a:t>  Finder</a:t>
            </a:r>
            <a:endParaRPr lang="en-US" dirty="0"/>
          </a:p>
        </p:txBody>
      </p:sp>
      <p:sp>
        <p:nvSpPr>
          <p:cNvPr id="2" name="Title 1"/>
          <p:cNvSpPr>
            <a:spLocks noGrp="1"/>
          </p:cNvSpPr>
          <p:nvPr>
            <p:ph type="title"/>
          </p:nvPr>
        </p:nvSpPr>
        <p:spPr>
          <a:xfrm>
            <a:off x="147337" y="152400"/>
            <a:ext cx="8229600" cy="715962"/>
          </a:xfrm>
        </p:spPr>
        <p:txBody>
          <a:bodyPr/>
          <a:lstStyle/>
          <a:p>
            <a:r>
              <a:rPr lang="en-US" dirty="0" smtClean="0"/>
              <a:t>VEX</a:t>
            </a:r>
            <a:r>
              <a:rPr lang="en-US" baseline="30000" dirty="0" smtClean="0"/>
              <a:t>®</a:t>
            </a:r>
            <a:r>
              <a:rPr lang="en-US" dirty="0" smtClean="0"/>
              <a:t> Sensors Subsystem</a:t>
            </a:r>
            <a:endParaRPr lang="en-US" dirty="0"/>
          </a:p>
        </p:txBody>
      </p:sp>
      <p:sp>
        <p:nvSpPr>
          <p:cNvPr id="3" name="Content Placeholder 2"/>
          <p:cNvSpPr>
            <a:spLocks noGrp="1"/>
          </p:cNvSpPr>
          <p:nvPr>
            <p:ph idx="1"/>
          </p:nvPr>
        </p:nvSpPr>
        <p:spPr>
          <a:xfrm>
            <a:off x="322245" y="838200"/>
            <a:ext cx="8229600" cy="658349"/>
          </a:xfrm>
        </p:spPr>
        <p:txBody>
          <a:bodyPr/>
          <a:lstStyle/>
          <a:p>
            <a:r>
              <a:rPr lang="en-US" dirty="0" smtClean="0"/>
              <a:t>Provide inputs to sense the environment</a:t>
            </a:r>
          </a:p>
        </p:txBody>
      </p:sp>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31728" y="2589519"/>
            <a:ext cx="1250433" cy="801560"/>
          </a:xfrm>
          <a:prstGeom prst="rect">
            <a:avLst/>
          </a:prstGeom>
          <a:noFill/>
          <a:ln>
            <a:noFill/>
          </a:ln>
          <a:effectLs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90732" y="5953068"/>
            <a:ext cx="1485465" cy="6814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31354" y="2401921"/>
            <a:ext cx="1123705" cy="7259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C:\Users\gholt\Desktop\VEX Images From Site\276-2154-line-tracker.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7105622" y="4863331"/>
            <a:ext cx="1866900" cy="13753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gholt\Desktop\VEX Images From Site\limit-switch-sp_2.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2"/>
          <a:stretch/>
        </p:blipFill>
        <p:spPr bwMode="auto">
          <a:xfrm>
            <a:off x="3849472" y="3127889"/>
            <a:ext cx="1330036" cy="92637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gholt\Desktop\VEX Images From Site\Optical_Shaft_Encoder_Figure_1a.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3849472" y="4322640"/>
            <a:ext cx="1060437" cy="10813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gholt\Desktop\VEX Images From Site\potentiometer-a_2.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a:stretch/>
        </p:blipFill>
        <p:spPr bwMode="auto">
          <a:xfrm>
            <a:off x="7941366" y="3554950"/>
            <a:ext cx="1031156" cy="998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219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Potentiometers</a:t>
            </a:r>
          </a:p>
        </p:txBody>
      </p:sp>
      <p:sp>
        <p:nvSpPr>
          <p:cNvPr id="3" name="Content Placeholder 2"/>
          <p:cNvSpPr>
            <a:spLocks noGrp="1"/>
          </p:cNvSpPr>
          <p:nvPr>
            <p:ph idx="1"/>
          </p:nvPr>
        </p:nvSpPr>
        <p:spPr>
          <a:xfrm>
            <a:off x="457200" y="1295401"/>
            <a:ext cx="8229600" cy="2590800"/>
          </a:xfrm>
        </p:spPr>
        <p:txBody>
          <a:bodyPr/>
          <a:lstStyle/>
          <a:p>
            <a:r>
              <a:rPr lang="en-US" dirty="0" smtClean="0"/>
              <a:t>How It Works</a:t>
            </a:r>
          </a:p>
          <a:p>
            <a:pPr lvl="1"/>
            <a:r>
              <a:rPr lang="en-US" dirty="0"/>
              <a:t>Analog sensor</a:t>
            </a:r>
          </a:p>
          <a:p>
            <a:pPr lvl="1"/>
            <a:r>
              <a:rPr lang="en-US" dirty="0"/>
              <a:t>Measures rotation of a shaft </a:t>
            </a:r>
            <a:br>
              <a:rPr lang="en-US" dirty="0"/>
            </a:br>
            <a:r>
              <a:rPr lang="en-US" dirty="0"/>
              <a:t>between 0 and ~265 degrees</a:t>
            </a:r>
          </a:p>
          <a:p>
            <a:pPr lvl="1"/>
            <a:r>
              <a:rPr lang="en-US" dirty="0"/>
              <a:t>Cortex returns values between 0 </a:t>
            </a:r>
            <a:r>
              <a:rPr lang="en-US" dirty="0" smtClean="0"/>
              <a:t>and </a:t>
            </a:r>
            <a:r>
              <a:rPr lang="en-US" dirty="0"/>
              <a:t>~</a:t>
            </a:r>
            <a:r>
              <a:rPr lang="en-US" dirty="0" smtClean="0"/>
              <a:t>4095</a:t>
            </a:r>
          </a:p>
          <a:p>
            <a:endParaRPr lang="en-US" dirty="0"/>
          </a:p>
        </p:txBody>
      </p:sp>
      <p:sp>
        <p:nvSpPr>
          <p:cNvPr id="6" name="Content Placeholder 2"/>
          <p:cNvSpPr txBox="1">
            <a:spLocks/>
          </p:cNvSpPr>
          <p:nvPr/>
        </p:nvSpPr>
        <p:spPr bwMode="auto">
          <a:xfrm>
            <a:off x="457200" y="4038601"/>
            <a:ext cx="82296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dirty="0"/>
              <a:t>Caution</a:t>
            </a:r>
          </a:p>
          <a:p>
            <a:pPr lvl="1"/>
            <a:r>
              <a:rPr lang="en-US" dirty="0"/>
              <a:t>Internal mechanical stops prevent potentiometer from turning a full revolution</a:t>
            </a:r>
          </a:p>
          <a:p>
            <a:pPr lvl="1"/>
            <a:r>
              <a:rPr lang="en-US" dirty="0"/>
              <a:t>Excess torque against the internal mechanical stops will cause them to wear </a:t>
            </a:r>
            <a:r>
              <a:rPr lang="en-US" dirty="0" smtClean="0"/>
              <a:t>away</a:t>
            </a:r>
            <a:endParaRPr lang="en-US" dirty="0"/>
          </a:p>
        </p:txBody>
      </p:sp>
      <p:pic>
        <p:nvPicPr>
          <p:cNvPr id="1028" name="Picture 4" descr="C:\Users\emork\Dropbox (Project Lead The Way)\Documents\PoE Critical Design Review\Unit 3\Lesson 3.1\Potentiometer.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0"/>
            <a:ext cx="2743200" cy="29591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emork\Dropbox (Project Lead The Way)\Documents\PoE Critical Design Review\Unit 3\Lesson 3.1\Potentiometer_highlights.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00800" y="0"/>
            <a:ext cx="2743200" cy="2959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711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8"/>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 - &amp;quot;VEX Robotics Platform and ROBOTC Software&amp;quot;&quot;/&gt;&lt;property id=&quot;20307&quot; value=&quot;256&quot;/&gt;&lt;/object&gt;&lt;object type=&quot;3&quot; unique_id=&quot;10047&quot;&gt;&lt;property id=&quot;20148&quot; value=&quot;5&quot;/&gt;&lt;property id=&quot;20300&quot; value=&quot;Slide 13 - &amp;quot;VEX Cortex Microcontroller&amp;quot;&quot;/&gt;&lt;property id=&quot;20307&quot; value=&quot;258&quot;/&gt;&lt;/object&gt;&lt;object type=&quot;3&quot; unique_id=&quot;10048&quot;&gt;&lt;property id=&quot;20148&quot; value=&quot;5&quot;/&gt;&lt;property id=&quot;20300&quot; value=&quot;Slide 26 - &amp;quot;References&amp;quot;&quot;/&gt;&lt;property id=&quot;20307&quot; value=&quot;259&quot;/&gt;&lt;/object&gt;&lt;object type=&quot;3&quot; unique_id=&quot;10535&quot;&gt;&lt;property id=&quot;20148&quot; value=&quot;5&quot;/&gt;&lt;property id=&quot;20300&quot; value=&quot;Slide 2 - &amp;quot;VEX Robotics Platform&amp;quot;&quot;/&gt;&lt;property id=&quot;20307&quot; value=&quot;262&quot;/&gt;&lt;/object&gt;&lt;object type=&quot;3&quot; unique_id=&quot;10536&quot;&gt;&lt;property id=&quot;20148&quot; value=&quot;5&quot;/&gt;&lt;property id=&quot;20300&quot; value=&quot;Slide 14 - &amp;quot;ROBOTC Software&amp;quot;&quot;/&gt;&lt;property id=&quot;20307&quot; value=&quot;261&quot;/&gt;&lt;/object&gt;&lt;object type=&quot;3&quot; unique_id=&quot;10537&quot;&gt;&lt;property id=&quot;20148&quot; value=&quot;5&quot;/&gt;&lt;property id=&quot;20300&quot; value=&quot;Slide 15 - &amp;quot;Industry Standard Coding&amp;quot;&quot;/&gt;&lt;property id=&quot;20307&quot; value=&quot;260&quot;/&gt;&lt;/object&gt;&lt;object type=&quot;3&quot; unique_id=&quot;10538&quot;&gt;&lt;property id=&quot;20148&quot; value=&quot;5&quot;/&gt;&lt;property id=&quot;20300&quot; value=&quot;Slide 16 - &amp;quot;Industry Standard Skillsets&amp;quot;&quot;/&gt;&lt;property id=&quot;20307&quot; value=&quot;263&quot;/&gt;&lt;/object&gt;&lt;object type=&quot;3&quot; unique_id=&quot;10539&quot;&gt;&lt;property id=&quot;20148&quot; value=&quot;5&quot;/&gt;&lt;property id=&quot;20300&quot; value=&quot;Slide 17 - &amp;quot;ROBOTC Start Page&amp;quot;&quot;/&gt;&lt;property id=&quot;20307&quot; value=&quot;265&quot;/&gt;&lt;/object&gt;&lt;object type=&quot;3&quot; unique_id=&quot;10540&quot;&gt;&lt;property id=&quot;20148&quot; value=&quot;5&quot;/&gt;&lt;property id=&quot;20300&quot; value=&quot;Slide 19 - &amp;quot;Sample Programs&amp;quot;&quot;/&gt;&lt;property id=&quot;20307&quot; value=&quot;266&quot;/&gt;&lt;/object&gt;&lt;object type=&quot;3&quot; unique_id=&quot;10541&quot;&gt;&lt;property id=&quot;20148&quot; value=&quot;5&quot;/&gt;&lt;property id=&quot;20300&quot; value=&quot;Slide 21 - &amp;quot;ROBOTC Help&amp;quot;&quot;/&gt;&lt;property id=&quot;20307&quot; value=&quot;267&quot;/&gt;&lt;/object&gt;&lt;object type=&quot;3&quot; unique_id=&quot;10542&quot;&gt;&lt;property id=&quot;20148&quot; value=&quot;5&quot;/&gt;&lt;property id=&quot;20300&quot; value=&quot;Slide 22 - &amp;quot;Function Library&amp;quot;&quot;/&gt;&lt;property id=&quot;20307&quot; value=&quot;264&quot;/&gt;&lt;/object&gt;&lt;object type=&quot;3&quot; unique_id=&quot;10543&quot;&gt;&lt;property id=&quot;20148&quot; value=&quot;5&quot;/&gt;&lt;property id=&quot;20300&quot; value=&quot;Slide 23 - &amp;quot;Menu Level&amp;quot;&quot;/&gt;&lt;property id=&quot;20307&quot; value=&quot;268&quot;/&gt;&lt;/object&gt;&lt;object type=&quot;3&quot; unique_id=&quot;10628&quot;&gt;&lt;property id=&quot;20148&quot; value=&quot;5&quot;/&gt;&lt;property id=&quot;20300&quot; value=&quot;Slide 3 - &amp;quot;VEX Structure Subsystem&amp;quot;&quot;/&gt;&lt;property id=&quot;20307&quot; value=&quot;269&quot;/&gt;&lt;/object&gt;&lt;object type=&quot;3&quot; unique_id=&quot;10629&quot;&gt;&lt;property id=&quot;20148&quot; value=&quot;5&quot;/&gt;&lt;property id=&quot;20300&quot; value=&quot;Slide 4 - &amp;quot;VEX Structure Subsystem&amp;quot;&quot;/&gt;&lt;property id=&quot;20307&quot; value=&quot;270&quot;/&gt;&lt;/object&gt;&lt;object type=&quot;3&quot; unique_id=&quot;10630&quot;&gt;&lt;property id=&quot;20148&quot; value=&quot;5&quot;/&gt;&lt;property id=&quot;20300&quot; value=&quot;Slide 5 - &amp;quot;VEX Motion Subsystem&amp;quot;&quot;/&gt;&lt;property id=&quot;20307&quot; value=&quot;271&quot;/&gt;&lt;/object&gt;&lt;object type=&quot;3&quot; unique_id=&quot;10631&quot;&gt;&lt;property id=&quot;20148&quot; value=&quot;5&quot;/&gt;&lt;property id=&quot;20300&quot; value=&quot;Slide 8 - &amp;quot;VEX Sensors Subsystem&amp;quot;&quot;/&gt;&lt;property id=&quot;20307&quot; value=&quot;272&quot;/&gt;&lt;/object&gt;&lt;object type=&quot;3&quot; unique_id=&quot;11253&quot;&gt;&lt;property id=&quot;20148&quot; value=&quot;5&quot;/&gt;&lt;property id=&quot;20300&quot; value=&quot;Slide 6 - &amp;quot;VEX Motion Subsystem – Motors&amp;quot;&quot;/&gt;&lt;property id=&quot;20307&quot; value=&quot;273&quot;/&gt;&lt;/object&gt;&lt;object type=&quot;3&quot; unique_id=&quot;11254&quot;&gt;&lt;property id=&quot;20148&quot; value=&quot;5&quot;/&gt;&lt;property id=&quot;20300&quot; value=&quot;Slide 7 - &amp;quot;VEX Motion Subsystem – Servos&amp;quot;&quot;/&gt;&lt;property id=&quot;20307&quot; value=&quot;274&quot;/&gt;&lt;/object&gt;&lt;object type=&quot;3&quot; unique_id=&quot;11355&quot;&gt;&lt;property id=&quot;20148&quot; value=&quot;5&quot;/&gt;&lt;property id=&quot;20300&quot; value=&quot;Slide 18 - &amp;quot;Platform Type&amp;quot;&quot;/&gt;&lt;property id=&quot;20307&quot; value=&quot;276&quot;/&gt;&lt;/object&gt;&lt;object type=&quot;3&quot; unique_id=&quot;11356&quot;&gt;&lt;property id=&quot;20148&quot; value=&quot;5&quot;/&gt;&lt;property id=&quot;20300&quot; value=&quot;Slide 20 - &amp;quot;Comments&amp;quot;&quot;/&gt;&lt;property id=&quot;20307&quot; value=&quot;277&quot;/&gt;&lt;/object&gt;&lt;object type=&quot;3&quot; unique_id=&quot;11357&quot;&gt;&lt;property id=&quot;20148&quot; value=&quot;5&quot;/&gt;&lt;property id=&quot;20300&quot; value=&quot;Slide 24 - &amp;quot;Motors and Sensor Setup&amp;quot;&quot;/&gt;&lt;property id=&quot;20307&quot; value=&quot;278&quot;/&gt;&lt;/object&gt;&lt;object type=&quot;3&quot; unique_id=&quot;11358&quot;&gt;&lt;property id=&quot;20148&quot; value=&quot;5&quot;/&gt;&lt;property id=&quot;20300&quot; value=&quot;Slide 25 - &amp;quot;VEX Cortex Download Method&amp;quot;&quot;/&gt;&lt;property id=&quot;20307&quot; value=&quot;279&quot;/&gt;&lt;/object&gt;&lt;object type=&quot;3&quot; unique_id=&quot;12580&quot;&gt;&lt;property id=&quot;20148&quot; value=&quot;5&quot;/&gt;&lt;property id=&quot;20300&quot; value=&quot;Slide 9 - &amp;quot;Potentiometers&amp;quot;&quot;/&gt;&lt;property id=&quot;20307&quot; value=&quot;280&quot;/&gt;&lt;/object&gt;&lt;object type=&quot;3&quot; unique_id=&quot;12581&quot;&gt;&lt;property id=&quot;20148&quot; value=&quot;5&quot;/&gt;&lt;property id=&quot;20300&quot; value=&quot;Slide 10 - &amp;quot;Quadrature Shaft Encoders&amp;quot;&quot;/&gt;&lt;property id=&quot;20307&quot; value=&quot;281&quot;/&gt;&lt;/object&gt;&lt;object type=&quot;3&quot; unique_id=&quot;12582&quot;&gt;&lt;property id=&quot;20148&quot; value=&quot;5&quot;/&gt;&lt;property id=&quot;20300&quot; value=&quot;Slide 11 - &amp;quot;Ultrasonic&amp;quot;&quot;/&gt;&lt;property id=&quot;20307&quot; value=&quot;282&quot;/&gt;&lt;/object&gt;&lt;object type=&quot;3&quot; unique_id=&quot;12583&quot;&gt;&lt;property id=&quot;20148&quot; value=&quot;5&quot;/&gt;&lt;property id=&quot;20300&quot; value=&quot;Slide 12 - &amp;quot;Ultrasonic&amp;quot;&quot;/&gt;&lt;property id=&quot;20307&quot; value=&quot;283&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778</TotalTime>
  <Words>1121</Words>
  <Application>Microsoft Office PowerPoint</Application>
  <PresentationFormat>On-screen Show (4:3)</PresentationFormat>
  <Paragraphs>210</Paragraphs>
  <Slides>30</Slides>
  <Notes>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PowerPointTemplateAE_2009_1217_NEW NEW Template</vt:lpstr>
      <vt:lpstr>1_Custom Design</vt:lpstr>
      <vt:lpstr>Slide 1</vt:lpstr>
      <vt:lpstr>VEX® Robotics Platform: Testbed for Learning Programming</vt:lpstr>
      <vt:lpstr>VEX® Structure Subsystem</vt:lpstr>
      <vt:lpstr>VEX® Structure Subsystem</vt:lpstr>
      <vt:lpstr>VEX® Motion Subsystem</vt:lpstr>
      <vt:lpstr>VEX® Motion Subsystem – Motors</vt:lpstr>
      <vt:lpstr>VEX® Motion Subsystem – Servos</vt:lpstr>
      <vt:lpstr>VEX® Sensors Subsystem</vt:lpstr>
      <vt:lpstr>Potentiometers</vt:lpstr>
      <vt:lpstr>Optical Shaft Encoders</vt:lpstr>
      <vt:lpstr>Ultrasonic</vt:lpstr>
      <vt:lpstr>Ultrasonic Range Finder</vt:lpstr>
      <vt:lpstr>VEX® Cortex Microcontroller</vt:lpstr>
      <vt:lpstr>VEX® Cortex Microcontroller</vt:lpstr>
      <vt:lpstr>VEX® Cortex Microcontroller</vt:lpstr>
      <vt:lpstr>Slide 16</vt:lpstr>
      <vt:lpstr>ROBOTC Software</vt:lpstr>
      <vt:lpstr>Industry Standard Coding</vt:lpstr>
      <vt:lpstr>Industry-Standard Skillsets</vt:lpstr>
      <vt:lpstr>ROBOTC Start Page</vt:lpstr>
      <vt:lpstr>Platform Type</vt:lpstr>
      <vt:lpstr>Sample Programs</vt:lpstr>
      <vt:lpstr>Comments</vt:lpstr>
      <vt:lpstr>ROBOTC Help</vt:lpstr>
      <vt:lpstr>Text Function Library</vt:lpstr>
      <vt:lpstr>Menu Level</vt:lpstr>
      <vt:lpstr>Motors and Sensor Setup</vt:lpstr>
      <vt:lpstr>VEX® Cortex Download Method</vt:lpstr>
      <vt:lpstr>ROBOTC Color Coding</vt:lpstr>
      <vt:lpstr>References</vt:lpstr>
    </vt:vector>
  </TitlesOfParts>
  <Company>Project Lead The Way,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3.1.1 VEX Robotics Platform and ROBOTC Software</dc:title>
  <dc:subject>PoE - Unit 3</dc:subject>
  <dc:creator>PLTW</dc:creator>
  <cp:lastModifiedBy>ufrsd</cp:lastModifiedBy>
  <cp:revision>83</cp:revision>
  <dcterms:created xsi:type="dcterms:W3CDTF">2010-01-04T14:07:12Z</dcterms:created>
  <dcterms:modified xsi:type="dcterms:W3CDTF">2016-01-04T14:08:16Z</dcterms:modified>
</cp:coreProperties>
</file>