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tiff" ContentType="image/tif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3"/>
  </p:notesMasterIdLst>
  <p:handoutMasterIdLst>
    <p:handoutMasterId r:id="rId24"/>
  </p:handoutMasterIdLst>
  <p:sldIdLst>
    <p:sldId id="256" r:id="rId3"/>
    <p:sldId id="343" r:id="rId4"/>
    <p:sldId id="327" r:id="rId5"/>
    <p:sldId id="326" r:id="rId6"/>
    <p:sldId id="333" r:id="rId7"/>
    <p:sldId id="334" r:id="rId8"/>
    <p:sldId id="342" r:id="rId9"/>
    <p:sldId id="332" r:id="rId10"/>
    <p:sldId id="344" r:id="rId11"/>
    <p:sldId id="329" r:id="rId12"/>
    <p:sldId id="336" r:id="rId13"/>
    <p:sldId id="337" r:id="rId14"/>
    <p:sldId id="348" r:id="rId15"/>
    <p:sldId id="291" r:id="rId16"/>
    <p:sldId id="294" r:id="rId17"/>
    <p:sldId id="292" r:id="rId18"/>
    <p:sldId id="316" r:id="rId19"/>
    <p:sldId id="317" r:id="rId20"/>
    <p:sldId id="338" r:id="rId21"/>
    <p:sldId id="349"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660033"/>
    <a:srgbClr val="9900CC"/>
    <a:srgbClr val="FF0066"/>
    <a:srgbClr val="FF9900"/>
    <a:srgbClr val="98F559"/>
    <a:srgbClr val="00386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54" autoAdjust="0"/>
    <p:restoredTop sz="64933" autoAdjust="0"/>
  </p:normalViewPr>
  <p:slideViewPr>
    <p:cSldViewPr snapToGrid="0">
      <p:cViewPr>
        <p:scale>
          <a:sx n="51" d="100"/>
          <a:sy n="51" d="100"/>
        </p:scale>
        <p:origin x="-2532"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8" d="100"/>
          <a:sy n="68" d="100"/>
        </p:scale>
        <p:origin x="-2510"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dirty="0"/>
          </a:p>
        </p:txBody>
      </p:sp>
    </p:spTree>
    <p:extLst>
      <p:ext uri="{BB962C8B-B14F-4D97-AF65-F5344CB8AC3E}">
        <p14:creationId xmlns="" xmlns:p14="http://schemas.microsoft.com/office/powerpoint/2010/main"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dirty="0"/>
          </a:p>
        </p:txBody>
      </p:sp>
    </p:spTree>
    <p:extLst>
      <p:ext uri="{BB962C8B-B14F-4D97-AF65-F5344CB8AC3E}">
        <p14:creationId xmlns="" xmlns:p14="http://schemas.microsoft.com/office/powerpoint/2010/main"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sz="quarter" idx="11"/>
          </p:nvPr>
        </p:nvSpPr>
        <p:spPr/>
        <p:txBody>
          <a:bodyPr/>
          <a:lstStyle/>
          <a:p>
            <a:r>
              <a:rPr lang="en-US" dirty="0" smtClean="0"/>
              <a:t>Introduction to Engineering Design</a:t>
            </a:r>
            <a:endParaRPr lang="en-US" baseline="30000" dirty="0" smtClean="0"/>
          </a:p>
          <a:p>
            <a:r>
              <a:rPr lang="en-US" dirty="0" smtClean="0"/>
              <a:t>Unit 3 – Measurement and Statistics </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69518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 two different formulas</a:t>
            </a:r>
            <a:r>
              <a:rPr lang="en-US" sz="1000" baseline="0" dirty="0" smtClean="0"/>
              <a:t> for standard deviation can be confusing and are often misapplied. However, it is important to note that if you compare the population standard deviation to the estimated standard deviation of that same population provided by a sample standard deviation, the </a:t>
            </a:r>
            <a:r>
              <a:rPr lang="en-US" sz="1000" b="1" baseline="0" dirty="0" smtClean="0"/>
              <a:t>sample</a:t>
            </a:r>
            <a:r>
              <a:rPr lang="en-US" sz="1000" baseline="0" dirty="0" smtClean="0"/>
              <a:t> standard deviation generally tends to get closer and closer to the </a:t>
            </a:r>
            <a:r>
              <a:rPr lang="en-US" sz="1000" b="1" baseline="0" dirty="0" smtClean="0"/>
              <a:t>population</a:t>
            </a:r>
            <a:r>
              <a:rPr lang="en-US" sz="1000" baseline="0" dirty="0" smtClean="0"/>
              <a:t> standard deviation as the sample size increases. </a:t>
            </a:r>
          </a:p>
          <a:p>
            <a:endParaRPr lang="en-US" sz="1000" baseline="0" dirty="0" smtClean="0"/>
          </a:p>
          <a:p>
            <a:r>
              <a:rPr lang="en-US" sz="1000" baseline="0" dirty="0" smtClean="0"/>
              <a:t>[click] In mathematical terms we say, as the sample size approaches the population size (n → N), the sample standard deviation approaches the population standard deviation (s → </a:t>
            </a:r>
            <a:r>
              <a:rPr lang="el-GR" sz="1000" baseline="0" dirty="0" smtClean="0"/>
              <a:t>σ</a:t>
            </a:r>
            <a:r>
              <a:rPr lang="en-US" sz="1000" baseline="0" dirty="0" smtClean="0"/>
              <a:t>). We use the arrow to represent “approaches”.  In other words, the larger the sample, the better the estimate of the population standard deviation.</a:t>
            </a:r>
          </a:p>
        </p:txBody>
      </p:sp>
      <p:sp>
        <p:nvSpPr>
          <p:cNvPr id="6" name="Slide Number Placeholder 5"/>
          <p:cNvSpPr>
            <a:spLocks noGrp="1"/>
          </p:cNvSpPr>
          <p:nvPr>
            <p:ph type="sldNum" sz="quarter" idx="12"/>
          </p:nvPr>
        </p:nvSpPr>
        <p:spPr/>
        <p:txBody>
          <a:bodyPr/>
          <a:lstStyle/>
          <a:p>
            <a:fld id="{AA6F666A-3503-4EB4-9796-FFB36F66CA10}" type="slidenum">
              <a:rPr lang="en-US" smtClean="0"/>
              <a:pPr/>
              <a:t>10</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339752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aseline="0" dirty="0" smtClean="0"/>
              <a:t>So, for example, suppose you are interested in the spread of the ACT scores of the students in your class. If you have the ACT score of every student in your class you would use the </a:t>
            </a:r>
            <a:r>
              <a:rPr lang="en-US" sz="1000" b="1" baseline="0" dirty="0" smtClean="0"/>
              <a:t>population</a:t>
            </a:r>
            <a:r>
              <a:rPr lang="en-US" sz="1000" baseline="0" dirty="0" smtClean="0"/>
              <a:t> standard deviation formula to determine the standard deviation.  [click]</a:t>
            </a:r>
          </a:p>
          <a:p>
            <a:endParaRPr lang="en-US" sz="1000" baseline="0" dirty="0" smtClean="0"/>
          </a:p>
        </p:txBody>
      </p:sp>
      <p:sp>
        <p:nvSpPr>
          <p:cNvPr id="6" name="Slide Number Placeholder 5"/>
          <p:cNvSpPr>
            <a:spLocks noGrp="1"/>
          </p:cNvSpPr>
          <p:nvPr>
            <p:ph type="sldNum" sz="quarter" idx="12"/>
          </p:nvPr>
        </p:nvSpPr>
        <p:spPr/>
        <p:txBody>
          <a:bodyPr/>
          <a:lstStyle/>
          <a:p>
            <a:fld id="{AA6F666A-3503-4EB4-9796-FFB36F66CA10}" type="slidenum">
              <a:rPr lang="en-US" smtClean="0"/>
              <a:pPr/>
              <a:t>11</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339752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aseline="0" dirty="0" smtClean="0"/>
              <a:t>However, if you wanted to estimate ACT scores of all of the students in your high school using only the scores of student from your class (and you felt that your class is a good representation of the students that attend your school), you would use the </a:t>
            </a:r>
            <a:r>
              <a:rPr lang="en-US" sz="1000" b="1" baseline="0" dirty="0" smtClean="0"/>
              <a:t>sample</a:t>
            </a:r>
            <a:r>
              <a:rPr lang="en-US" sz="1000" baseline="0" dirty="0" smtClean="0"/>
              <a:t> standard deviation formula to estimate the standard deviation of the larger population – and you might get fairly close to the actual standard deviation for the entire school.  [click]</a:t>
            </a:r>
          </a:p>
          <a:p>
            <a:endParaRPr lang="en-US" sz="1000" baseline="0" dirty="0" smtClean="0"/>
          </a:p>
        </p:txBody>
      </p:sp>
      <p:sp>
        <p:nvSpPr>
          <p:cNvPr id="6" name="Slide Number Placeholder 5"/>
          <p:cNvSpPr>
            <a:spLocks noGrp="1"/>
          </p:cNvSpPr>
          <p:nvPr>
            <p:ph type="sldNum" sz="quarter" idx="12"/>
          </p:nvPr>
        </p:nvSpPr>
        <p:spPr/>
        <p:txBody>
          <a:bodyPr/>
          <a:lstStyle/>
          <a:p>
            <a:fld id="{AA6F666A-3503-4EB4-9796-FFB36F66CA10}" type="slidenum">
              <a:rPr lang="en-US" smtClean="0"/>
              <a:pPr/>
              <a:t>12</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339752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We</a:t>
            </a:r>
            <a:r>
              <a:rPr lang="en-US" baseline="0" dirty="0" smtClean="0"/>
              <a:t> often use probability distributions to represent and help quantify data. [click]</a:t>
            </a:r>
          </a:p>
          <a:p>
            <a:pPr eaLnBrk="1" hangingPunct="1"/>
            <a:endParaRPr lang="en-US" baseline="0" dirty="0" smtClean="0"/>
          </a:p>
          <a:p>
            <a:pPr eaLnBrk="1" hangingPunct="1"/>
            <a:r>
              <a:rPr lang="en-US" baseline="0" dirty="0" smtClean="0"/>
              <a:t>A function (which can be represented by a graph or an equation), called a probability density function, can be used to find the probability that a data value will fall within a specific range of values. [click].</a:t>
            </a:r>
          </a:p>
          <a:p>
            <a:pPr eaLnBrk="1" hangingPunct="1"/>
            <a:endParaRPr lang="en-US" baseline="0" dirty="0" smtClean="0"/>
          </a:p>
          <a:p>
            <a:pPr eaLnBrk="1" hangingPunct="1"/>
            <a:r>
              <a:rPr lang="en-US" baseline="0" dirty="0" smtClean="0"/>
              <a:t>It is not important that you know the equation for a normal probability density function, but you should know that a normal probability density function is represented by a bell shaped graph. </a:t>
            </a:r>
          </a:p>
          <a:p>
            <a:pPr eaLnBrk="1" hangingPunct="1"/>
            <a:endParaRPr lang="en-US" baseline="0" dirty="0" smtClean="0"/>
          </a:p>
        </p:txBody>
      </p:sp>
      <p:sp>
        <p:nvSpPr>
          <p:cNvPr id="46084"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A normal distribution has a bell shaped probability density function and is informally known as a bell curve.  </a:t>
            </a:r>
          </a:p>
          <a:p>
            <a:pPr eaLnBrk="1" hangingPunct="1"/>
            <a:endParaRPr lang="en-US" dirty="0" smtClean="0"/>
          </a:p>
          <a:p>
            <a:pPr eaLnBrk="1" hangingPunct="1"/>
            <a:r>
              <a:rPr lang="en-US" dirty="0" smtClean="0"/>
              <a:t>This image</a:t>
            </a:r>
            <a:r>
              <a:rPr lang="en-US" baseline="0" dirty="0" smtClean="0"/>
              <a:t> shows a graph of examples of the density functions for several normal distributions.</a:t>
            </a:r>
          </a:p>
          <a:p>
            <a:pPr eaLnBrk="1" hangingPunct="1"/>
            <a:endParaRPr lang="en-US" baseline="0" dirty="0" smtClean="0"/>
          </a:p>
          <a:p>
            <a:pPr eaLnBrk="1" hangingPunct="1"/>
            <a:r>
              <a:rPr lang="en-US" baseline="0" dirty="0" smtClean="0"/>
              <a:t>To determine whether a data is distributed normally, take a look at the histogram or dot plot of the data. [3 clicks] </a:t>
            </a:r>
          </a:p>
          <a:p>
            <a:pPr eaLnBrk="1" hangingPunct="1"/>
            <a:endParaRPr lang="en-US" dirty="0" smtClean="0"/>
          </a:p>
        </p:txBody>
      </p:sp>
      <p:sp>
        <p:nvSpPr>
          <p:cNvPr id="46084"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Let’s look at an example data set</a:t>
            </a:r>
            <a:r>
              <a:rPr lang="en-US" baseline="0" dirty="0" smtClean="0"/>
              <a:t>. This dot plot is the same one you saw in a previous presentation.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 If you smooth out the dot plot (or histogram) with a continuous curve, the line will appear bell shaped when the data is normally distributed.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this case, the data does appears to form a bell shaped curve [click] and this data set looks</a:t>
            </a:r>
            <a:r>
              <a:rPr lang="en-US" baseline="0" dirty="0" smtClean="0"/>
              <a:t> to be normally distributed. But let’s look a little closer.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eaLnBrk="1" hangingPunct="1"/>
            <a:endParaRPr lang="en-US" dirty="0" smtClean="0"/>
          </a:p>
        </p:txBody>
      </p:sp>
      <p:sp>
        <p:nvSpPr>
          <p:cNvPr id="49156"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YES. In this example, the highest frequency of values</a:t>
            </a:r>
            <a:r>
              <a:rPr lang="en-US" baseline="0" dirty="0" smtClean="0"/>
              <a:t> occurs at zero, which is approximately the mean value of the data set.  </a:t>
            </a:r>
            <a:endParaRPr lang="en-US" dirty="0" smtClean="0"/>
          </a:p>
        </p:txBody>
      </p:sp>
      <p:sp>
        <p:nvSpPr>
          <p:cNvPr id="47108"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YES. In this case, the curve</a:t>
            </a:r>
            <a:r>
              <a:rPr lang="en-US" baseline="0" dirty="0" smtClean="0"/>
              <a:t> decreases away from the peak (mean) on both sides.</a:t>
            </a:r>
            <a:endParaRPr lang="en-US" dirty="0" smtClean="0"/>
          </a:p>
        </p:txBody>
      </p:sp>
      <p:sp>
        <p:nvSpPr>
          <p:cNvPr id="47108"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And, YES,</a:t>
            </a:r>
            <a:r>
              <a:rPr lang="en-US" baseline="0" dirty="0" smtClean="0"/>
              <a:t> in this example</a:t>
            </a:r>
            <a:r>
              <a:rPr lang="en-US" dirty="0" smtClean="0"/>
              <a:t> the curve</a:t>
            </a:r>
            <a:r>
              <a:rPr lang="en-US" baseline="0" dirty="0" smtClean="0"/>
              <a:t> is symmetric about the peak (mean).</a:t>
            </a:r>
          </a:p>
          <a:p>
            <a:pPr eaLnBrk="1" hangingPunct="1"/>
            <a:endParaRPr lang="en-US" baseline="0" dirty="0" smtClean="0"/>
          </a:p>
          <a:p>
            <a:pPr eaLnBrk="1" hangingPunct="1"/>
            <a:r>
              <a:rPr lang="en-US" baseline="0" dirty="0" smtClean="0"/>
              <a:t>Again, the data values appear to be normally distributed.</a:t>
            </a:r>
            <a:endParaRPr lang="en-US" dirty="0" smtClean="0"/>
          </a:p>
        </p:txBody>
      </p:sp>
      <p:sp>
        <p:nvSpPr>
          <p:cNvPr id="47108"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a</a:t>
            </a:r>
            <a:r>
              <a:rPr lang="en-US" baseline="0" dirty="0" smtClean="0"/>
              <a:t> normal distribution is the most common probability distribution in statistics and science, some quantities are not normally distributed.  A visual analysis can help you decide if a normal distribution is a good representation for your data (although mathematical tests are usually necessary).  If the data is skewed you should not assume a normal distribution of data.</a:t>
            </a:r>
          </a:p>
          <a:p>
            <a:endParaRPr lang="en-US" baseline="0" dirty="0" smtClean="0"/>
          </a:p>
          <a:p>
            <a:r>
              <a:rPr lang="en-US" baseline="0" dirty="0" smtClean="0"/>
              <a:t>This histogram shows that the data is skewed to the right, that is, there is a longer “tail” to the right.</a:t>
            </a:r>
          </a:p>
        </p:txBody>
      </p:sp>
      <p:sp>
        <p:nvSpPr>
          <p:cNvPr id="6" name="Slide Number Placeholder 5"/>
          <p:cNvSpPr>
            <a:spLocks noGrp="1"/>
          </p:cNvSpPr>
          <p:nvPr>
            <p:ph type="sldNum" sz="quarter" idx="12"/>
          </p:nvPr>
        </p:nvSpPr>
        <p:spPr/>
        <p:txBody>
          <a:bodyPr/>
          <a:lstStyle/>
          <a:p>
            <a:fld id="{AA6F666A-3503-4EB4-9796-FFB36F66CA10}" type="slidenum">
              <a:rPr lang="en-US" smtClean="0"/>
              <a:pPr/>
              <a:t>19</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222219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Often in research,</a:t>
            </a:r>
            <a:r>
              <a:rPr lang="en-US" baseline="0" dirty="0" smtClean="0"/>
              <a:t> it is impossible or excessively expensive to collect data on every member of a population of interest.  For instance, according to the American Diabetes Association there are 25.8 million children and adults in the United States (8.3% of the population) that had diabetes (January 2011).  Collecting data on the effectiveness of a new blood sugar monitoring device can not practically be performed on all 25.8 million diabetics. </a:t>
            </a:r>
          </a:p>
          <a:p>
            <a:pPr eaLnBrk="1" hangingPunct="1"/>
            <a:endParaRPr lang="en-US" baseline="0" dirty="0" smtClean="0"/>
          </a:p>
          <a:p>
            <a:pPr eaLnBrk="1" hangingPunct="1"/>
            <a:r>
              <a:rPr lang="en-US" baseline="0" dirty="0" smtClean="0"/>
              <a:t>Research on the effectiveness of the device will be performed on a much smaller group of people.  In this case, the population is all diabetics.  But only a SAMPLE of the larger population (perhaps less than 1% of the larger population) would be used to predict the effectiveness on the entire population.</a:t>
            </a:r>
          </a:p>
          <a:p>
            <a:pPr eaLnBrk="1" hangingPunct="1"/>
            <a:endParaRPr lang="en-US" baseline="0" dirty="0" smtClean="0"/>
          </a:p>
          <a:p>
            <a:pPr eaLnBrk="1" hangingPunct="1"/>
            <a:r>
              <a:rPr lang="en-US" baseline="0" dirty="0" smtClean="0"/>
              <a:t>Statistics can be performed to compare the results of the blood sugar levels measured by the new device to the blood sugar levels determined by a traditional blood test on the population of diabetics in the study.  However, if you are interested in the effectiveness of the monitoring device on the entire population of diabetics, the measure of variation should include the fact that it is likely that the recorded blood sugar levels recorded by the new device will vary even more widely in the larger population than is demonstrated by the data collected from the small SAMPLE.  So, it is probable that the variation (standard deviation) of the SAMPLE will be </a:t>
            </a:r>
            <a:r>
              <a:rPr lang="en-US" b="1" baseline="0" dirty="0" smtClean="0"/>
              <a:t>smaller</a:t>
            </a:r>
            <a:r>
              <a:rPr lang="en-US" baseline="0" dirty="0" smtClean="0"/>
              <a:t> than the variation (standard deviation) of the larger population. To account for this likely larger variation in the population, when predicting the standard deviation of a population using only data from a smaller population, a slightly different formula is used for sample standard deviation.</a:t>
            </a:r>
            <a:endParaRPr lang="en-US" dirty="0" smtClean="0"/>
          </a:p>
        </p:txBody>
      </p:sp>
      <p:sp>
        <p:nvSpPr>
          <p:cNvPr id="32772"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many cases, the histogram will not appear “exactly” symmetric, but a normal distribution can</a:t>
            </a:r>
            <a:r>
              <a:rPr lang="en-US" baseline="0" dirty="0" smtClean="0"/>
              <a:t> be justified – especially if the number of data values is small.  </a:t>
            </a:r>
          </a:p>
          <a:p>
            <a:endParaRPr lang="en-US" baseline="0" dirty="0" smtClean="0"/>
          </a:p>
          <a:p>
            <a:r>
              <a:rPr lang="en-US" baseline="0" dirty="0" smtClean="0"/>
              <a:t>In this case, it appears that the mean is approximately 4.05.  And although the bars of the histogram are not perfectly symmetric about the mean, if a smooth curve is used to approximate the tops of the bars, a bell shaped curve is reasonable. [click]</a:t>
            </a:r>
          </a:p>
          <a:p>
            <a:endParaRPr lang="en-US" baseline="0" dirty="0" smtClean="0"/>
          </a:p>
          <a:p>
            <a:r>
              <a:rPr lang="en-US" baseline="0" dirty="0" smtClean="0"/>
              <a:t>There are an equal number of data values on either side of the mean, and the curve does drop on both sides away from the mean.  </a:t>
            </a:r>
          </a:p>
        </p:txBody>
      </p:sp>
      <p:sp>
        <p:nvSpPr>
          <p:cNvPr id="6" name="Slide Number Placeholder 5"/>
          <p:cNvSpPr>
            <a:spLocks noGrp="1"/>
          </p:cNvSpPr>
          <p:nvPr>
            <p:ph type="sldNum" sz="quarter" idx="12"/>
          </p:nvPr>
        </p:nvSpPr>
        <p:spPr/>
        <p:txBody>
          <a:bodyPr/>
          <a:lstStyle/>
          <a:p>
            <a:fld id="{AA6F666A-3503-4EB4-9796-FFB36F66CA10}" type="slidenum">
              <a:rPr lang="en-US" smtClean="0"/>
              <a:pPr/>
              <a:t>20</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222219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We have just calculated the population standard deviation of</a:t>
            </a:r>
            <a:r>
              <a:rPr lang="en-US" baseline="0" dirty="0" smtClean="0"/>
              <a:t> a data set. For that calculation, we were calculating the standard deviation of the data set only – the data set was the entire population. </a:t>
            </a:r>
          </a:p>
          <a:p>
            <a:endParaRPr lang="en-US" baseline="0" dirty="0" smtClean="0"/>
          </a:p>
          <a:p>
            <a:r>
              <a:rPr lang="en-US" baseline="0" dirty="0" smtClean="0"/>
              <a:t>[click] If you are given data for only a portion of the population of interest and would like to estimate the standard deviation for the larger population, you would use the sample standard deviation formula. </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3</a:t>
            </a:fld>
            <a:endParaRPr lang="en-US" dirty="0"/>
          </a:p>
        </p:txBody>
      </p:sp>
      <p:sp>
        <p:nvSpPr>
          <p:cNvPr id="7"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extLst>
      <p:ext uri="{BB962C8B-B14F-4D97-AF65-F5344CB8AC3E}">
        <p14:creationId xmlns="" xmlns:p14="http://schemas.microsoft.com/office/powerpoint/2010/main" val="333975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[click] So, for instance, if you are asked to measure the height of each student in your class, and then are asked to find the standard deviation of those heights, you would use the POPULATION standard deviation.  You would have a data value for every member of the population – the students in your class.  We call it POPULATION standard deviation because the value is based on the </a:t>
            </a:r>
            <a:r>
              <a:rPr lang="en-US" u="sng" baseline="0" dirty="0" smtClean="0"/>
              <a:t>entire population</a:t>
            </a:r>
            <a:r>
              <a:rPr lang="en-US" baseline="0" dirty="0" smtClean="0"/>
              <a:t>.</a:t>
            </a:r>
          </a:p>
          <a:p>
            <a:endParaRPr lang="en-US" baseline="0" dirty="0" smtClean="0"/>
          </a:p>
          <a:p>
            <a:r>
              <a:rPr lang="en-US" baseline="0" dirty="0" smtClean="0"/>
              <a:t>[click] However, if you are asked to estimate the height of all of the high school students in your county (and you believed that your class provides a good representation on which to base that estimate) you would use the SAMPLE standard deviation. In this case, you would have only a sample (subset) of the heights of the entire population since your class is a subset of the county high school population. We call this the SAMPLE standard deviation because the value is based on a </a:t>
            </a:r>
            <a:r>
              <a:rPr lang="en-US" u="sng" baseline="0" dirty="0" smtClean="0"/>
              <a:t>sample </a:t>
            </a:r>
            <a:r>
              <a:rPr lang="en-US" baseline="0" dirty="0" smtClean="0"/>
              <a:t>of the entire population.</a:t>
            </a:r>
          </a:p>
          <a:p>
            <a:endParaRPr lang="en-US" baseline="0" dirty="0" smtClean="0"/>
          </a:p>
          <a:p>
            <a:r>
              <a:rPr lang="en-US" baseline="0" dirty="0" smtClean="0"/>
              <a:t>[click] Notice that the main difference in the two formulas is the denominator.  The population uses N, the population size.  The sample standard deviation uses n – 1 which is one less than the size of the sample used in the calculation.</a:t>
            </a:r>
          </a:p>
        </p:txBody>
      </p:sp>
      <p:sp>
        <p:nvSpPr>
          <p:cNvPr id="4" name="Header Placeholder 3"/>
          <p:cNvSpPr>
            <a:spLocks noGrp="1"/>
          </p:cNvSpPr>
          <p:nvPr>
            <p:ph type="hdr" sz="quarter" idx="10"/>
          </p:nvPr>
        </p:nvSpPr>
        <p:spPr/>
        <p:txBody>
          <a:bodyPr/>
          <a:lstStyle/>
          <a:p>
            <a:r>
              <a:rPr lang="en-US" dirty="0" smtClean="0"/>
              <a:t>Introduction to Summary Statistics</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4</a:t>
            </a:fld>
            <a:endParaRPr lang="en-US" dirty="0"/>
          </a:p>
        </p:txBody>
      </p:sp>
    </p:spTree>
    <p:extLst>
      <p:ext uri="{BB962C8B-B14F-4D97-AF65-F5344CB8AC3E}">
        <p14:creationId xmlns="" xmlns:p14="http://schemas.microsoft.com/office/powerpoint/2010/main" val="3339752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So,</a:t>
            </a:r>
            <a:r>
              <a:rPr lang="en-US" baseline="0" dirty="0" smtClean="0"/>
              <a:t> the procedure to find the sample standard deviation is basically the same procedure we used to find the population standard deviation.  Notice that here we use the sample mean and the n – 1 denominator.</a:t>
            </a:r>
            <a:endParaRPr lang="en-US" dirty="0" smtClean="0"/>
          </a:p>
        </p:txBody>
      </p:sp>
      <p:sp>
        <p:nvSpPr>
          <p:cNvPr id="6" name="Rectangle 8"/>
          <p:cNvSpPr>
            <a:spLocks noGrp="1" noChangeArrowheads="1"/>
          </p:cNvSpPr>
          <p:nvPr>
            <p:ph type="hdr" sz="quarter"/>
          </p:nvPr>
        </p:nvSpPr>
        <p:spPr>
          <a:xfrm>
            <a:off x="66675" y="77788"/>
            <a:ext cx="3038475" cy="46513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The sample mean is simply the mean of the</a:t>
            </a:r>
            <a:r>
              <a:rPr lang="en-US" baseline="0" dirty="0" smtClean="0"/>
              <a:t> data values in the sample. This calculation is essentially no different than the mean calculation presented earlier. We are just using a different variable to represent the number of data values.  </a:t>
            </a:r>
          </a:p>
          <a:p>
            <a:pPr eaLnBrk="1" hangingPunct="1"/>
            <a:endParaRPr lang="en-US" baseline="0" dirty="0" smtClean="0"/>
          </a:p>
          <a:p>
            <a:pPr eaLnBrk="1" hangingPunct="1"/>
            <a:r>
              <a:rPr lang="en-US" baseline="0" dirty="0" smtClean="0"/>
              <a:t>[click] Here we use lower case n to represent the number of data values in the sample, as opposed to upper case N which represents the size of the larger population.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 sample is always smaller than the population that the sample represents.  But when you have all of the data values for a population (n = N) you are really calculating the population mean.</a:t>
            </a:r>
          </a:p>
          <a:p>
            <a:pPr eaLnBrk="1" hangingPunct="1"/>
            <a:endParaRPr lang="en-US" dirty="0" smtClean="0"/>
          </a:p>
        </p:txBody>
      </p:sp>
      <p:sp>
        <p:nvSpPr>
          <p:cNvPr id="31748"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eaLnBrk="1" hangingPunct="1">
              <a:buNone/>
            </a:pPr>
            <a:r>
              <a:rPr lang="en-US" dirty="0" smtClean="0"/>
              <a:t>Since we are given a finite data set, and are not told otherwise, we assume we have a</a:t>
            </a:r>
            <a:r>
              <a:rPr lang="en-US" baseline="0" dirty="0" smtClean="0"/>
              <a:t> data value for each member of the entire population. We use the POPULATION standard deviation.</a:t>
            </a:r>
            <a:endParaRPr lang="en-US" dirty="0" smtClean="0"/>
          </a:p>
          <a:p>
            <a:pPr marL="228600" indent="-228600" eaLnBrk="1" hangingPunct="1">
              <a:buAutoNum type="arabicPeriod"/>
            </a:pPr>
            <a:r>
              <a:rPr lang="en-US" dirty="0" smtClean="0"/>
              <a:t>Find the mean of the data. [3 clicks] NOTE that if we were asked for the mean, we would report the mean to be 47.6.</a:t>
            </a:r>
            <a:r>
              <a:rPr lang="en-US" baseline="0" dirty="0" smtClean="0"/>
              <a:t> H</a:t>
            </a:r>
            <a:r>
              <a:rPr lang="en-US" dirty="0" smtClean="0"/>
              <a:t>owever, we will use the unrounded value stored in the calculator when calculating the standard deviation.</a:t>
            </a:r>
          </a:p>
          <a:p>
            <a:pPr marL="228600" indent="-228600" eaLnBrk="1" hangingPunct="1">
              <a:buAutoNum type="arabicPeriod"/>
            </a:pPr>
            <a:r>
              <a:rPr lang="en-US" dirty="0" smtClean="0"/>
              <a:t>Find the difference between the mean and each data value and square each difference. [many clicks]  Note that these values are</a:t>
            </a:r>
            <a:r>
              <a:rPr lang="en-US" baseline="0" dirty="0" smtClean="0"/>
              <a:t> calculated using the unrounded mean, but are rounded to two decimal places since it is unwieldy to report to a large number of decimal places.  It is preferable to </a:t>
            </a:r>
            <a:r>
              <a:rPr lang="en-US" b="1" baseline="0" dirty="0" smtClean="0"/>
              <a:t>save</a:t>
            </a:r>
            <a:r>
              <a:rPr lang="en-US" baseline="0" dirty="0" smtClean="0"/>
              <a:t> each UNROUNDED squared difference in your calculator so that we can add them together.</a:t>
            </a:r>
            <a:endParaRPr lang="en-US" dirty="0" smtClean="0"/>
          </a:p>
        </p:txBody>
      </p:sp>
      <p:sp>
        <p:nvSpPr>
          <p:cNvPr id="6" name="Rectangle 8"/>
          <p:cNvSpPr txBox="1">
            <a:spLocks noChangeArrowheads="1"/>
          </p:cNvSpPr>
          <p:nvPr/>
        </p:nvSpPr>
        <p:spPr bwMode="auto">
          <a:xfrm>
            <a:off x="219075" y="230188"/>
            <a:ext cx="3038475" cy="465137"/>
          </a:xfrm>
          <a:prstGeom prst="rect">
            <a:avLst/>
          </a:prstGeom>
          <a:noFill/>
          <a:ln w="9525">
            <a:noFill/>
            <a:miter lim="800000"/>
            <a:headEnd/>
            <a:tailEnd/>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defPPr>
              <a:defRPr lang="en-US"/>
            </a:defPPr>
            <a:lvl1pPr algn="l" defTabSz="928688" rtl="0" eaLnBrk="0" fontAlgn="base" hangingPunct="0">
              <a:spcBef>
                <a:spcPct val="0"/>
              </a:spcBef>
              <a:spcAft>
                <a:spcPct val="0"/>
              </a:spcAft>
              <a:defRPr sz="1200" kern="1200">
                <a:solidFill>
                  <a:schemeClr val="tx1"/>
                </a:solidFill>
                <a:latin typeface="Arial" charset="0"/>
                <a:ea typeface="+mn-ea"/>
                <a:cs typeface="+mn-cs"/>
              </a:defRPr>
            </a:lvl1pPr>
            <a:lvl2pPr marL="742950" indent="-285750" algn="l" defTabSz="928688" rtl="0" eaLnBrk="0" fontAlgn="base" hangingPunct="0">
              <a:spcBef>
                <a:spcPct val="0"/>
              </a:spcBef>
              <a:spcAft>
                <a:spcPct val="0"/>
              </a:spcAft>
              <a:defRPr kern="1200">
                <a:solidFill>
                  <a:schemeClr val="tx1"/>
                </a:solidFill>
                <a:latin typeface="Arial" charset="0"/>
                <a:ea typeface="+mn-ea"/>
                <a:cs typeface="+mn-cs"/>
              </a:defRPr>
            </a:lvl2pPr>
            <a:lvl3pPr marL="1143000" indent="-228600" algn="l" defTabSz="928688" rtl="0" eaLnBrk="0" fontAlgn="base" hangingPunct="0">
              <a:spcBef>
                <a:spcPct val="0"/>
              </a:spcBef>
              <a:spcAft>
                <a:spcPct val="0"/>
              </a:spcAft>
              <a:defRPr kern="1200">
                <a:solidFill>
                  <a:schemeClr val="tx1"/>
                </a:solidFill>
                <a:latin typeface="Arial" charset="0"/>
                <a:ea typeface="+mn-ea"/>
                <a:cs typeface="+mn-cs"/>
              </a:defRPr>
            </a:lvl3pPr>
            <a:lvl4pPr marL="1600200" indent="-228600" algn="l" defTabSz="928688" rtl="0" eaLnBrk="0" fontAlgn="base" hangingPunct="0">
              <a:spcBef>
                <a:spcPct val="0"/>
              </a:spcBef>
              <a:spcAft>
                <a:spcPct val="0"/>
              </a:spcAft>
              <a:defRPr kern="1200">
                <a:solidFill>
                  <a:schemeClr val="tx1"/>
                </a:solidFill>
                <a:latin typeface="Arial" charset="0"/>
                <a:ea typeface="+mn-ea"/>
                <a:cs typeface="+mn-cs"/>
              </a:defRPr>
            </a:lvl4pPr>
            <a:lvl5pPr marL="2057400" indent="-228600" algn="l" defTabSz="928688"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28688"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28688"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28688"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28688"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dirty="0" smtClean="0"/>
              <a:t>Introduction to Summary Statistics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88" eaLnBrk="0" hangingPunct="0">
              <a:defRPr>
                <a:solidFill>
                  <a:schemeClr val="tx1"/>
                </a:solidFill>
                <a:latin typeface="Arial" charset="0"/>
              </a:defRPr>
            </a:lvl1pPr>
            <a:lvl2pPr marL="742950" indent="-285750" defTabSz="928688" eaLnBrk="0" hangingPunct="0">
              <a:defRPr>
                <a:solidFill>
                  <a:schemeClr val="tx1"/>
                </a:solidFill>
                <a:latin typeface="Arial" charset="0"/>
              </a:defRPr>
            </a:lvl2pPr>
            <a:lvl3pPr marL="1143000" indent="-228600" defTabSz="928688" eaLnBrk="0" hangingPunct="0">
              <a:defRPr>
                <a:solidFill>
                  <a:schemeClr val="tx1"/>
                </a:solidFill>
                <a:latin typeface="Arial" charset="0"/>
              </a:defRPr>
            </a:lvl3pPr>
            <a:lvl4pPr marL="1600200" indent="-228600" defTabSz="928688" eaLnBrk="0" hangingPunct="0">
              <a:defRPr>
                <a:solidFill>
                  <a:schemeClr val="tx1"/>
                </a:solidFill>
                <a:latin typeface="Arial" charset="0"/>
              </a:defRPr>
            </a:lvl4pPr>
            <a:lvl5pPr marL="2057400" indent="-228600" defTabSz="928688" eaLnBrk="0" hangingPunct="0">
              <a:defRPr>
                <a:solidFill>
                  <a:schemeClr val="tx1"/>
                </a:solidFill>
                <a:latin typeface="Arial" charset="0"/>
              </a:defRPr>
            </a:lvl5pPr>
            <a:lvl6pPr marL="2514600" indent="-228600" defTabSz="928688" eaLnBrk="0" fontAlgn="base" hangingPunct="0">
              <a:spcBef>
                <a:spcPct val="0"/>
              </a:spcBef>
              <a:spcAft>
                <a:spcPct val="0"/>
              </a:spcAft>
              <a:defRPr>
                <a:solidFill>
                  <a:schemeClr val="tx1"/>
                </a:solidFill>
                <a:latin typeface="Arial" charset="0"/>
              </a:defRPr>
            </a:lvl6pPr>
            <a:lvl7pPr marL="2971800" indent="-228600" defTabSz="928688" eaLnBrk="0" fontAlgn="base" hangingPunct="0">
              <a:spcBef>
                <a:spcPct val="0"/>
              </a:spcBef>
              <a:spcAft>
                <a:spcPct val="0"/>
              </a:spcAft>
              <a:defRPr>
                <a:solidFill>
                  <a:schemeClr val="tx1"/>
                </a:solidFill>
                <a:latin typeface="Arial" charset="0"/>
              </a:defRPr>
            </a:lvl7pPr>
            <a:lvl8pPr marL="3429000" indent="-228600" defTabSz="928688" eaLnBrk="0" fontAlgn="base" hangingPunct="0">
              <a:spcBef>
                <a:spcPct val="0"/>
              </a:spcBef>
              <a:spcAft>
                <a:spcPct val="0"/>
              </a:spcAft>
              <a:defRPr>
                <a:solidFill>
                  <a:schemeClr val="tx1"/>
                </a:solidFill>
                <a:latin typeface="Arial" charset="0"/>
              </a:defRPr>
            </a:lvl8pPr>
            <a:lvl9pPr marL="3886200" indent="-228600" defTabSz="928688" eaLnBrk="0" fontAlgn="base" hangingPunct="0">
              <a:spcBef>
                <a:spcPct val="0"/>
              </a:spcBef>
              <a:spcAft>
                <a:spcPct val="0"/>
              </a:spcAft>
              <a:defRPr>
                <a:solidFill>
                  <a:schemeClr val="tx1"/>
                </a:solidFill>
                <a:latin typeface="Arial" charset="0"/>
              </a:defRPr>
            </a:lvl9pPr>
          </a:lstStyle>
          <a:p>
            <a:pPr eaLnBrk="1" hangingPunct="1"/>
            <a:r>
              <a:rPr lang="en-US" dirty="0" smtClean="0"/>
              <a:t>Introduction to Summary Statistics</a:t>
            </a:r>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3. Sum the squared differences. [click] Again,</a:t>
            </a:r>
            <a:r>
              <a:rPr lang="en-US" baseline="0" dirty="0" smtClean="0"/>
              <a:t> this step yields the same result as the corresponding step in the population standard deviation calculation.  Remember that the sum shown reflects the sum of the unrounded squared differences which is slightly different than the sum you would get if you added the rounded values shown.</a:t>
            </a:r>
            <a:endParaRPr lang="en-US" dirty="0" smtClean="0"/>
          </a:p>
          <a:p>
            <a:pPr eaLnBrk="1" hangingPunct="1"/>
            <a:endParaRPr lang="en-US" dirty="0" smtClean="0"/>
          </a:p>
          <a:p>
            <a:pPr eaLnBrk="1" hangingPunct="1"/>
            <a:r>
              <a:rPr lang="en-US" dirty="0" smtClean="0"/>
              <a:t>4. Divide the sum</a:t>
            </a:r>
            <a:r>
              <a:rPr lang="en-US" baseline="0" dirty="0" smtClean="0"/>
              <a:t> by the number of data values in the sample (the sample size).[click] Here we use n – 1 = 10 in the denominator.</a:t>
            </a:r>
          </a:p>
          <a:p>
            <a:pPr eaLnBrk="1" hangingPunct="1"/>
            <a:endParaRPr lang="en-US" baseline="0" dirty="0" smtClean="0"/>
          </a:p>
          <a:p>
            <a:pPr eaLnBrk="1" hangingPunct="1"/>
            <a:r>
              <a:rPr lang="en-US" baseline="0" dirty="0" smtClean="0"/>
              <a:t>5. Take the square root of the division. [click] So the standard deviation of the larger population predicted by the sample standard deviation formula is 22.4.  Slightly different than the population standard deviation of the data set (which was 21.4).</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Ref:</a:t>
            </a:r>
            <a:r>
              <a:rPr lang="en-US" baseline="0" dirty="0" smtClean="0"/>
              <a:t>  Elementary Statistics 7</a:t>
            </a:r>
            <a:r>
              <a:rPr lang="en-US" baseline="30000" dirty="0" smtClean="0"/>
              <a:t>th</a:t>
            </a:r>
            <a:r>
              <a:rPr lang="en-US" baseline="0" dirty="0" smtClean="0"/>
              <a:t> edition by </a:t>
            </a:r>
            <a:r>
              <a:rPr lang="en-US" baseline="0" dirty="0" err="1" smtClean="0"/>
              <a:t>Bluman</a:t>
            </a:r>
            <a:r>
              <a:rPr lang="en-US" baseline="0" dirty="0" smtClean="0"/>
              <a:t>, McGraw-Hill 2009.</a:t>
            </a:r>
            <a:endParaRPr lang="en-US" dirty="0" smtClean="0"/>
          </a:p>
        </p:txBody>
      </p:sp>
      <p:sp>
        <p:nvSpPr>
          <p:cNvPr id="32772" name="Header Placeholder 3"/>
          <p:cNvSpPr>
            <a:spLocks noGrp="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00" b="1">
                <a:solidFill>
                  <a:srgbClr val="003399"/>
                </a:solidFill>
                <a:latin typeface="Verdana" pitchFamily="34" charset="0"/>
                <a:cs typeface="Arial" charset="0"/>
              </a:defRPr>
            </a:lvl1pPr>
            <a:lvl2pPr marL="733069" indent="-281950">
              <a:defRPr sz="3700" b="1">
                <a:solidFill>
                  <a:srgbClr val="003399"/>
                </a:solidFill>
                <a:latin typeface="Verdana" pitchFamily="34" charset="0"/>
                <a:cs typeface="Arial" charset="0"/>
              </a:defRPr>
            </a:lvl2pPr>
            <a:lvl3pPr marL="1127798" indent="-225560">
              <a:defRPr sz="3700" b="1">
                <a:solidFill>
                  <a:srgbClr val="003399"/>
                </a:solidFill>
                <a:latin typeface="Verdana" pitchFamily="34" charset="0"/>
                <a:cs typeface="Arial" charset="0"/>
              </a:defRPr>
            </a:lvl3pPr>
            <a:lvl4pPr marL="1578917" indent="-225560">
              <a:defRPr sz="3700" b="1">
                <a:solidFill>
                  <a:srgbClr val="003399"/>
                </a:solidFill>
                <a:latin typeface="Verdana" pitchFamily="34" charset="0"/>
                <a:cs typeface="Arial" charset="0"/>
              </a:defRPr>
            </a:lvl4pPr>
            <a:lvl5pPr marL="2030037" indent="-225560">
              <a:defRPr sz="3700" b="1">
                <a:solidFill>
                  <a:srgbClr val="003399"/>
                </a:solidFill>
                <a:latin typeface="Verdana" pitchFamily="34" charset="0"/>
                <a:cs typeface="Arial" charset="0"/>
              </a:defRPr>
            </a:lvl5pPr>
            <a:lvl6pPr marL="2481156" indent="-225560" eaLnBrk="0" fontAlgn="base" hangingPunct="0">
              <a:spcBef>
                <a:spcPct val="0"/>
              </a:spcBef>
              <a:spcAft>
                <a:spcPct val="0"/>
              </a:spcAft>
              <a:defRPr sz="3700" b="1">
                <a:solidFill>
                  <a:srgbClr val="003399"/>
                </a:solidFill>
                <a:latin typeface="Verdana" pitchFamily="34" charset="0"/>
                <a:cs typeface="Arial" charset="0"/>
              </a:defRPr>
            </a:lvl6pPr>
            <a:lvl7pPr marL="2932275" indent="-225560" eaLnBrk="0" fontAlgn="base" hangingPunct="0">
              <a:spcBef>
                <a:spcPct val="0"/>
              </a:spcBef>
              <a:spcAft>
                <a:spcPct val="0"/>
              </a:spcAft>
              <a:defRPr sz="3700" b="1">
                <a:solidFill>
                  <a:srgbClr val="003399"/>
                </a:solidFill>
                <a:latin typeface="Verdana" pitchFamily="34" charset="0"/>
                <a:cs typeface="Arial" charset="0"/>
              </a:defRPr>
            </a:lvl7pPr>
            <a:lvl8pPr marL="3383394" indent="-225560" eaLnBrk="0" fontAlgn="base" hangingPunct="0">
              <a:spcBef>
                <a:spcPct val="0"/>
              </a:spcBef>
              <a:spcAft>
                <a:spcPct val="0"/>
              </a:spcAft>
              <a:defRPr sz="3700" b="1">
                <a:solidFill>
                  <a:srgbClr val="003399"/>
                </a:solidFill>
                <a:latin typeface="Verdana" pitchFamily="34" charset="0"/>
                <a:cs typeface="Arial" charset="0"/>
              </a:defRPr>
            </a:lvl8pPr>
            <a:lvl9pPr marL="3834514" indent="-225560" eaLnBrk="0" fontAlgn="base" hangingPunct="0">
              <a:spcBef>
                <a:spcPct val="0"/>
              </a:spcBef>
              <a:spcAft>
                <a:spcPct val="0"/>
              </a:spcAft>
              <a:defRPr sz="3700" b="1">
                <a:solidFill>
                  <a:srgbClr val="003399"/>
                </a:solidFill>
                <a:latin typeface="Verdana" pitchFamily="34" charset="0"/>
                <a:cs typeface="Arial" charset="0"/>
              </a:defRPr>
            </a:lvl9pPr>
          </a:lstStyle>
          <a:p>
            <a:r>
              <a:rPr lang="en-US" sz="1200" b="0" dirty="0" smtClean="0">
                <a:solidFill>
                  <a:schemeClr val="tx1"/>
                </a:solidFill>
                <a:latin typeface="Arial" charset="0"/>
              </a:rPr>
              <a:t>Introduction to Summary Statistics</a:t>
            </a:r>
            <a:endParaRPr lang="en-US" sz="1200" b="0" dirty="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01063" cy="8826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33363" y="1539875"/>
            <a:ext cx="4168775"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54538" y="1539875"/>
            <a:ext cx="4168775"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4538" y="3878263"/>
            <a:ext cx="4168775"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941147965"/>
      </p:ext>
    </p:extLst>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 id="2147483669" r:id="rId6"/>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7.xml"/><Relationship Id="rId7" Type="http://schemas.openxmlformats.org/officeDocument/2006/relationships/image" Target="../media/image13.pn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oleObject" Target="../embeddings/oleObject1.bin"/><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smtClean="0">
                <a:solidFill>
                  <a:srgbClr val="002060"/>
                </a:solidFill>
                <a:latin typeface="Arial" panose="020B0604020202020204" pitchFamily="34" charset="0"/>
                <a:cs typeface="Arial" panose="020B0604020202020204" pitchFamily="34" charset="0"/>
              </a:rPr>
              <a:t>Inferential Statistics</a:t>
            </a:r>
            <a:endParaRPr lang="en-US" b="1" kern="0" dirty="0">
              <a:solidFill>
                <a:srgbClr val="002060"/>
              </a:solidFill>
              <a:latin typeface="Arial" panose="020B0604020202020204" pitchFamily="34" charset="0"/>
              <a:cs typeface="Arial" panose="020B0604020202020204" pitchFamily="34" charset="0"/>
            </a:endParaRPr>
          </a:p>
        </p:txBody>
      </p:sp>
      <p:pic>
        <p:nvPicPr>
          <p:cNvPr id="6"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 xmlns:a14="http://schemas.microsoft.com/office/drawing/2010/main">
                <a:solidFill>
                  <a:srgbClr val="FFFFFF"/>
                </a:solidFill>
              </a14:hiddenFill>
            </a:ext>
          </a:extLst>
        </p:spPr>
      </p:pic>
      <p:sp>
        <p:nvSpPr>
          <p:cNvPr id="7"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8"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Introduction to Engineering Design</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2553418470"/>
              </p:ext>
            </p:extLst>
          </p:nvPr>
        </p:nvGraphicFramePr>
        <p:xfrm>
          <a:off x="356532" y="1193182"/>
          <a:ext cx="8036774" cy="4373730"/>
        </p:xfrm>
        <a:graphic>
          <a:graphicData uri="http://schemas.openxmlformats.org/drawingml/2006/table">
            <a:tbl>
              <a:tblPr firstRow="1" bandRow="1">
                <a:tableStyleId>{073A0DAA-6AF3-43AB-8588-CEC1D06C72B9}</a:tableStyleId>
              </a:tblPr>
              <a:tblGrid>
                <a:gridCol w="4018387"/>
                <a:gridCol w="4018387"/>
              </a:tblGrid>
              <a:tr h="885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accent6">
                              <a:lumMod val="40000"/>
                              <a:lumOff val="60000"/>
                            </a:schemeClr>
                          </a:solidFill>
                        </a:rPr>
                        <a:t>Population</a:t>
                      </a:r>
                      <a:r>
                        <a:rPr lang="en-US" sz="28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Standard Deviation</a:t>
                      </a:r>
                      <a:endParaRPr lang="en-US" sz="2800" dirty="0" smtClean="0">
                        <a:solidFill>
                          <a:schemeClr val="tx1"/>
                        </a:solidFill>
                      </a:endParaRPr>
                    </a:p>
                  </a:txBody>
                  <a:tcPr/>
                </a:tc>
                <a:tc>
                  <a:txBody>
                    <a:bodyPr/>
                    <a:lstStyle/>
                    <a:p>
                      <a:pPr algn="ctr"/>
                      <a:r>
                        <a:rPr lang="en-US" sz="2800" dirty="0" smtClean="0">
                          <a:solidFill>
                            <a:schemeClr val="accent6">
                              <a:lumMod val="40000"/>
                              <a:lumOff val="60000"/>
                            </a:schemeClr>
                          </a:solidFill>
                        </a:rPr>
                        <a:t>Sample</a:t>
                      </a:r>
                    </a:p>
                    <a:p>
                      <a:pPr algn="ctr"/>
                      <a:r>
                        <a:rPr lang="en-US" sz="2800" dirty="0" smtClean="0"/>
                        <a:t>Standard Deviation</a:t>
                      </a:r>
                      <a:endParaRPr lang="en-US" sz="2800" dirty="0" smtClean="0">
                        <a:solidFill>
                          <a:schemeClr val="tx1"/>
                        </a:solidFill>
                      </a:endParaRPr>
                    </a:p>
                  </a:txBody>
                  <a:tcPr/>
                </a:tc>
              </a:tr>
              <a:tr h="1714425">
                <a:tc>
                  <a:txBody>
                    <a:bodyPr/>
                    <a:lstStyle/>
                    <a:p>
                      <a:endParaRPr lang="en-US" dirty="0"/>
                    </a:p>
                  </a:txBody>
                  <a:tcPr/>
                </a:tc>
                <a:tc>
                  <a:txBody>
                    <a:bodyPr/>
                    <a:lstStyle/>
                    <a:p>
                      <a:endParaRPr lang="en-US" dirty="0"/>
                    </a:p>
                  </a:txBody>
                  <a:tcPr/>
                </a:tc>
              </a:tr>
              <a:tr h="1714425">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dirty="0" smtClean="0"/>
              <a:t>A Note about Standard Deviation</a:t>
            </a:r>
            <a:endParaRPr lang="en-US" dirty="0"/>
          </a:p>
        </p:txBody>
      </p:sp>
      <p:sp>
        <p:nvSpPr>
          <p:cNvPr id="3" name="Content Placeholder 2"/>
          <p:cNvSpPr txBox="1">
            <a:spLocks/>
          </p:cNvSpPr>
          <p:nvPr/>
        </p:nvSpPr>
        <p:spPr>
          <a:xfrm>
            <a:off x="481983" y="4051114"/>
            <a:ext cx="4317068" cy="1456351"/>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en-US" sz="1800" dirty="0" smtClean="0"/>
              <a:t>σ = </a:t>
            </a:r>
            <a:r>
              <a:rPr lang="en-US" sz="1800" dirty="0" smtClean="0">
                <a:solidFill>
                  <a:srgbClr val="0000FF"/>
                </a:solidFill>
              </a:rPr>
              <a:t>population</a:t>
            </a:r>
            <a:r>
              <a:rPr lang="en-US"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r>
              <a:rPr lang="en-US" sz="1800" dirty="0" smtClean="0"/>
              <a:t>μ = </a:t>
            </a:r>
            <a:r>
              <a:rPr lang="en-US" sz="1800" dirty="0" smtClean="0">
                <a:solidFill>
                  <a:srgbClr val="0000FF"/>
                </a:solidFill>
              </a:rPr>
              <a:t>population</a:t>
            </a:r>
            <a:r>
              <a:rPr lang="en-US" sz="1800" dirty="0" smtClean="0"/>
              <a:t> mean</a:t>
            </a:r>
          </a:p>
          <a:p>
            <a:pPr marL="0" lvl="2" indent="0">
              <a:buNone/>
            </a:pPr>
            <a:r>
              <a:rPr lang="en-US" sz="1800" dirty="0" smtClean="0"/>
              <a:t>N = size of </a:t>
            </a:r>
            <a:r>
              <a:rPr lang="en-US" sz="1800" dirty="0" smtClean="0">
                <a:solidFill>
                  <a:srgbClr val="0000FF"/>
                </a:solidFill>
              </a:rPr>
              <a:t>population</a:t>
            </a:r>
          </a:p>
          <a:p>
            <a:pPr marL="914400" lvl="2" indent="0">
              <a:buNone/>
            </a:pPr>
            <a:endParaRPr lang="fr-FR" dirty="0" smtClean="0"/>
          </a:p>
          <a:p>
            <a:pPr marL="914400" lvl="2" indent="0">
              <a:buNone/>
            </a:pPr>
            <a:endParaRPr lang="en-US" dirty="0" smtClean="0"/>
          </a:p>
        </p:txBody>
      </p:sp>
      <mc:AlternateContent xmlns:mc="http://schemas.openxmlformats.org/markup-compatibility/2006">
        <mc:Choice xmlns="" xmlns:a14="http://schemas.microsoft.com/office/drawing/2010/main" Requires="a14">
          <p:sp>
            <p:nvSpPr>
              <p:cNvPr id="9" name="Rectangle 8"/>
              <p:cNvSpPr/>
              <p:nvPr/>
            </p:nvSpPr>
            <p:spPr>
              <a:xfrm>
                <a:off x="481983" y="2330000"/>
                <a:ext cx="3800085"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rgbClr val="0000FF"/>
                          </a:solidFill>
                          <a:latin typeface="Cambria Math"/>
                        </a:rPr>
                        <m:t>σ</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r>
                                            <m:rPr>
                                              <m:nor/>
                                            </m:rPr>
                                            <a:rPr lang="en-US" sz="2400">
                                              <a:solidFill>
                                                <a:srgbClr val="0000FF"/>
                                              </a:solidFill>
                                            </a:rPr>
                                            <m:t>μ</m:t>
                                          </m:r>
                                        </m:e>
                                      </m:d>
                                    </m:e>
                                    <m:sup>
                                      <m:r>
                                        <m:rPr>
                                          <m:nor/>
                                        </m:rPr>
                                        <a:rPr lang="en-US" sz="2400">
                                          <a:solidFill>
                                            <a:srgbClr val="0000FF"/>
                                          </a:solidFill>
                                        </a:rPr>
                                        <m:t>2</m:t>
                                      </m:r>
                                    </m:sup>
                                  </m:sSup>
                                </m:e>
                              </m:nary>
                            </m:num>
                            <m:den>
                              <m:r>
                                <m:rPr>
                                  <m:nor/>
                                </m:rPr>
                                <a:rPr lang="en-US" sz="2400" b="0" i="0" smtClean="0">
                                  <a:solidFill>
                                    <a:srgbClr val="0000FF"/>
                                  </a:solidFill>
                                </a:rPr>
                                <m:t>N</m:t>
                              </m:r>
                            </m:den>
                          </m:f>
                        </m:e>
                      </m:rad>
                    </m:oMath>
                  </m:oMathPara>
                </a14:m>
                <a:endParaRPr lang="en-US" sz="2400" dirty="0"/>
              </a:p>
            </p:txBody>
          </p:sp>
        </mc:Choice>
        <mc:Fallback>
          <p:sp>
            <p:nvSpPr>
              <p:cNvPr id="9" name="Rectangle 8"/>
              <p:cNvSpPr>
                <a:spLocks noRot="1" noChangeAspect="1" noMove="1" noResize="1" noEditPoints="1" noAdjustHandles="1" noChangeArrowheads="1" noChangeShapeType="1" noTextEdit="1"/>
              </p:cNvSpPr>
              <p:nvPr/>
            </p:nvSpPr>
            <p:spPr>
              <a:xfrm>
                <a:off x="481983" y="2330000"/>
                <a:ext cx="3800085" cy="118352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6" name="Rectangle 5"/>
              <p:cNvSpPr/>
              <p:nvPr/>
            </p:nvSpPr>
            <p:spPr>
              <a:xfrm>
                <a:off x="4382429" y="2319451"/>
                <a:ext cx="3837878"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rgbClr val="0000FF"/>
                          </a:solidFill>
                          <a:latin typeface="+mn-lt"/>
                        </a:rPr>
                        <m:t>s</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b="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num>
                            <m:den>
                              <m:r>
                                <m:rPr>
                                  <m:nor/>
                                </m:rPr>
                                <a:rPr lang="en-US" sz="2400" b="0" i="0" smtClean="0">
                                  <a:solidFill>
                                    <a:srgbClr val="0000FF"/>
                                  </a:solidFill>
                                </a:rPr>
                                <m:t>n</m:t>
                              </m:r>
                              <m:r>
                                <m:rPr>
                                  <m:nor/>
                                </m:rPr>
                                <a:rPr lang="en-US" sz="2400" b="0" i="0" smtClean="0">
                                  <a:solidFill>
                                    <a:srgbClr val="0000FF"/>
                                  </a:solidFill>
                                </a:rPr>
                                <m:t> − 1</m:t>
                              </m:r>
                            </m:den>
                          </m:f>
                        </m:e>
                      </m:rad>
                    </m:oMath>
                  </m:oMathPara>
                </a14:m>
                <a:endParaRPr lang="en-US" sz="2400" dirty="0"/>
              </a:p>
            </p:txBody>
          </p:sp>
        </mc:Choice>
        <mc:Fallback>
          <p:sp>
            <p:nvSpPr>
              <p:cNvPr id="6" name="Rectangle 5"/>
              <p:cNvSpPr>
                <a:spLocks noRot="1" noChangeAspect="1" noMove="1" noResize="1" noEditPoints="1" noAdjustHandles="1" noChangeArrowheads="1" noChangeShapeType="1" noTextEdit="1"/>
              </p:cNvSpPr>
              <p:nvPr/>
            </p:nvSpPr>
            <p:spPr>
              <a:xfrm>
                <a:off x="4382429" y="2319451"/>
                <a:ext cx="3837878" cy="11835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0" name="Content Placeholder 2"/>
              <p:cNvSpPr txBox="1">
                <a:spLocks/>
              </p:cNvSpPr>
              <p:nvPr/>
            </p:nvSpPr>
            <p:spPr>
              <a:xfrm>
                <a:off x="4572000" y="4071435"/>
                <a:ext cx="4317068" cy="143603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fr-FR" sz="1800" dirty="0" smtClean="0"/>
                  <a:t>s = </a:t>
                </a:r>
                <a:r>
                  <a:rPr lang="fr-FR" sz="1800" dirty="0" smtClean="0">
                    <a:solidFill>
                      <a:srgbClr val="0000FF"/>
                    </a:solidFill>
                  </a:rPr>
                  <a:t>sample</a:t>
                </a:r>
                <a:r>
                  <a:rPr lang="fr-FR"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14:m>
                  <m:oMath xmlns:m="http://schemas.openxmlformats.org/officeDocument/2006/math">
                    <m:acc>
                      <m:accPr>
                        <m:chr m:val="̅"/>
                        <m:ctrlPr>
                          <a:rPr lang="en-US" sz="1800" i="1" dirty="0" smtClean="0">
                            <a:latin typeface="Cambria Math"/>
                          </a:rPr>
                        </m:ctrlPr>
                      </m:accPr>
                      <m:e>
                        <m:r>
                          <m:rPr>
                            <m:nor/>
                          </m:rPr>
                          <a:rPr lang="en-US" sz="1800" b="0" i="0" dirty="0" smtClean="0"/>
                          <m:t>x</m:t>
                        </m:r>
                      </m:e>
                    </m:acc>
                    <m:r>
                      <a:rPr lang="en-US" sz="1800" b="0" i="1" dirty="0" smtClean="0">
                        <a:latin typeface="Cambria Math"/>
                      </a:rPr>
                      <m:t> </m:t>
                    </m:r>
                  </m:oMath>
                </a14:m>
                <a:r>
                  <a:rPr lang="en-US" sz="1800" dirty="0" smtClean="0"/>
                  <a:t>= </a:t>
                </a:r>
                <a:r>
                  <a:rPr lang="en-US" sz="1800" dirty="0">
                    <a:solidFill>
                      <a:srgbClr val="0000FF"/>
                    </a:solidFill>
                  </a:rPr>
                  <a:t>sample</a:t>
                </a:r>
                <a:r>
                  <a:rPr lang="en-US" sz="1800" dirty="0"/>
                  <a:t/>
                </a:r>
                <a:r>
                  <a:rPr lang="en-US" sz="1800" dirty="0" smtClean="0"/>
                  <a:t>mean</a:t>
                </a:r>
              </a:p>
              <a:p>
                <a:pPr marL="0" lvl="2" indent="0">
                  <a:buNone/>
                </a:pPr>
                <a:r>
                  <a:rPr lang="en-US" sz="1800" dirty="0" smtClean="0"/>
                  <a:t>n = size of </a:t>
                </a:r>
                <a:r>
                  <a:rPr lang="en-US" sz="1800" dirty="0" smtClean="0">
                    <a:solidFill>
                      <a:srgbClr val="0000FF"/>
                    </a:solidFill>
                  </a:rPr>
                  <a:t>sample</a:t>
                </a:r>
              </a:p>
              <a:p>
                <a:pPr marL="914400" lvl="2" indent="0">
                  <a:buNone/>
                </a:pPr>
                <a:endParaRPr lang="fr-FR" dirty="0" smtClean="0"/>
              </a:p>
              <a:p>
                <a:pPr marL="914400" lvl="2" indent="0">
                  <a:buNone/>
                </a:pPr>
                <a:endParaRPr lang="en-US" dirty="0" smtClean="0"/>
              </a:p>
            </p:txBody>
          </p:sp>
        </mc:Choice>
        <mc:Fallback>
          <p:sp>
            <p:nvSpPr>
              <p:cNvPr id="10" name="Content Placeholder 2"/>
              <p:cNvSpPr txBox="1">
                <a:spLocks noRot="1" noChangeAspect="1" noMove="1" noResize="1" noEditPoints="1" noAdjustHandles="1" noChangeArrowheads="1" noChangeShapeType="1" noTextEdit="1"/>
              </p:cNvSpPr>
              <p:nvPr/>
            </p:nvSpPr>
            <p:spPr>
              <a:xfrm>
                <a:off x="4572000" y="4071435"/>
                <a:ext cx="4317068" cy="1436030"/>
              </a:xfrm>
              <a:prstGeom prst="rect">
                <a:avLst/>
              </a:prstGeom>
              <a:blipFill rotWithShape="1">
                <a:blip r:embed="rId5"/>
                <a:stretch>
                  <a:fillRect l="-1130" t="-2128" b="-1277"/>
                </a:stretch>
              </a:blipFill>
            </p:spPr>
            <p:txBody>
              <a:bodyPr/>
              <a:lstStyle/>
              <a:p>
                <a:r>
                  <a:rPr lang="en-US">
                    <a:noFill/>
                  </a:rPr>
                  <a:t> </a:t>
                </a:r>
              </a:p>
            </p:txBody>
          </p:sp>
        </mc:Fallback>
      </mc:AlternateContent>
      <p:sp>
        <p:nvSpPr>
          <p:cNvPr id="8" name="TextBox 7"/>
          <p:cNvSpPr txBox="1"/>
          <p:nvPr/>
        </p:nvSpPr>
        <p:spPr>
          <a:xfrm>
            <a:off x="2519051" y="5804571"/>
            <a:ext cx="4929151" cy="646331"/>
          </a:xfrm>
          <a:prstGeom prst="rect">
            <a:avLst/>
          </a:prstGeom>
          <a:noFill/>
          <a:ln w="38100">
            <a:solidFill>
              <a:srgbClr val="C00000"/>
            </a:solidFill>
          </a:ln>
        </p:spPr>
        <p:txBody>
          <a:bodyPr wrap="square" rtlCol="0">
            <a:spAutoFit/>
          </a:bodyPr>
          <a:lstStyle/>
          <a:p>
            <a:pPr algn="ctr"/>
            <a:r>
              <a:rPr lang="en-US" sz="3600" dirty="0" smtClean="0"/>
              <a:t>As n → N,   s → </a:t>
            </a:r>
            <a:r>
              <a:rPr lang="el-GR" sz="3600" dirty="0" smtClean="0"/>
              <a:t>σ</a:t>
            </a:r>
            <a:endParaRPr lang="en-US" sz="3600" dirty="0"/>
          </a:p>
        </p:txBody>
      </p:sp>
    </p:spTree>
    <p:extLst>
      <p:ext uri="{BB962C8B-B14F-4D97-AF65-F5344CB8AC3E}">
        <p14:creationId xmlns="" xmlns:p14="http://schemas.microsoft.com/office/powerpoint/2010/main" val="238825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3469559223"/>
              </p:ext>
            </p:extLst>
          </p:nvPr>
        </p:nvGraphicFramePr>
        <p:xfrm>
          <a:off x="356532" y="1193182"/>
          <a:ext cx="8036774" cy="4373730"/>
        </p:xfrm>
        <a:graphic>
          <a:graphicData uri="http://schemas.openxmlformats.org/drawingml/2006/table">
            <a:tbl>
              <a:tblPr firstRow="1" bandRow="1">
                <a:tableStyleId>{073A0DAA-6AF3-43AB-8588-CEC1D06C72B9}</a:tableStyleId>
              </a:tblPr>
              <a:tblGrid>
                <a:gridCol w="4018387"/>
                <a:gridCol w="4018387"/>
              </a:tblGrid>
              <a:tr h="885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accent6">
                              <a:lumMod val="40000"/>
                              <a:lumOff val="60000"/>
                            </a:schemeClr>
                          </a:solidFill>
                        </a:rPr>
                        <a:t>Population</a:t>
                      </a:r>
                      <a:r>
                        <a:rPr lang="en-US" sz="28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Standard Deviation</a:t>
                      </a:r>
                      <a:endParaRPr lang="en-US" sz="2800" dirty="0" smtClean="0">
                        <a:solidFill>
                          <a:schemeClr val="tx1"/>
                        </a:solidFill>
                      </a:endParaRPr>
                    </a:p>
                  </a:txBody>
                  <a:tcPr/>
                </a:tc>
                <a:tc>
                  <a:txBody>
                    <a:bodyPr/>
                    <a:lstStyle/>
                    <a:p>
                      <a:pPr algn="ctr"/>
                      <a:r>
                        <a:rPr lang="en-US" sz="2800" dirty="0" smtClean="0">
                          <a:solidFill>
                            <a:schemeClr val="accent6">
                              <a:lumMod val="40000"/>
                              <a:lumOff val="60000"/>
                            </a:schemeClr>
                          </a:solidFill>
                        </a:rPr>
                        <a:t>Sample</a:t>
                      </a:r>
                    </a:p>
                    <a:p>
                      <a:pPr algn="ctr"/>
                      <a:r>
                        <a:rPr lang="en-US" sz="2800" dirty="0" smtClean="0"/>
                        <a:t>Standard Deviation</a:t>
                      </a:r>
                      <a:endParaRPr lang="en-US" sz="2800" dirty="0" smtClean="0">
                        <a:solidFill>
                          <a:schemeClr val="tx1"/>
                        </a:solidFill>
                      </a:endParaRPr>
                    </a:p>
                  </a:txBody>
                  <a:tcPr/>
                </a:tc>
              </a:tr>
              <a:tr h="1714425">
                <a:tc>
                  <a:txBody>
                    <a:bodyPr/>
                    <a:lstStyle/>
                    <a:p>
                      <a:endParaRPr lang="en-US" dirty="0"/>
                    </a:p>
                  </a:txBody>
                  <a:tcPr/>
                </a:tc>
                <a:tc>
                  <a:txBody>
                    <a:bodyPr/>
                    <a:lstStyle/>
                    <a:p>
                      <a:endParaRPr lang="en-US" dirty="0"/>
                    </a:p>
                  </a:txBody>
                  <a:tcPr/>
                </a:tc>
              </a:tr>
              <a:tr h="1714425">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dirty="0" smtClean="0"/>
              <a:t>A Note about Standard Deviation</a:t>
            </a:r>
            <a:endParaRPr lang="en-US" dirty="0"/>
          </a:p>
        </p:txBody>
      </p:sp>
      <p:sp>
        <p:nvSpPr>
          <p:cNvPr id="3" name="Content Placeholder 2"/>
          <p:cNvSpPr txBox="1">
            <a:spLocks/>
          </p:cNvSpPr>
          <p:nvPr/>
        </p:nvSpPr>
        <p:spPr>
          <a:xfrm>
            <a:off x="481983" y="4051114"/>
            <a:ext cx="4317068" cy="1456351"/>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en-US" sz="1800" dirty="0" smtClean="0"/>
              <a:t>σ = </a:t>
            </a:r>
            <a:r>
              <a:rPr lang="en-US" sz="1800" dirty="0" smtClean="0">
                <a:solidFill>
                  <a:srgbClr val="0000FF"/>
                </a:solidFill>
              </a:rPr>
              <a:t>population</a:t>
            </a:r>
            <a:r>
              <a:rPr lang="en-US"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r>
              <a:rPr lang="en-US" sz="1800" dirty="0" smtClean="0"/>
              <a:t>μ = </a:t>
            </a:r>
            <a:r>
              <a:rPr lang="en-US" sz="1800" dirty="0" smtClean="0">
                <a:solidFill>
                  <a:srgbClr val="0000FF"/>
                </a:solidFill>
              </a:rPr>
              <a:t>population</a:t>
            </a:r>
            <a:r>
              <a:rPr lang="en-US" sz="1800" dirty="0" smtClean="0"/>
              <a:t> mean</a:t>
            </a:r>
          </a:p>
          <a:p>
            <a:pPr marL="0" lvl="2" indent="0">
              <a:buNone/>
            </a:pPr>
            <a:r>
              <a:rPr lang="en-US" sz="1800" dirty="0" smtClean="0"/>
              <a:t>N = size of </a:t>
            </a:r>
            <a:r>
              <a:rPr lang="en-US" sz="1800" dirty="0" smtClean="0">
                <a:solidFill>
                  <a:srgbClr val="0000FF"/>
                </a:solidFill>
              </a:rPr>
              <a:t>population</a:t>
            </a:r>
          </a:p>
          <a:p>
            <a:pPr marL="914400" lvl="2" indent="0">
              <a:buNone/>
            </a:pPr>
            <a:endParaRPr lang="fr-FR" dirty="0" smtClean="0"/>
          </a:p>
          <a:p>
            <a:pPr marL="914400" lvl="2" indent="0">
              <a:buNone/>
            </a:pPr>
            <a:endParaRPr lang="en-US" dirty="0" smtClean="0"/>
          </a:p>
        </p:txBody>
      </p:sp>
      <mc:AlternateContent xmlns:mc="http://schemas.openxmlformats.org/markup-compatibility/2006">
        <mc:Choice xmlns="" xmlns:a14="http://schemas.microsoft.com/office/drawing/2010/main" Requires="a14">
          <p:sp>
            <p:nvSpPr>
              <p:cNvPr id="9" name="Rectangle 8"/>
              <p:cNvSpPr/>
              <p:nvPr/>
            </p:nvSpPr>
            <p:spPr>
              <a:xfrm>
                <a:off x="481983" y="2330000"/>
                <a:ext cx="3800085"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rgbClr val="0000FF"/>
                          </a:solidFill>
                          <a:latin typeface="Cambria Math"/>
                        </a:rPr>
                        <m:t>σ</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r>
                                            <m:rPr>
                                              <m:nor/>
                                            </m:rPr>
                                            <a:rPr lang="en-US" sz="2400">
                                              <a:solidFill>
                                                <a:srgbClr val="0000FF"/>
                                              </a:solidFill>
                                            </a:rPr>
                                            <m:t>μ</m:t>
                                          </m:r>
                                        </m:e>
                                      </m:d>
                                    </m:e>
                                    <m:sup>
                                      <m:r>
                                        <m:rPr>
                                          <m:nor/>
                                        </m:rPr>
                                        <a:rPr lang="en-US" sz="2400">
                                          <a:solidFill>
                                            <a:srgbClr val="0000FF"/>
                                          </a:solidFill>
                                        </a:rPr>
                                        <m:t>2</m:t>
                                      </m:r>
                                    </m:sup>
                                  </m:sSup>
                                </m:e>
                              </m:nary>
                            </m:num>
                            <m:den>
                              <m:r>
                                <m:rPr>
                                  <m:nor/>
                                </m:rPr>
                                <a:rPr lang="en-US" sz="2400" b="0" i="0" smtClean="0">
                                  <a:solidFill>
                                    <a:srgbClr val="0000FF"/>
                                  </a:solidFill>
                                </a:rPr>
                                <m:t>N</m:t>
                              </m:r>
                            </m:den>
                          </m:f>
                        </m:e>
                      </m:rad>
                    </m:oMath>
                  </m:oMathPara>
                </a14:m>
                <a:endParaRPr lang="en-US" sz="2400" dirty="0"/>
              </a:p>
            </p:txBody>
          </p:sp>
        </mc:Choice>
        <mc:Fallback>
          <p:sp>
            <p:nvSpPr>
              <p:cNvPr id="9" name="Rectangle 8"/>
              <p:cNvSpPr>
                <a:spLocks noRot="1" noChangeAspect="1" noMove="1" noResize="1" noEditPoints="1" noAdjustHandles="1" noChangeArrowheads="1" noChangeShapeType="1" noTextEdit="1"/>
              </p:cNvSpPr>
              <p:nvPr/>
            </p:nvSpPr>
            <p:spPr>
              <a:xfrm>
                <a:off x="481983" y="2330000"/>
                <a:ext cx="3800085" cy="118352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6" name="Rectangle 5"/>
              <p:cNvSpPr/>
              <p:nvPr/>
            </p:nvSpPr>
            <p:spPr>
              <a:xfrm>
                <a:off x="4382429" y="2319451"/>
                <a:ext cx="3837878"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rgbClr val="0000FF"/>
                          </a:solidFill>
                          <a:latin typeface="+mn-lt"/>
                        </a:rPr>
                        <m:t>s</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b="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num>
                            <m:den>
                              <m:r>
                                <m:rPr>
                                  <m:nor/>
                                </m:rPr>
                                <a:rPr lang="en-US" sz="2400" b="0" i="0" smtClean="0">
                                  <a:solidFill>
                                    <a:srgbClr val="0000FF"/>
                                  </a:solidFill>
                                </a:rPr>
                                <m:t>n</m:t>
                              </m:r>
                              <m:r>
                                <m:rPr>
                                  <m:nor/>
                                </m:rPr>
                                <a:rPr lang="en-US" sz="2400" b="0" i="0" smtClean="0">
                                  <a:solidFill>
                                    <a:srgbClr val="0000FF"/>
                                  </a:solidFill>
                                </a:rPr>
                                <m:t> − 1</m:t>
                              </m:r>
                            </m:den>
                          </m:f>
                        </m:e>
                      </m:rad>
                    </m:oMath>
                  </m:oMathPara>
                </a14:m>
                <a:endParaRPr lang="en-US" sz="2400" dirty="0"/>
              </a:p>
            </p:txBody>
          </p:sp>
        </mc:Choice>
        <mc:Fallback>
          <p:sp>
            <p:nvSpPr>
              <p:cNvPr id="6" name="Rectangle 5"/>
              <p:cNvSpPr>
                <a:spLocks noRot="1" noChangeAspect="1" noMove="1" noResize="1" noEditPoints="1" noAdjustHandles="1" noChangeArrowheads="1" noChangeShapeType="1" noTextEdit="1"/>
              </p:cNvSpPr>
              <p:nvPr/>
            </p:nvSpPr>
            <p:spPr>
              <a:xfrm>
                <a:off x="4382429" y="2319451"/>
                <a:ext cx="3837878" cy="11835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0" name="Content Placeholder 2"/>
              <p:cNvSpPr txBox="1">
                <a:spLocks/>
              </p:cNvSpPr>
              <p:nvPr/>
            </p:nvSpPr>
            <p:spPr>
              <a:xfrm>
                <a:off x="4572000" y="4071435"/>
                <a:ext cx="4317068" cy="143603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fr-FR" sz="1800" dirty="0" smtClean="0"/>
                  <a:t>s = </a:t>
                </a:r>
                <a:r>
                  <a:rPr lang="fr-FR" sz="1800" dirty="0" smtClean="0">
                    <a:solidFill>
                      <a:srgbClr val="0000FF"/>
                    </a:solidFill>
                  </a:rPr>
                  <a:t>sample</a:t>
                </a:r>
                <a:r>
                  <a:rPr lang="fr-FR"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14:m>
                  <m:oMath xmlns:m="http://schemas.openxmlformats.org/officeDocument/2006/math">
                    <m:acc>
                      <m:accPr>
                        <m:chr m:val="̅"/>
                        <m:ctrlPr>
                          <a:rPr lang="en-US" sz="1800" i="1" dirty="0" smtClean="0">
                            <a:latin typeface="Cambria Math"/>
                          </a:rPr>
                        </m:ctrlPr>
                      </m:accPr>
                      <m:e>
                        <m:r>
                          <m:rPr>
                            <m:nor/>
                          </m:rPr>
                          <a:rPr lang="en-US" sz="1800" b="0" i="0" dirty="0" smtClean="0"/>
                          <m:t>x</m:t>
                        </m:r>
                      </m:e>
                    </m:acc>
                    <m:r>
                      <a:rPr lang="en-US" sz="1800" b="0" i="1" dirty="0" smtClean="0">
                        <a:latin typeface="Cambria Math"/>
                      </a:rPr>
                      <m:t> </m:t>
                    </m:r>
                  </m:oMath>
                </a14:m>
                <a:r>
                  <a:rPr lang="en-US" sz="1800" dirty="0" smtClean="0"/>
                  <a:t>= </a:t>
                </a:r>
                <a:r>
                  <a:rPr lang="en-US" sz="1800" dirty="0">
                    <a:solidFill>
                      <a:srgbClr val="0000FF"/>
                    </a:solidFill>
                  </a:rPr>
                  <a:t>sample</a:t>
                </a:r>
                <a:r>
                  <a:rPr lang="en-US" sz="1800" dirty="0"/>
                  <a:t/>
                </a:r>
                <a:r>
                  <a:rPr lang="en-US" sz="1800" dirty="0" smtClean="0"/>
                  <a:t>mean</a:t>
                </a:r>
              </a:p>
              <a:p>
                <a:pPr marL="0" lvl="2" indent="0">
                  <a:buNone/>
                </a:pPr>
                <a:r>
                  <a:rPr lang="en-US" sz="1800" dirty="0" smtClean="0"/>
                  <a:t>n = size of </a:t>
                </a:r>
                <a:r>
                  <a:rPr lang="en-US" sz="1800" dirty="0" smtClean="0">
                    <a:solidFill>
                      <a:srgbClr val="0000FF"/>
                    </a:solidFill>
                  </a:rPr>
                  <a:t>sample</a:t>
                </a:r>
              </a:p>
              <a:p>
                <a:pPr marL="914400" lvl="2" indent="0">
                  <a:buNone/>
                </a:pPr>
                <a:endParaRPr lang="fr-FR" dirty="0" smtClean="0"/>
              </a:p>
              <a:p>
                <a:pPr marL="914400" lvl="2" indent="0">
                  <a:buNone/>
                </a:pPr>
                <a:endParaRPr lang="en-US" dirty="0" smtClean="0"/>
              </a:p>
            </p:txBody>
          </p:sp>
        </mc:Choice>
        <mc:Fallback>
          <p:sp>
            <p:nvSpPr>
              <p:cNvPr id="10" name="Content Placeholder 2"/>
              <p:cNvSpPr txBox="1">
                <a:spLocks noRot="1" noChangeAspect="1" noMove="1" noResize="1" noEditPoints="1" noAdjustHandles="1" noChangeArrowheads="1" noChangeShapeType="1" noTextEdit="1"/>
              </p:cNvSpPr>
              <p:nvPr/>
            </p:nvSpPr>
            <p:spPr>
              <a:xfrm>
                <a:off x="4572000" y="4071435"/>
                <a:ext cx="4317068" cy="1436030"/>
              </a:xfrm>
              <a:prstGeom prst="rect">
                <a:avLst/>
              </a:prstGeom>
              <a:blipFill rotWithShape="1">
                <a:blip r:embed="rId5"/>
                <a:stretch>
                  <a:fillRect l="-1130" t="-2128" b="-1277"/>
                </a:stretch>
              </a:blipFill>
            </p:spPr>
            <p:txBody>
              <a:bodyPr/>
              <a:lstStyle/>
              <a:p>
                <a:r>
                  <a:rPr lang="en-US">
                    <a:noFill/>
                  </a:rPr>
                  <a:t> </a:t>
                </a:r>
              </a:p>
            </p:txBody>
          </p:sp>
        </mc:Fallback>
      </mc:AlternateContent>
      <p:sp>
        <p:nvSpPr>
          <p:cNvPr id="4" name="Rectangle 3"/>
          <p:cNvSpPr/>
          <p:nvPr/>
        </p:nvSpPr>
        <p:spPr>
          <a:xfrm>
            <a:off x="4382429" y="1085850"/>
            <a:ext cx="4190071" cy="4667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799051" y="2076450"/>
            <a:ext cx="3773449" cy="3108543"/>
          </a:xfrm>
          <a:prstGeom prst="rect">
            <a:avLst/>
          </a:prstGeom>
          <a:noFill/>
        </p:spPr>
        <p:txBody>
          <a:bodyPr wrap="square" rtlCol="0">
            <a:spAutoFit/>
          </a:bodyPr>
          <a:lstStyle/>
          <a:p>
            <a:pPr algn="ctr"/>
            <a:r>
              <a:rPr lang="en-US" sz="2400" dirty="0" smtClean="0"/>
              <a:t>Given the ACT score of every student </a:t>
            </a:r>
            <a:r>
              <a:rPr lang="en-US" sz="2400" u="sng" dirty="0" smtClean="0"/>
              <a:t>in your class</a:t>
            </a:r>
            <a:r>
              <a:rPr lang="en-US" sz="2400" dirty="0" smtClean="0"/>
              <a:t>, use the </a:t>
            </a:r>
            <a:r>
              <a:rPr lang="en-US" sz="2800" b="1" dirty="0" smtClean="0">
                <a:solidFill>
                  <a:srgbClr val="0000FF"/>
                </a:solidFill>
              </a:rPr>
              <a:t>population</a:t>
            </a:r>
            <a:r>
              <a:rPr lang="en-US" sz="2400" dirty="0" smtClean="0">
                <a:solidFill>
                  <a:srgbClr val="0000FF"/>
                </a:solidFill>
              </a:rPr>
              <a:t> standard deviation</a:t>
            </a:r>
            <a:r>
              <a:rPr lang="en-US" sz="2400" dirty="0" smtClean="0"/>
              <a:t> formula to find the standard deviation of ACT scores</a:t>
            </a:r>
          </a:p>
          <a:p>
            <a:pPr algn="ctr"/>
            <a:r>
              <a:rPr lang="en-US" sz="2400" u="sng" dirty="0" smtClean="0"/>
              <a:t>in the class</a:t>
            </a:r>
            <a:r>
              <a:rPr lang="en-US" sz="2400" dirty="0" smtClean="0"/>
              <a:t>.</a:t>
            </a:r>
            <a:endParaRPr lang="en-US" sz="2400" dirty="0"/>
          </a:p>
        </p:txBody>
      </p:sp>
    </p:spTree>
    <p:extLst>
      <p:ext uri="{BB962C8B-B14F-4D97-AF65-F5344CB8AC3E}">
        <p14:creationId xmlns="" xmlns:p14="http://schemas.microsoft.com/office/powerpoint/2010/main" val="75527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403101526"/>
              </p:ext>
            </p:extLst>
          </p:nvPr>
        </p:nvGraphicFramePr>
        <p:xfrm>
          <a:off x="356532" y="1193182"/>
          <a:ext cx="8036774" cy="4373730"/>
        </p:xfrm>
        <a:graphic>
          <a:graphicData uri="http://schemas.openxmlformats.org/drawingml/2006/table">
            <a:tbl>
              <a:tblPr firstRow="1" bandRow="1">
                <a:tableStyleId>{073A0DAA-6AF3-43AB-8588-CEC1D06C72B9}</a:tableStyleId>
              </a:tblPr>
              <a:tblGrid>
                <a:gridCol w="4018387"/>
                <a:gridCol w="4018387"/>
              </a:tblGrid>
              <a:tr h="885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accent6">
                              <a:lumMod val="40000"/>
                              <a:lumOff val="60000"/>
                            </a:schemeClr>
                          </a:solidFill>
                        </a:rPr>
                        <a:t>Population</a:t>
                      </a:r>
                      <a:r>
                        <a:rPr lang="en-US" sz="28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Standard Deviation</a:t>
                      </a:r>
                      <a:endParaRPr lang="en-US" sz="2800" dirty="0" smtClean="0">
                        <a:solidFill>
                          <a:schemeClr val="tx1"/>
                        </a:solidFill>
                      </a:endParaRPr>
                    </a:p>
                  </a:txBody>
                  <a:tcPr/>
                </a:tc>
                <a:tc>
                  <a:txBody>
                    <a:bodyPr/>
                    <a:lstStyle/>
                    <a:p>
                      <a:pPr algn="ctr"/>
                      <a:r>
                        <a:rPr lang="en-US" sz="2800" dirty="0" smtClean="0">
                          <a:solidFill>
                            <a:schemeClr val="accent6">
                              <a:lumMod val="40000"/>
                              <a:lumOff val="60000"/>
                            </a:schemeClr>
                          </a:solidFill>
                        </a:rPr>
                        <a:t>Sample</a:t>
                      </a:r>
                    </a:p>
                    <a:p>
                      <a:pPr algn="ctr"/>
                      <a:r>
                        <a:rPr lang="en-US" sz="2800" dirty="0" smtClean="0"/>
                        <a:t>Standard Deviation</a:t>
                      </a:r>
                      <a:endParaRPr lang="en-US" sz="2800" dirty="0" smtClean="0">
                        <a:solidFill>
                          <a:schemeClr val="tx1"/>
                        </a:solidFill>
                      </a:endParaRPr>
                    </a:p>
                  </a:txBody>
                  <a:tcPr/>
                </a:tc>
              </a:tr>
              <a:tr h="1714425">
                <a:tc>
                  <a:txBody>
                    <a:bodyPr/>
                    <a:lstStyle/>
                    <a:p>
                      <a:endParaRPr lang="en-US" dirty="0"/>
                    </a:p>
                  </a:txBody>
                  <a:tcPr/>
                </a:tc>
                <a:tc>
                  <a:txBody>
                    <a:bodyPr/>
                    <a:lstStyle/>
                    <a:p>
                      <a:endParaRPr lang="en-US" dirty="0"/>
                    </a:p>
                  </a:txBody>
                  <a:tcPr/>
                </a:tc>
              </a:tr>
              <a:tr h="1714425">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dirty="0" smtClean="0"/>
              <a:t>A Note about Standard Deviation</a:t>
            </a:r>
            <a:endParaRPr lang="en-US" dirty="0"/>
          </a:p>
        </p:txBody>
      </p:sp>
      <p:sp>
        <p:nvSpPr>
          <p:cNvPr id="3" name="Content Placeholder 2"/>
          <p:cNvSpPr txBox="1">
            <a:spLocks/>
          </p:cNvSpPr>
          <p:nvPr/>
        </p:nvSpPr>
        <p:spPr>
          <a:xfrm>
            <a:off x="481983" y="4051114"/>
            <a:ext cx="4317068" cy="1456351"/>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en-US" sz="1800" dirty="0" smtClean="0"/>
              <a:t>σ = </a:t>
            </a:r>
            <a:r>
              <a:rPr lang="en-US" sz="1800" dirty="0" smtClean="0">
                <a:solidFill>
                  <a:srgbClr val="0000FF"/>
                </a:solidFill>
              </a:rPr>
              <a:t>population</a:t>
            </a:r>
            <a:r>
              <a:rPr lang="en-US"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r>
              <a:rPr lang="en-US" sz="1800" dirty="0" smtClean="0"/>
              <a:t>μ = </a:t>
            </a:r>
            <a:r>
              <a:rPr lang="en-US" sz="1800" dirty="0" smtClean="0">
                <a:solidFill>
                  <a:srgbClr val="0000FF"/>
                </a:solidFill>
              </a:rPr>
              <a:t>population</a:t>
            </a:r>
            <a:r>
              <a:rPr lang="en-US" sz="1800" dirty="0" smtClean="0"/>
              <a:t> mean</a:t>
            </a:r>
          </a:p>
          <a:p>
            <a:pPr marL="0" lvl="2" indent="0">
              <a:buNone/>
            </a:pPr>
            <a:r>
              <a:rPr lang="en-US" sz="1800" dirty="0" smtClean="0"/>
              <a:t>N = size of </a:t>
            </a:r>
            <a:r>
              <a:rPr lang="en-US" sz="1800" dirty="0" smtClean="0">
                <a:solidFill>
                  <a:srgbClr val="0000FF"/>
                </a:solidFill>
              </a:rPr>
              <a:t>population</a:t>
            </a:r>
          </a:p>
          <a:p>
            <a:pPr marL="914400" lvl="2" indent="0">
              <a:buNone/>
            </a:pPr>
            <a:endParaRPr lang="fr-FR" dirty="0" smtClean="0"/>
          </a:p>
          <a:p>
            <a:pPr marL="914400" lvl="2" indent="0">
              <a:buNone/>
            </a:pPr>
            <a:endParaRPr lang="en-US" dirty="0" smtClean="0"/>
          </a:p>
        </p:txBody>
      </p:sp>
      <mc:AlternateContent xmlns:mc="http://schemas.openxmlformats.org/markup-compatibility/2006">
        <mc:Choice xmlns="" xmlns:a14="http://schemas.microsoft.com/office/drawing/2010/main" Requires="a14">
          <p:sp>
            <p:nvSpPr>
              <p:cNvPr id="9" name="Rectangle 8"/>
              <p:cNvSpPr/>
              <p:nvPr/>
            </p:nvSpPr>
            <p:spPr>
              <a:xfrm>
                <a:off x="481983" y="2330000"/>
                <a:ext cx="3800085"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rgbClr val="0000FF"/>
                          </a:solidFill>
                          <a:latin typeface="Cambria Math"/>
                        </a:rPr>
                        <m:t>σ</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r>
                                            <m:rPr>
                                              <m:nor/>
                                            </m:rPr>
                                            <a:rPr lang="en-US" sz="2400">
                                              <a:solidFill>
                                                <a:srgbClr val="0000FF"/>
                                              </a:solidFill>
                                            </a:rPr>
                                            <m:t>μ</m:t>
                                          </m:r>
                                        </m:e>
                                      </m:d>
                                    </m:e>
                                    <m:sup>
                                      <m:r>
                                        <m:rPr>
                                          <m:nor/>
                                        </m:rPr>
                                        <a:rPr lang="en-US" sz="2400">
                                          <a:solidFill>
                                            <a:srgbClr val="0000FF"/>
                                          </a:solidFill>
                                        </a:rPr>
                                        <m:t>2</m:t>
                                      </m:r>
                                    </m:sup>
                                  </m:sSup>
                                </m:e>
                              </m:nary>
                            </m:num>
                            <m:den>
                              <m:r>
                                <m:rPr>
                                  <m:nor/>
                                </m:rPr>
                                <a:rPr lang="en-US" sz="2400" b="0" i="0" smtClean="0">
                                  <a:solidFill>
                                    <a:srgbClr val="0000FF"/>
                                  </a:solidFill>
                                </a:rPr>
                                <m:t>N</m:t>
                              </m:r>
                            </m:den>
                          </m:f>
                        </m:e>
                      </m:rad>
                    </m:oMath>
                  </m:oMathPara>
                </a14:m>
                <a:endParaRPr lang="en-US" sz="2400" dirty="0"/>
              </a:p>
            </p:txBody>
          </p:sp>
        </mc:Choice>
        <mc:Fallback>
          <p:sp>
            <p:nvSpPr>
              <p:cNvPr id="9" name="Rectangle 8"/>
              <p:cNvSpPr>
                <a:spLocks noRot="1" noChangeAspect="1" noMove="1" noResize="1" noEditPoints="1" noAdjustHandles="1" noChangeArrowheads="1" noChangeShapeType="1" noTextEdit="1"/>
              </p:cNvSpPr>
              <p:nvPr/>
            </p:nvSpPr>
            <p:spPr>
              <a:xfrm>
                <a:off x="481983" y="2330000"/>
                <a:ext cx="3800085" cy="118352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6" name="Rectangle 5"/>
              <p:cNvSpPr/>
              <p:nvPr/>
            </p:nvSpPr>
            <p:spPr>
              <a:xfrm>
                <a:off x="4382429" y="2319451"/>
                <a:ext cx="3837878"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rgbClr val="0000FF"/>
                          </a:solidFill>
                          <a:latin typeface="+mn-lt"/>
                        </a:rPr>
                        <m:t>s</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b="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num>
                            <m:den>
                              <m:r>
                                <m:rPr>
                                  <m:nor/>
                                </m:rPr>
                                <a:rPr lang="en-US" sz="2400" b="0" i="0" smtClean="0">
                                  <a:solidFill>
                                    <a:srgbClr val="0000FF"/>
                                  </a:solidFill>
                                </a:rPr>
                                <m:t>n</m:t>
                              </m:r>
                              <m:r>
                                <m:rPr>
                                  <m:nor/>
                                </m:rPr>
                                <a:rPr lang="en-US" sz="2400" b="0" i="0" smtClean="0">
                                  <a:solidFill>
                                    <a:srgbClr val="0000FF"/>
                                  </a:solidFill>
                                </a:rPr>
                                <m:t> − 1</m:t>
                              </m:r>
                            </m:den>
                          </m:f>
                        </m:e>
                      </m:rad>
                    </m:oMath>
                  </m:oMathPara>
                </a14:m>
                <a:endParaRPr lang="en-US" sz="2400" dirty="0"/>
              </a:p>
            </p:txBody>
          </p:sp>
        </mc:Choice>
        <mc:Fallback>
          <p:sp>
            <p:nvSpPr>
              <p:cNvPr id="6" name="Rectangle 5"/>
              <p:cNvSpPr>
                <a:spLocks noRot="1" noChangeAspect="1" noMove="1" noResize="1" noEditPoints="1" noAdjustHandles="1" noChangeArrowheads="1" noChangeShapeType="1" noTextEdit="1"/>
              </p:cNvSpPr>
              <p:nvPr/>
            </p:nvSpPr>
            <p:spPr>
              <a:xfrm>
                <a:off x="4382429" y="2319451"/>
                <a:ext cx="3837878" cy="11835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0" name="Content Placeholder 2"/>
              <p:cNvSpPr txBox="1">
                <a:spLocks/>
              </p:cNvSpPr>
              <p:nvPr/>
            </p:nvSpPr>
            <p:spPr>
              <a:xfrm>
                <a:off x="4572000" y="4071435"/>
                <a:ext cx="4317068" cy="143603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fr-FR" sz="1800" dirty="0" smtClean="0"/>
                  <a:t>s = </a:t>
                </a:r>
                <a:r>
                  <a:rPr lang="fr-FR" sz="1800" dirty="0" smtClean="0">
                    <a:solidFill>
                      <a:srgbClr val="0000FF"/>
                    </a:solidFill>
                  </a:rPr>
                  <a:t>sample</a:t>
                </a:r>
                <a:r>
                  <a:rPr lang="fr-FR"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14:m>
                  <m:oMath xmlns:m="http://schemas.openxmlformats.org/officeDocument/2006/math">
                    <m:acc>
                      <m:accPr>
                        <m:chr m:val="̅"/>
                        <m:ctrlPr>
                          <a:rPr lang="en-US" sz="1800" i="1" dirty="0" smtClean="0">
                            <a:latin typeface="Cambria Math"/>
                          </a:rPr>
                        </m:ctrlPr>
                      </m:accPr>
                      <m:e>
                        <m:r>
                          <m:rPr>
                            <m:nor/>
                          </m:rPr>
                          <a:rPr lang="en-US" sz="1800" b="0" i="0" dirty="0" smtClean="0"/>
                          <m:t>x</m:t>
                        </m:r>
                      </m:e>
                    </m:acc>
                    <m:r>
                      <a:rPr lang="en-US" sz="1800" b="0" i="1" dirty="0" smtClean="0">
                        <a:latin typeface="Cambria Math"/>
                      </a:rPr>
                      <m:t> </m:t>
                    </m:r>
                  </m:oMath>
                </a14:m>
                <a:r>
                  <a:rPr lang="en-US" sz="1800" dirty="0" smtClean="0"/>
                  <a:t>= </a:t>
                </a:r>
                <a:r>
                  <a:rPr lang="en-US" sz="1800" dirty="0">
                    <a:solidFill>
                      <a:srgbClr val="0000FF"/>
                    </a:solidFill>
                  </a:rPr>
                  <a:t>sample</a:t>
                </a:r>
                <a:r>
                  <a:rPr lang="en-US" sz="1800" dirty="0"/>
                  <a:t/>
                </a:r>
                <a:r>
                  <a:rPr lang="en-US" sz="1800" dirty="0" smtClean="0"/>
                  <a:t>mean</a:t>
                </a:r>
              </a:p>
              <a:p>
                <a:pPr marL="0" lvl="2" indent="0">
                  <a:buNone/>
                </a:pPr>
                <a:r>
                  <a:rPr lang="en-US" sz="1800" dirty="0" smtClean="0"/>
                  <a:t>n = size of </a:t>
                </a:r>
                <a:r>
                  <a:rPr lang="en-US" sz="1800" dirty="0" smtClean="0">
                    <a:solidFill>
                      <a:srgbClr val="0000FF"/>
                    </a:solidFill>
                  </a:rPr>
                  <a:t>sample</a:t>
                </a:r>
              </a:p>
              <a:p>
                <a:pPr marL="914400" lvl="2" indent="0">
                  <a:buNone/>
                </a:pPr>
                <a:endParaRPr lang="fr-FR" dirty="0" smtClean="0"/>
              </a:p>
              <a:p>
                <a:pPr marL="914400" lvl="2" indent="0">
                  <a:buNone/>
                </a:pPr>
                <a:endParaRPr lang="en-US" dirty="0" smtClean="0"/>
              </a:p>
            </p:txBody>
          </p:sp>
        </mc:Choice>
        <mc:Fallback>
          <p:sp>
            <p:nvSpPr>
              <p:cNvPr id="10" name="Content Placeholder 2"/>
              <p:cNvSpPr txBox="1">
                <a:spLocks noRot="1" noChangeAspect="1" noMove="1" noResize="1" noEditPoints="1" noAdjustHandles="1" noChangeArrowheads="1" noChangeShapeType="1" noTextEdit="1"/>
              </p:cNvSpPr>
              <p:nvPr/>
            </p:nvSpPr>
            <p:spPr>
              <a:xfrm>
                <a:off x="4572000" y="4071435"/>
                <a:ext cx="4317068" cy="1436030"/>
              </a:xfrm>
              <a:prstGeom prst="rect">
                <a:avLst/>
              </a:prstGeom>
              <a:blipFill rotWithShape="1">
                <a:blip r:embed="rId5"/>
                <a:stretch>
                  <a:fillRect l="-1130" t="-2128" b="-1277"/>
                </a:stretch>
              </a:blipFill>
            </p:spPr>
            <p:txBody>
              <a:bodyPr/>
              <a:lstStyle/>
              <a:p>
                <a:r>
                  <a:rPr lang="en-US">
                    <a:noFill/>
                  </a:rPr>
                  <a:t> </a:t>
                </a:r>
              </a:p>
            </p:txBody>
          </p:sp>
        </mc:Fallback>
      </mc:AlternateContent>
      <p:sp>
        <p:nvSpPr>
          <p:cNvPr id="4" name="Rectangle 3"/>
          <p:cNvSpPr/>
          <p:nvPr/>
        </p:nvSpPr>
        <p:spPr>
          <a:xfrm>
            <a:off x="286989" y="1085850"/>
            <a:ext cx="4190071" cy="4667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86989" y="1767602"/>
            <a:ext cx="3773449" cy="3108543"/>
          </a:xfrm>
          <a:prstGeom prst="rect">
            <a:avLst/>
          </a:prstGeom>
          <a:noFill/>
        </p:spPr>
        <p:txBody>
          <a:bodyPr wrap="square" rtlCol="0">
            <a:spAutoFit/>
          </a:bodyPr>
          <a:lstStyle/>
          <a:p>
            <a:pPr algn="ctr"/>
            <a:r>
              <a:rPr lang="en-US" sz="2400" dirty="0" smtClean="0"/>
              <a:t>Given the ACT scores of every student </a:t>
            </a:r>
            <a:r>
              <a:rPr lang="en-US" sz="2400" u="sng" dirty="0" smtClean="0"/>
              <a:t>in your class</a:t>
            </a:r>
            <a:r>
              <a:rPr lang="en-US" sz="2400" dirty="0" smtClean="0"/>
              <a:t>, use the </a:t>
            </a:r>
            <a:r>
              <a:rPr lang="en-US" sz="2800" b="1" dirty="0" smtClean="0">
                <a:solidFill>
                  <a:srgbClr val="0000FF"/>
                </a:solidFill>
              </a:rPr>
              <a:t>sample</a:t>
            </a:r>
            <a:r>
              <a:rPr lang="en-US" sz="2400" dirty="0" smtClean="0">
                <a:solidFill>
                  <a:srgbClr val="0000FF"/>
                </a:solidFill>
              </a:rPr>
              <a:t> standard deviation </a:t>
            </a:r>
            <a:r>
              <a:rPr lang="en-US" sz="2400" dirty="0" smtClean="0"/>
              <a:t>formula</a:t>
            </a:r>
            <a:r>
              <a:rPr lang="en-US" sz="2400" dirty="0" smtClean="0">
                <a:solidFill>
                  <a:srgbClr val="0000FF"/>
                </a:solidFill>
              </a:rPr>
              <a:t> </a:t>
            </a:r>
            <a:r>
              <a:rPr lang="en-US" sz="2400" dirty="0" smtClean="0"/>
              <a:t>to estimate the standard deviation of the ACT scores of all students </a:t>
            </a:r>
            <a:r>
              <a:rPr lang="en-US" sz="2400" u="sng" dirty="0" smtClean="0"/>
              <a:t>at your school</a:t>
            </a:r>
            <a:r>
              <a:rPr lang="en-US" sz="2400" dirty="0" smtClean="0"/>
              <a:t>.</a:t>
            </a:r>
            <a:endParaRPr lang="en-US" sz="2400" dirty="0"/>
          </a:p>
        </p:txBody>
      </p:sp>
    </p:spTree>
    <p:extLst>
      <p:ext uri="{BB962C8B-B14F-4D97-AF65-F5344CB8AC3E}">
        <p14:creationId xmlns="" xmlns:p14="http://schemas.microsoft.com/office/powerpoint/2010/main" val="249561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267200"/>
          </a:xfrm>
        </p:spPr>
        <p:txBody>
          <a:bodyPr/>
          <a:lstStyle/>
          <a:p>
            <a:pPr marL="457200" lvl="1" indent="0">
              <a:buNone/>
            </a:pPr>
            <a:r>
              <a:rPr lang="en-US" dirty="0" smtClean="0"/>
              <a:t>A distribution of all possible values of a variable with an indication of the likelihood that each will occur</a:t>
            </a:r>
          </a:p>
          <a:p>
            <a:pPr lvl="1"/>
            <a:r>
              <a:rPr lang="en-US" dirty="0" smtClean="0"/>
              <a:t>A probability distribution can be represented by a probability density function</a:t>
            </a:r>
          </a:p>
          <a:p>
            <a:pPr lvl="2"/>
            <a:r>
              <a:rPr lang="en-US" dirty="0" smtClean="0">
                <a:solidFill>
                  <a:srgbClr val="0000FF"/>
                </a:solidFill>
              </a:rPr>
              <a:t>Normal Distribution </a:t>
            </a:r>
            <a:r>
              <a:rPr lang="en-US" dirty="0" smtClean="0"/>
              <a:t>– most commonly used probability distribution</a:t>
            </a:r>
          </a:p>
          <a:p>
            <a:pPr marL="914400" lvl="2" indent="0">
              <a:buNone/>
            </a:pPr>
            <a:endParaRPr lang="en-US" dirty="0" smtClean="0"/>
          </a:p>
        </p:txBody>
      </p:sp>
      <p:sp>
        <p:nvSpPr>
          <p:cNvPr id="2" name="Title 1"/>
          <p:cNvSpPr>
            <a:spLocks noGrp="1"/>
          </p:cNvSpPr>
          <p:nvPr>
            <p:ph type="title"/>
          </p:nvPr>
        </p:nvSpPr>
        <p:spPr/>
        <p:txBody>
          <a:bodyPr/>
          <a:lstStyle/>
          <a:p>
            <a:r>
              <a:rPr lang="en-US" dirty="0" smtClean="0"/>
              <a:t>Probability Distribution			</a:t>
            </a:r>
            <a:r>
              <a:rPr lang="en-US" sz="2400" dirty="0" smtClean="0"/>
              <a:t>Distribution</a:t>
            </a:r>
            <a:endParaRPr lang="en-US" dirty="0"/>
          </a:p>
        </p:txBody>
      </p:sp>
      <p:pic>
        <p:nvPicPr>
          <p:cNvPr id="5122" name="Picture 2" descr="File:Normal Distribution PDF.sv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893191" y="4217849"/>
            <a:ext cx="3790157" cy="242149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5443191" y="6569765"/>
            <a:ext cx="3240157" cy="215444"/>
          </a:xfrm>
          <a:prstGeom prst="rect">
            <a:avLst/>
          </a:prstGeom>
          <a:noFill/>
        </p:spPr>
        <p:txBody>
          <a:bodyPr wrap="square" rtlCol="0">
            <a:spAutoFit/>
          </a:bodyPr>
          <a:lstStyle/>
          <a:p>
            <a:r>
              <a:rPr lang="en-US" sz="800" dirty="0"/>
              <a:t>http://en.wikipedia.org/wiki/File:Normal_Distribution_PDF.svg</a:t>
            </a:r>
          </a:p>
        </p:txBody>
      </p:sp>
      <p:pic>
        <p:nvPicPr>
          <p:cNvPr id="5"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30891" y="4938056"/>
            <a:ext cx="3848100" cy="98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7447857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gtEl>
                                        <p:attrNameLst>
                                          <p:attrName>style.visibility</p:attrName>
                                        </p:attrNameLst>
                                      </p:cBhvr>
                                      <p:to>
                                        <p:strVal val="visible"/>
                                      </p:to>
                                    </p:set>
                                    <p:animEffect transition="in" filter="fade">
                                      <p:cBhvr>
                                        <p:cTn id="22" dur="500"/>
                                        <p:tgtEl>
                                          <p:spTgt spid="51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1470101"/>
          </a:xfrm>
        </p:spPr>
        <p:txBody>
          <a:bodyPr/>
          <a:lstStyle/>
          <a:p>
            <a:pPr marL="0" indent="0">
              <a:buNone/>
            </a:pPr>
            <a:r>
              <a:rPr lang="en-US" dirty="0" smtClean="0"/>
              <a:t>“Is the </a:t>
            </a:r>
            <a:r>
              <a:rPr lang="en-US" dirty="0"/>
              <a:t>data </a:t>
            </a:r>
            <a:r>
              <a:rPr lang="en-US" dirty="0" smtClean="0"/>
              <a:t>distribution normal</a:t>
            </a:r>
            <a:r>
              <a:rPr lang="en-US" dirty="0"/>
              <a:t>?”</a:t>
            </a:r>
          </a:p>
          <a:p>
            <a:r>
              <a:rPr lang="en-US" sz="2800" dirty="0" smtClean="0"/>
              <a:t>Translation: Is the histogram/dot plot bell-shaped?</a:t>
            </a:r>
          </a:p>
        </p:txBody>
      </p:sp>
      <p:sp>
        <p:nvSpPr>
          <p:cNvPr id="2" name="Title 1"/>
          <p:cNvSpPr>
            <a:spLocks noGrp="1"/>
          </p:cNvSpPr>
          <p:nvPr>
            <p:ph type="title"/>
          </p:nvPr>
        </p:nvSpPr>
        <p:spPr/>
        <p:txBody>
          <a:bodyPr/>
          <a:lstStyle/>
          <a:p>
            <a:r>
              <a:rPr lang="en-US" dirty="0"/>
              <a:t>Normal </a:t>
            </a:r>
            <a:r>
              <a:rPr lang="en-US" dirty="0" smtClean="0"/>
              <a:t>Distribution			</a:t>
            </a:r>
            <a:r>
              <a:rPr lang="en-US" sz="2400" dirty="0" smtClean="0"/>
              <a:t>Distribution</a:t>
            </a:r>
            <a:endParaRPr lang="en-US" dirty="0"/>
          </a:p>
        </p:txBody>
      </p:sp>
      <p:pic>
        <p:nvPicPr>
          <p:cNvPr id="4" name="Picture 2" descr="File:Normal Distribution PDF.sv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160820" y="3007104"/>
            <a:ext cx="3790157" cy="355386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379141" y="3144644"/>
            <a:ext cx="4514050" cy="3416320"/>
          </a:xfrm>
          <a:prstGeom prst="rect">
            <a:avLst/>
          </a:prstGeom>
          <a:noFill/>
        </p:spPr>
        <p:txBody>
          <a:bodyPr wrap="square" rtlCol="0">
            <a:spAutoFit/>
          </a:bodyPr>
          <a:lstStyle/>
          <a:p>
            <a:pPr marL="800100" lvl="1" indent="-342900">
              <a:buFont typeface="Arial" pitchFamily="34" charset="0"/>
              <a:buChar char="•"/>
            </a:pPr>
            <a:r>
              <a:rPr lang="en-US" sz="2400" dirty="0"/>
              <a:t>Does the greatest frequency of the data values occur at about the mean value?</a:t>
            </a:r>
          </a:p>
          <a:p>
            <a:pPr marL="800100" lvl="1" indent="-342900">
              <a:buFont typeface="Arial" pitchFamily="34" charset="0"/>
              <a:buChar char="•"/>
            </a:pPr>
            <a:r>
              <a:rPr lang="en-US" sz="2400" dirty="0"/>
              <a:t>Does the curve decrease on both sides away from the mean?</a:t>
            </a:r>
          </a:p>
          <a:p>
            <a:pPr marL="800100" lvl="1" indent="-342900">
              <a:buFont typeface="Arial" pitchFamily="34" charset="0"/>
              <a:buChar char="•"/>
            </a:pPr>
            <a:r>
              <a:rPr lang="en-US" sz="2400" dirty="0"/>
              <a:t>Is the curve symmetric about the mean?</a:t>
            </a:r>
          </a:p>
        </p:txBody>
      </p:sp>
    </p:spTree>
    <p:extLst>
      <p:ext uri="{BB962C8B-B14F-4D97-AF65-F5344CB8AC3E}">
        <p14:creationId xmlns="" xmlns:p14="http://schemas.microsoft.com/office/powerpoint/2010/main" val="239073258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3"/>
          <p:cNvSpPr>
            <a:spLocks noChangeShapeType="1"/>
          </p:cNvSpPr>
          <p:nvPr/>
        </p:nvSpPr>
        <p:spPr bwMode="auto">
          <a:xfrm>
            <a:off x="1443038" y="495935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4579" name="Line 4"/>
          <p:cNvSpPr>
            <a:spLocks noChangeShapeType="1"/>
          </p:cNvSpPr>
          <p:nvPr/>
        </p:nvSpPr>
        <p:spPr bwMode="auto">
          <a:xfrm>
            <a:off x="4852988" y="4887913"/>
            <a:ext cx="0" cy="141287"/>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4580" name="Oval 5"/>
          <p:cNvSpPr>
            <a:spLocks noChangeArrowheads="1"/>
          </p:cNvSpPr>
          <p:nvPr/>
        </p:nvSpPr>
        <p:spPr bwMode="auto">
          <a:xfrm>
            <a:off x="4783138"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1" name="Oval 6"/>
          <p:cNvSpPr>
            <a:spLocks noChangeArrowheads="1"/>
          </p:cNvSpPr>
          <p:nvPr/>
        </p:nvSpPr>
        <p:spPr bwMode="auto">
          <a:xfrm>
            <a:off x="4783138" y="270033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2" name="Oval 7"/>
          <p:cNvSpPr>
            <a:spLocks noChangeArrowheads="1"/>
          </p:cNvSpPr>
          <p:nvPr/>
        </p:nvSpPr>
        <p:spPr bwMode="auto">
          <a:xfrm>
            <a:off x="5918200"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3" name="Oval 8"/>
          <p:cNvSpPr>
            <a:spLocks noChangeArrowheads="1"/>
          </p:cNvSpPr>
          <p:nvPr/>
        </p:nvSpPr>
        <p:spPr bwMode="auto">
          <a:xfrm>
            <a:off x="4214813"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4" name="Oval 9"/>
          <p:cNvSpPr>
            <a:spLocks noChangeArrowheads="1"/>
          </p:cNvSpPr>
          <p:nvPr/>
        </p:nvSpPr>
        <p:spPr bwMode="auto">
          <a:xfrm>
            <a:off x="648652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5" name="Oval 10"/>
          <p:cNvSpPr>
            <a:spLocks noChangeArrowheads="1"/>
          </p:cNvSpPr>
          <p:nvPr/>
        </p:nvSpPr>
        <p:spPr bwMode="auto">
          <a:xfrm>
            <a:off x="534987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6" name="Oval 11"/>
          <p:cNvSpPr>
            <a:spLocks noChangeArrowheads="1"/>
          </p:cNvSpPr>
          <p:nvPr/>
        </p:nvSpPr>
        <p:spPr bwMode="auto">
          <a:xfrm>
            <a:off x="5918200"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7" name="Oval 12"/>
          <p:cNvSpPr>
            <a:spLocks noChangeArrowheads="1"/>
          </p:cNvSpPr>
          <p:nvPr/>
        </p:nvSpPr>
        <p:spPr bwMode="auto">
          <a:xfrm>
            <a:off x="5349875"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8" name="Oval 13"/>
          <p:cNvSpPr>
            <a:spLocks noChangeArrowheads="1"/>
          </p:cNvSpPr>
          <p:nvPr/>
        </p:nvSpPr>
        <p:spPr bwMode="auto">
          <a:xfrm>
            <a:off x="5918200"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89" name="Oval 14"/>
          <p:cNvSpPr>
            <a:spLocks noChangeArrowheads="1"/>
          </p:cNvSpPr>
          <p:nvPr/>
        </p:nvSpPr>
        <p:spPr bwMode="auto">
          <a:xfrm>
            <a:off x="3078163" y="4532313"/>
            <a:ext cx="71437"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0" name="Oval 15"/>
          <p:cNvSpPr>
            <a:spLocks noChangeArrowheads="1"/>
          </p:cNvSpPr>
          <p:nvPr/>
        </p:nvSpPr>
        <p:spPr bwMode="auto">
          <a:xfrm>
            <a:off x="4214813"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1" name="Oval 16"/>
          <p:cNvSpPr>
            <a:spLocks noChangeArrowheads="1"/>
          </p:cNvSpPr>
          <p:nvPr/>
        </p:nvSpPr>
        <p:spPr bwMode="auto">
          <a:xfrm>
            <a:off x="4783138"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2" name="Oval 17"/>
          <p:cNvSpPr>
            <a:spLocks noChangeArrowheads="1"/>
          </p:cNvSpPr>
          <p:nvPr/>
        </p:nvSpPr>
        <p:spPr bwMode="auto">
          <a:xfrm>
            <a:off x="4783138"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3" name="Oval 18"/>
          <p:cNvSpPr>
            <a:spLocks noChangeArrowheads="1"/>
          </p:cNvSpPr>
          <p:nvPr/>
        </p:nvSpPr>
        <p:spPr bwMode="auto">
          <a:xfrm>
            <a:off x="4783138" y="34671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4" name="Oval 19"/>
          <p:cNvSpPr>
            <a:spLocks noChangeArrowheads="1"/>
          </p:cNvSpPr>
          <p:nvPr/>
        </p:nvSpPr>
        <p:spPr bwMode="auto">
          <a:xfrm>
            <a:off x="4783138" y="31115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5" name="Oval 20"/>
          <p:cNvSpPr>
            <a:spLocks noChangeArrowheads="1"/>
          </p:cNvSpPr>
          <p:nvPr/>
        </p:nvSpPr>
        <p:spPr bwMode="auto">
          <a:xfrm>
            <a:off x="5349875"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6" name="Oval 21"/>
          <p:cNvSpPr>
            <a:spLocks noChangeArrowheads="1"/>
          </p:cNvSpPr>
          <p:nvPr/>
        </p:nvSpPr>
        <p:spPr bwMode="auto">
          <a:xfrm>
            <a:off x="5349875" y="3467100"/>
            <a:ext cx="71438"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7" name="Oval 22"/>
          <p:cNvSpPr>
            <a:spLocks noChangeArrowheads="1"/>
          </p:cNvSpPr>
          <p:nvPr/>
        </p:nvSpPr>
        <p:spPr bwMode="auto">
          <a:xfrm>
            <a:off x="5349875" y="305593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8" name="Oval 23"/>
          <p:cNvSpPr>
            <a:spLocks noChangeArrowheads="1"/>
          </p:cNvSpPr>
          <p:nvPr/>
        </p:nvSpPr>
        <p:spPr bwMode="auto">
          <a:xfrm>
            <a:off x="6486525" y="419258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599" name="Oval 24"/>
          <p:cNvSpPr>
            <a:spLocks noChangeArrowheads="1"/>
          </p:cNvSpPr>
          <p:nvPr/>
        </p:nvSpPr>
        <p:spPr bwMode="auto">
          <a:xfrm>
            <a:off x="4214813"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600" name="Oval 25"/>
          <p:cNvSpPr>
            <a:spLocks noChangeArrowheads="1"/>
          </p:cNvSpPr>
          <p:nvPr/>
        </p:nvSpPr>
        <p:spPr bwMode="auto">
          <a:xfrm>
            <a:off x="3717925"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601" name="Oval 26"/>
          <p:cNvSpPr>
            <a:spLocks noChangeArrowheads="1"/>
          </p:cNvSpPr>
          <p:nvPr/>
        </p:nvSpPr>
        <p:spPr bwMode="auto">
          <a:xfrm>
            <a:off x="3717925"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602" name="Oval 27"/>
          <p:cNvSpPr>
            <a:spLocks noChangeArrowheads="1"/>
          </p:cNvSpPr>
          <p:nvPr/>
        </p:nvSpPr>
        <p:spPr bwMode="auto">
          <a:xfrm>
            <a:off x="2509838" y="4546600"/>
            <a:ext cx="71437"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603" name="Oval 28"/>
          <p:cNvSpPr>
            <a:spLocks noChangeArrowheads="1"/>
          </p:cNvSpPr>
          <p:nvPr/>
        </p:nvSpPr>
        <p:spPr bwMode="auto">
          <a:xfrm>
            <a:off x="4214813" y="348138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4605" name="Text Box 30"/>
          <p:cNvSpPr txBox="1">
            <a:spLocks noChangeArrowheads="1"/>
          </p:cNvSpPr>
          <p:nvPr/>
        </p:nvSpPr>
        <p:spPr bwMode="auto">
          <a:xfrm rot="-5400000">
            <a:off x="-366713" y="3673476"/>
            <a:ext cx="2309813"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Frequency</a:t>
            </a:r>
          </a:p>
        </p:txBody>
      </p:sp>
      <p:sp>
        <p:nvSpPr>
          <p:cNvPr id="24606" name="Text Box 31"/>
          <p:cNvSpPr txBox="1">
            <a:spLocks noChangeArrowheads="1"/>
          </p:cNvSpPr>
          <p:nvPr/>
        </p:nvSpPr>
        <p:spPr bwMode="auto">
          <a:xfrm>
            <a:off x="1446213" y="5467350"/>
            <a:ext cx="6770687"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Data Elements</a:t>
            </a:r>
          </a:p>
        </p:txBody>
      </p:sp>
      <p:sp>
        <p:nvSpPr>
          <p:cNvPr id="24607" name="Text Box 32"/>
          <p:cNvSpPr txBox="1">
            <a:spLocks noChangeArrowheads="1"/>
          </p:cNvSpPr>
          <p:nvPr/>
        </p:nvSpPr>
        <p:spPr bwMode="auto">
          <a:xfrm>
            <a:off x="808038" y="2101850"/>
            <a:ext cx="7661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endParaRPr lang="en-US" sz="3200" b="0" dirty="0">
              <a:solidFill>
                <a:schemeClr val="tx1"/>
              </a:solidFill>
              <a:latin typeface="Arial" charset="0"/>
            </a:endParaRPr>
          </a:p>
        </p:txBody>
      </p:sp>
      <p:sp>
        <p:nvSpPr>
          <p:cNvPr id="24608" name="Line 33"/>
          <p:cNvSpPr>
            <a:spLocks noChangeShapeType="1"/>
          </p:cNvSpPr>
          <p:nvPr/>
        </p:nvSpPr>
        <p:spPr bwMode="auto">
          <a:xfrm>
            <a:off x="1409700" y="491490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4609" name="Text Box 34"/>
          <p:cNvSpPr txBox="1">
            <a:spLocks noChangeArrowheads="1"/>
          </p:cNvSpPr>
          <p:nvPr/>
        </p:nvSpPr>
        <p:spPr bwMode="auto">
          <a:xfrm>
            <a:off x="46783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0</a:t>
            </a:r>
          </a:p>
        </p:txBody>
      </p:sp>
      <p:sp>
        <p:nvSpPr>
          <p:cNvPr id="24610" name="Text Box 35"/>
          <p:cNvSpPr txBox="1">
            <a:spLocks noChangeArrowheads="1"/>
          </p:cNvSpPr>
          <p:nvPr/>
        </p:nvSpPr>
        <p:spPr bwMode="auto">
          <a:xfrm>
            <a:off x="52466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4611" name="Text Box 36"/>
          <p:cNvSpPr txBox="1">
            <a:spLocks noChangeArrowheads="1"/>
          </p:cNvSpPr>
          <p:nvPr/>
        </p:nvSpPr>
        <p:spPr bwMode="auto">
          <a:xfrm>
            <a:off x="581501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4612" name="Text Box 37"/>
          <p:cNvSpPr txBox="1">
            <a:spLocks noChangeArrowheads="1"/>
          </p:cNvSpPr>
          <p:nvPr/>
        </p:nvSpPr>
        <p:spPr bwMode="auto">
          <a:xfrm>
            <a:off x="638333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4613" name="Text Box 38"/>
          <p:cNvSpPr txBox="1">
            <a:spLocks noChangeArrowheads="1"/>
          </p:cNvSpPr>
          <p:nvPr/>
        </p:nvSpPr>
        <p:spPr bwMode="auto">
          <a:xfrm>
            <a:off x="69516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4614" name="Text Box 39"/>
          <p:cNvSpPr txBox="1">
            <a:spLocks noChangeArrowheads="1"/>
          </p:cNvSpPr>
          <p:nvPr/>
        </p:nvSpPr>
        <p:spPr bwMode="auto">
          <a:xfrm>
            <a:off x="75199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4615" name="Text Box 40"/>
          <p:cNvSpPr txBox="1">
            <a:spLocks noChangeArrowheads="1"/>
          </p:cNvSpPr>
          <p:nvPr/>
        </p:nvSpPr>
        <p:spPr bwMode="auto">
          <a:xfrm>
            <a:off x="8016875" y="4984750"/>
            <a:ext cx="2841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4616" name="Text Box 41"/>
          <p:cNvSpPr txBox="1">
            <a:spLocks noChangeArrowheads="1"/>
          </p:cNvSpPr>
          <p:nvPr/>
        </p:nvSpPr>
        <p:spPr bwMode="auto">
          <a:xfrm>
            <a:off x="40386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4617" name="Text Box 42"/>
          <p:cNvSpPr txBox="1">
            <a:spLocks noChangeArrowheads="1"/>
          </p:cNvSpPr>
          <p:nvPr/>
        </p:nvSpPr>
        <p:spPr bwMode="auto">
          <a:xfrm>
            <a:off x="34702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4618" name="Text Box 43"/>
          <p:cNvSpPr txBox="1">
            <a:spLocks noChangeArrowheads="1"/>
          </p:cNvSpPr>
          <p:nvPr/>
        </p:nvSpPr>
        <p:spPr bwMode="auto">
          <a:xfrm>
            <a:off x="290195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4619" name="Text Box 44"/>
          <p:cNvSpPr txBox="1">
            <a:spLocks noChangeArrowheads="1"/>
          </p:cNvSpPr>
          <p:nvPr/>
        </p:nvSpPr>
        <p:spPr bwMode="auto">
          <a:xfrm>
            <a:off x="233362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4620" name="Text Box 45"/>
          <p:cNvSpPr txBox="1">
            <a:spLocks noChangeArrowheads="1"/>
          </p:cNvSpPr>
          <p:nvPr/>
        </p:nvSpPr>
        <p:spPr bwMode="auto">
          <a:xfrm>
            <a:off x="17653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4621" name="Text Box 46"/>
          <p:cNvSpPr txBox="1">
            <a:spLocks noChangeArrowheads="1"/>
          </p:cNvSpPr>
          <p:nvPr/>
        </p:nvSpPr>
        <p:spPr bwMode="auto">
          <a:xfrm>
            <a:off x="11969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3" name="TextBox 2"/>
          <p:cNvSpPr txBox="1"/>
          <p:nvPr/>
        </p:nvSpPr>
        <p:spPr>
          <a:xfrm>
            <a:off x="5989638" y="2391569"/>
            <a:ext cx="2628900" cy="461665"/>
          </a:xfrm>
          <a:prstGeom prst="rect">
            <a:avLst/>
          </a:prstGeom>
          <a:noFill/>
        </p:spPr>
        <p:txBody>
          <a:bodyPr wrap="square" rtlCol="0">
            <a:spAutoFit/>
          </a:bodyPr>
          <a:lstStyle/>
          <a:p>
            <a:r>
              <a:rPr lang="en-US" sz="2400" dirty="0" smtClean="0"/>
              <a:t>Bell shaped curve</a:t>
            </a:r>
            <a:endParaRPr lang="en-US" sz="2400" dirty="0"/>
          </a:p>
        </p:txBody>
      </p:sp>
      <p:cxnSp>
        <p:nvCxnSpPr>
          <p:cNvPr id="5" name="Straight Connector 4"/>
          <p:cNvCxnSpPr>
            <a:endCxn id="50" idx="7"/>
          </p:cNvCxnSpPr>
          <p:nvPr/>
        </p:nvCxnSpPr>
        <p:spPr>
          <a:xfrm flipH="1">
            <a:off x="5262624" y="2652629"/>
            <a:ext cx="691296" cy="345906"/>
          </a:xfrm>
          <a:prstGeom prst="line">
            <a:avLst/>
          </a:prstGeom>
          <a:ln w="38100">
            <a:solidFill>
              <a:srgbClr val="0000FF"/>
            </a:solidFill>
            <a:tailEnd type="stealth" w="lg" len="lg"/>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p:txBody>
          <a:bodyPr/>
          <a:lstStyle/>
          <a:p>
            <a:r>
              <a:rPr lang="en-US" dirty="0"/>
              <a:t>Normal </a:t>
            </a:r>
            <a:r>
              <a:rPr lang="en-US" dirty="0" smtClean="0"/>
              <a:t>Distribution</a:t>
            </a:r>
            <a:r>
              <a:rPr lang="en-US" sz="2400" dirty="0" smtClean="0"/>
              <a:t>			Distribution</a:t>
            </a:r>
            <a:endParaRPr lang="en-US" dirty="0"/>
          </a:p>
        </p:txBody>
      </p:sp>
      <p:sp>
        <p:nvSpPr>
          <p:cNvPr id="49" name="Freeform 48"/>
          <p:cNvSpPr/>
          <p:nvPr/>
        </p:nvSpPr>
        <p:spPr>
          <a:xfrm>
            <a:off x="1295400" y="2618912"/>
            <a:ext cx="3524435" cy="2181687"/>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p:nvPr/>
        </p:nvSpPr>
        <p:spPr>
          <a:xfrm flipH="1">
            <a:off x="4800600" y="2621028"/>
            <a:ext cx="3460828" cy="2209800"/>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1280498606"/>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wipe(left)">
                                      <p:cBhvr>
                                        <p:cTn id="10" dur="500"/>
                                        <p:tgtEl>
                                          <p:spTgt spid="5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500"/>
                                        <p:tgtEl>
                                          <p:spTgt spid="5"/>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9" grpId="0" animBg="1"/>
      <p:bldP spid="5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6"/>
          <p:cNvSpPr>
            <a:spLocks noChangeShapeType="1"/>
          </p:cNvSpPr>
          <p:nvPr/>
        </p:nvSpPr>
        <p:spPr bwMode="auto">
          <a:xfrm>
            <a:off x="1443038" y="495935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31" name="Line 7"/>
          <p:cNvSpPr>
            <a:spLocks noChangeShapeType="1"/>
          </p:cNvSpPr>
          <p:nvPr/>
        </p:nvSpPr>
        <p:spPr bwMode="auto">
          <a:xfrm>
            <a:off x="4852988" y="4887913"/>
            <a:ext cx="0" cy="141287"/>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32" name="Oval 22"/>
          <p:cNvSpPr>
            <a:spLocks noChangeArrowheads="1"/>
          </p:cNvSpPr>
          <p:nvPr/>
        </p:nvSpPr>
        <p:spPr bwMode="auto">
          <a:xfrm>
            <a:off x="4783138"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3" name="Oval 23"/>
          <p:cNvSpPr>
            <a:spLocks noChangeArrowheads="1"/>
          </p:cNvSpPr>
          <p:nvPr/>
        </p:nvSpPr>
        <p:spPr bwMode="auto">
          <a:xfrm>
            <a:off x="4783138" y="270033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4" name="Oval 24"/>
          <p:cNvSpPr>
            <a:spLocks noChangeArrowheads="1"/>
          </p:cNvSpPr>
          <p:nvPr/>
        </p:nvSpPr>
        <p:spPr bwMode="auto">
          <a:xfrm>
            <a:off x="5918200"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5" name="Oval 25"/>
          <p:cNvSpPr>
            <a:spLocks noChangeArrowheads="1"/>
          </p:cNvSpPr>
          <p:nvPr/>
        </p:nvSpPr>
        <p:spPr bwMode="auto">
          <a:xfrm>
            <a:off x="4214813"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6" name="Oval 26"/>
          <p:cNvSpPr>
            <a:spLocks noChangeArrowheads="1"/>
          </p:cNvSpPr>
          <p:nvPr/>
        </p:nvSpPr>
        <p:spPr bwMode="auto">
          <a:xfrm>
            <a:off x="648652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7" name="Oval 27"/>
          <p:cNvSpPr>
            <a:spLocks noChangeArrowheads="1"/>
          </p:cNvSpPr>
          <p:nvPr/>
        </p:nvSpPr>
        <p:spPr bwMode="auto">
          <a:xfrm>
            <a:off x="534987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8" name="Oval 28"/>
          <p:cNvSpPr>
            <a:spLocks noChangeArrowheads="1"/>
          </p:cNvSpPr>
          <p:nvPr/>
        </p:nvSpPr>
        <p:spPr bwMode="auto">
          <a:xfrm>
            <a:off x="5918200"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9" name="Oval 29"/>
          <p:cNvSpPr>
            <a:spLocks noChangeArrowheads="1"/>
          </p:cNvSpPr>
          <p:nvPr/>
        </p:nvSpPr>
        <p:spPr bwMode="auto">
          <a:xfrm>
            <a:off x="5349875"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0" name="Oval 30"/>
          <p:cNvSpPr>
            <a:spLocks noChangeArrowheads="1"/>
          </p:cNvSpPr>
          <p:nvPr/>
        </p:nvSpPr>
        <p:spPr bwMode="auto">
          <a:xfrm>
            <a:off x="5918200"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1" name="Oval 31"/>
          <p:cNvSpPr>
            <a:spLocks noChangeArrowheads="1"/>
          </p:cNvSpPr>
          <p:nvPr/>
        </p:nvSpPr>
        <p:spPr bwMode="auto">
          <a:xfrm>
            <a:off x="3078163" y="4532313"/>
            <a:ext cx="71437"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2" name="Oval 32"/>
          <p:cNvSpPr>
            <a:spLocks noChangeArrowheads="1"/>
          </p:cNvSpPr>
          <p:nvPr/>
        </p:nvSpPr>
        <p:spPr bwMode="auto">
          <a:xfrm>
            <a:off x="4214813"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3" name="Oval 33"/>
          <p:cNvSpPr>
            <a:spLocks noChangeArrowheads="1"/>
          </p:cNvSpPr>
          <p:nvPr/>
        </p:nvSpPr>
        <p:spPr bwMode="auto">
          <a:xfrm>
            <a:off x="4783138"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4" name="Oval 34"/>
          <p:cNvSpPr>
            <a:spLocks noChangeArrowheads="1"/>
          </p:cNvSpPr>
          <p:nvPr/>
        </p:nvSpPr>
        <p:spPr bwMode="auto">
          <a:xfrm>
            <a:off x="4783138"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5" name="Oval 35"/>
          <p:cNvSpPr>
            <a:spLocks noChangeArrowheads="1"/>
          </p:cNvSpPr>
          <p:nvPr/>
        </p:nvSpPr>
        <p:spPr bwMode="auto">
          <a:xfrm>
            <a:off x="4783138" y="34671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6" name="Oval 36"/>
          <p:cNvSpPr>
            <a:spLocks noChangeArrowheads="1"/>
          </p:cNvSpPr>
          <p:nvPr/>
        </p:nvSpPr>
        <p:spPr bwMode="auto">
          <a:xfrm>
            <a:off x="4783138" y="31115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7" name="Oval 37"/>
          <p:cNvSpPr>
            <a:spLocks noChangeArrowheads="1"/>
          </p:cNvSpPr>
          <p:nvPr/>
        </p:nvSpPr>
        <p:spPr bwMode="auto">
          <a:xfrm>
            <a:off x="5349875"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8" name="Oval 38"/>
          <p:cNvSpPr>
            <a:spLocks noChangeArrowheads="1"/>
          </p:cNvSpPr>
          <p:nvPr/>
        </p:nvSpPr>
        <p:spPr bwMode="auto">
          <a:xfrm>
            <a:off x="5349875" y="3467100"/>
            <a:ext cx="71438"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9" name="Oval 39"/>
          <p:cNvSpPr>
            <a:spLocks noChangeArrowheads="1"/>
          </p:cNvSpPr>
          <p:nvPr/>
        </p:nvSpPr>
        <p:spPr bwMode="auto">
          <a:xfrm>
            <a:off x="5349875" y="305593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0" name="Oval 40"/>
          <p:cNvSpPr>
            <a:spLocks noChangeArrowheads="1"/>
          </p:cNvSpPr>
          <p:nvPr/>
        </p:nvSpPr>
        <p:spPr bwMode="auto">
          <a:xfrm>
            <a:off x="6486525" y="419258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1" name="Oval 41"/>
          <p:cNvSpPr>
            <a:spLocks noChangeArrowheads="1"/>
          </p:cNvSpPr>
          <p:nvPr/>
        </p:nvSpPr>
        <p:spPr bwMode="auto">
          <a:xfrm>
            <a:off x="4214813"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2" name="Oval 42"/>
          <p:cNvSpPr>
            <a:spLocks noChangeArrowheads="1"/>
          </p:cNvSpPr>
          <p:nvPr/>
        </p:nvSpPr>
        <p:spPr bwMode="auto">
          <a:xfrm>
            <a:off x="3717925"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3" name="Oval 43"/>
          <p:cNvSpPr>
            <a:spLocks noChangeArrowheads="1"/>
          </p:cNvSpPr>
          <p:nvPr/>
        </p:nvSpPr>
        <p:spPr bwMode="auto">
          <a:xfrm>
            <a:off x="3717925"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4" name="Oval 44"/>
          <p:cNvSpPr>
            <a:spLocks noChangeArrowheads="1"/>
          </p:cNvSpPr>
          <p:nvPr/>
        </p:nvSpPr>
        <p:spPr bwMode="auto">
          <a:xfrm>
            <a:off x="2509838" y="4546600"/>
            <a:ext cx="71437"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5" name="Oval 45"/>
          <p:cNvSpPr>
            <a:spLocks noChangeArrowheads="1"/>
          </p:cNvSpPr>
          <p:nvPr/>
        </p:nvSpPr>
        <p:spPr bwMode="auto">
          <a:xfrm>
            <a:off x="4214813" y="348138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6" name="Text Box 48"/>
          <p:cNvSpPr txBox="1">
            <a:spLocks noChangeArrowheads="1"/>
          </p:cNvSpPr>
          <p:nvPr/>
        </p:nvSpPr>
        <p:spPr bwMode="auto">
          <a:xfrm rot="-5400000">
            <a:off x="-366713" y="3673476"/>
            <a:ext cx="2309813"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Frequency</a:t>
            </a:r>
          </a:p>
        </p:txBody>
      </p:sp>
      <p:sp>
        <p:nvSpPr>
          <p:cNvPr id="22557" name="Text Box 49"/>
          <p:cNvSpPr txBox="1">
            <a:spLocks noChangeArrowheads="1"/>
          </p:cNvSpPr>
          <p:nvPr/>
        </p:nvSpPr>
        <p:spPr bwMode="auto">
          <a:xfrm>
            <a:off x="1446213" y="5467350"/>
            <a:ext cx="6770687"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Data Elements</a:t>
            </a:r>
          </a:p>
        </p:txBody>
      </p:sp>
      <p:sp>
        <p:nvSpPr>
          <p:cNvPr id="22558" name="Text Box 50"/>
          <p:cNvSpPr txBox="1">
            <a:spLocks noChangeArrowheads="1"/>
          </p:cNvSpPr>
          <p:nvPr/>
        </p:nvSpPr>
        <p:spPr bwMode="auto">
          <a:xfrm>
            <a:off x="808038" y="2101850"/>
            <a:ext cx="7661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endParaRPr lang="en-US" sz="3200" b="0" dirty="0">
              <a:solidFill>
                <a:schemeClr val="tx1"/>
              </a:solidFill>
              <a:latin typeface="Arial" charset="0"/>
            </a:endParaRPr>
          </a:p>
        </p:txBody>
      </p:sp>
      <p:sp>
        <p:nvSpPr>
          <p:cNvPr id="22559" name="Line 51"/>
          <p:cNvSpPr>
            <a:spLocks noChangeShapeType="1"/>
          </p:cNvSpPr>
          <p:nvPr/>
        </p:nvSpPr>
        <p:spPr bwMode="auto">
          <a:xfrm>
            <a:off x="1409700" y="491490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60" name="Text Box 52"/>
          <p:cNvSpPr txBox="1">
            <a:spLocks noChangeArrowheads="1"/>
          </p:cNvSpPr>
          <p:nvPr/>
        </p:nvSpPr>
        <p:spPr bwMode="auto">
          <a:xfrm>
            <a:off x="46783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0</a:t>
            </a:r>
          </a:p>
        </p:txBody>
      </p:sp>
      <p:sp>
        <p:nvSpPr>
          <p:cNvPr id="22561" name="Text Box 53"/>
          <p:cNvSpPr txBox="1">
            <a:spLocks noChangeArrowheads="1"/>
          </p:cNvSpPr>
          <p:nvPr/>
        </p:nvSpPr>
        <p:spPr bwMode="auto">
          <a:xfrm>
            <a:off x="52466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2562" name="Text Box 54"/>
          <p:cNvSpPr txBox="1">
            <a:spLocks noChangeArrowheads="1"/>
          </p:cNvSpPr>
          <p:nvPr/>
        </p:nvSpPr>
        <p:spPr bwMode="auto">
          <a:xfrm>
            <a:off x="581501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2563" name="Text Box 55"/>
          <p:cNvSpPr txBox="1">
            <a:spLocks noChangeArrowheads="1"/>
          </p:cNvSpPr>
          <p:nvPr/>
        </p:nvSpPr>
        <p:spPr bwMode="auto">
          <a:xfrm>
            <a:off x="638333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2564" name="Text Box 56"/>
          <p:cNvSpPr txBox="1">
            <a:spLocks noChangeArrowheads="1"/>
          </p:cNvSpPr>
          <p:nvPr/>
        </p:nvSpPr>
        <p:spPr bwMode="auto">
          <a:xfrm>
            <a:off x="69516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2565" name="Text Box 57"/>
          <p:cNvSpPr txBox="1">
            <a:spLocks noChangeArrowheads="1"/>
          </p:cNvSpPr>
          <p:nvPr/>
        </p:nvSpPr>
        <p:spPr bwMode="auto">
          <a:xfrm>
            <a:off x="75199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2566" name="Text Box 58"/>
          <p:cNvSpPr txBox="1">
            <a:spLocks noChangeArrowheads="1"/>
          </p:cNvSpPr>
          <p:nvPr/>
        </p:nvSpPr>
        <p:spPr bwMode="auto">
          <a:xfrm>
            <a:off x="8016875" y="4984750"/>
            <a:ext cx="2841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2567" name="Text Box 59"/>
          <p:cNvSpPr txBox="1">
            <a:spLocks noChangeArrowheads="1"/>
          </p:cNvSpPr>
          <p:nvPr/>
        </p:nvSpPr>
        <p:spPr bwMode="auto">
          <a:xfrm>
            <a:off x="40386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2568" name="Text Box 60"/>
          <p:cNvSpPr txBox="1">
            <a:spLocks noChangeArrowheads="1"/>
          </p:cNvSpPr>
          <p:nvPr/>
        </p:nvSpPr>
        <p:spPr bwMode="auto">
          <a:xfrm>
            <a:off x="34702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2569" name="Text Box 61"/>
          <p:cNvSpPr txBox="1">
            <a:spLocks noChangeArrowheads="1"/>
          </p:cNvSpPr>
          <p:nvPr/>
        </p:nvSpPr>
        <p:spPr bwMode="auto">
          <a:xfrm>
            <a:off x="290195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2570" name="Text Box 62"/>
          <p:cNvSpPr txBox="1">
            <a:spLocks noChangeArrowheads="1"/>
          </p:cNvSpPr>
          <p:nvPr/>
        </p:nvSpPr>
        <p:spPr bwMode="auto">
          <a:xfrm>
            <a:off x="233362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2571" name="Text Box 63"/>
          <p:cNvSpPr txBox="1">
            <a:spLocks noChangeArrowheads="1"/>
          </p:cNvSpPr>
          <p:nvPr/>
        </p:nvSpPr>
        <p:spPr bwMode="auto">
          <a:xfrm>
            <a:off x="17653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2572" name="Text Box 64"/>
          <p:cNvSpPr txBox="1">
            <a:spLocks noChangeArrowheads="1"/>
          </p:cNvSpPr>
          <p:nvPr/>
        </p:nvSpPr>
        <p:spPr bwMode="auto">
          <a:xfrm>
            <a:off x="11969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2573" name="Line 65"/>
          <p:cNvSpPr>
            <a:spLocks noChangeShapeType="1"/>
          </p:cNvSpPr>
          <p:nvPr/>
        </p:nvSpPr>
        <p:spPr bwMode="auto">
          <a:xfrm flipV="1">
            <a:off x="4829175" y="2097088"/>
            <a:ext cx="0" cy="2820987"/>
          </a:xfrm>
          <a:prstGeom prst="line">
            <a:avLst/>
          </a:prstGeom>
          <a:noFill/>
          <a:ln w="28575">
            <a:solidFill>
              <a:schemeClr val="hlink"/>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74" name="Text Box 66"/>
          <p:cNvSpPr txBox="1">
            <a:spLocks noChangeArrowheads="1"/>
          </p:cNvSpPr>
          <p:nvPr/>
        </p:nvSpPr>
        <p:spPr bwMode="auto">
          <a:xfrm>
            <a:off x="4873625" y="2017713"/>
            <a:ext cx="17732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spcBef>
                <a:spcPct val="50000"/>
              </a:spcBef>
            </a:pPr>
            <a:r>
              <a:rPr lang="en-US" sz="2000" i="1" dirty="0">
                <a:solidFill>
                  <a:schemeClr val="hlink"/>
                </a:solidFill>
                <a:latin typeface="Arial" charset="0"/>
              </a:rPr>
              <a:t>Mean Value</a:t>
            </a:r>
          </a:p>
        </p:txBody>
      </p:sp>
      <p:sp>
        <p:nvSpPr>
          <p:cNvPr id="2" name="Title 1"/>
          <p:cNvSpPr>
            <a:spLocks noGrp="1"/>
          </p:cNvSpPr>
          <p:nvPr>
            <p:ph type="title"/>
          </p:nvPr>
        </p:nvSpPr>
        <p:spPr/>
        <p:txBody>
          <a:bodyPr/>
          <a:lstStyle/>
          <a:p>
            <a:r>
              <a:rPr lang="en-US" dirty="0"/>
              <a:t>Normal </a:t>
            </a:r>
            <a:r>
              <a:rPr lang="en-US" dirty="0" smtClean="0"/>
              <a:t>Distribution </a:t>
            </a:r>
            <a:r>
              <a:rPr lang="en-US" sz="2400" dirty="0" smtClean="0"/>
              <a:t>			Distribution</a:t>
            </a:r>
            <a:endParaRPr lang="en-US" dirty="0"/>
          </a:p>
        </p:txBody>
      </p:sp>
      <p:sp>
        <p:nvSpPr>
          <p:cNvPr id="3" name="Rectangle 2"/>
          <p:cNvSpPr/>
          <p:nvPr/>
        </p:nvSpPr>
        <p:spPr>
          <a:xfrm>
            <a:off x="127397" y="901521"/>
            <a:ext cx="5549106" cy="1200329"/>
          </a:xfrm>
          <a:prstGeom prst="rect">
            <a:avLst/>
          </a:prstGeom>
        </p:spPr>
        <p:txBody>
          <a:bodyPr wrap="square">
            <a:spAutoFit/>
          </a:bodyPr>
          <a:lstStyle/>
          <a:p>
            <a:pPr lvl="1"/>
            <a:r>
              <a:rPr lang="en-US" sz="2400" dirty="0">
                <a:solidFill>
                  <a:srgbClr val="0000FF"/>
                </a:solidFill>
              </a:rPr>
              <a:t>Does the greatest frequency of the data values occur at about the mean value?</a:t>
            </a:r>
          </a:p>
        </p:txBody>
      </p:sp>
    </p:spTree>
    <p:extLst>
      <p:ext uri="{BB962C8B-B14F-4D97-AF65-F5344CB8AC3E}">
        <p14:creationId xmlns="" xmlns:p14="http://schemas.microsoft.com/office/powerpoint/2010/main" val="2231174854"/>
      </p:ext>
    </p:extLst>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6"/>
          <p:cNvSpPr>
            <a:spLocks noChangeShapeType="1"/>
          </p:cNvSpPr>
          <p:nvPr/>
        </p:nvSpPr>
        <p:spPr bwMode="auto">
          <a:xfrm>
            <a:off x="1443038" y="495935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31" name="Line 7"/>
          <p:cNvSpPr>
            <a:spLocks noChangeShapeType="1"/>
          </p:cNvSpPr>
          <p:nvPr/>
        </p:nvSpPr>
        <p:spPr bwMode="auto">
          <a:xfrm>
            <a:off x="4852988" y="4887913"/>
            <a:ext cx="0" cy="141287"/>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32" name="Oval 22"/>
          <p:cNvSpPr>
            <a:spLocks noChangeArrowheads="1"/>
          </p:cNvSpPr>
          <p:nvPr/>
        </p:nvSpPr>
        <p:spPr bwMode="auto">
          <a:xfrm>
            <a:off x="4783138"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3" name="Oval 23"/>
          <p:cNvSpPr>
            <a:spLocks noChangeArrowheads="1"/>
          </p:cNvSpPr>
          <p:nvPr/>
        </p:nvSpPr>
        <p:spPr bwMode="auto">
          <a:xfrm>
            <a:off x="4783138" y="270033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4" name="Oval 24"/>
          <p:cNvSpPr>
            <a:spLocks noChangeArrowheads="1"/>
          </p:cNvSpPr>
          <p:nvPr/>
        </p:nvSpPr>
        <p:spPr bwMode="auto">
          <a:xfrm>
            <a:off x="5918200"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5" name="Oval 25"/>
          <p:cNvSpPr>
            <a:spLocks noChangeArrowheads="1"/>
          </p:cNvSpPr>
          <p:nvPr/>
        </p:nvSpPr>
        <p:spPr bwMode="auto">
          <a:xfrm>
            <a:off x="4214813"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6" name="Oval 26"/>
          <p:cNvSpPr>
            <a:spLocks noChangeArrowheads="1"/>
          </p:cNvSpPr>
          <p:nvPr/>
        </p:nvSpPr>
        <p:spPr bwMode="auto">
          <a:xfrm>
            <a:off x="648652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7" name="Oval 27"/>
          <p:cNvSpPr>
            <a:spLocks noChangeArrowheads="1"/>
          </p:cNvSpPr>
          <p:nvPr/>
        </p:nvSpPr>
        <p:spPr bwMode="auto">
          <a:xfrm>
            <a:off x="534987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8" name="Oval 28"/>
          <p:cNvSpPr>
            <a:spLocks noChangeArrowheads="1"/>
          </p:cNvSpPr>
          <p:nvPr/>
        </p:nvSpPr>
        <p:spPr bwMode="auto">
          <a:xfrm>
            <a:off x="5918200"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9" name="Oval 29"/>
          <p:cNvSpPr>
            <a:spLocks noChangeArrowheads="1"/>
          </p:cNvSpPr>
          <p:nvPr/>
        </p:nvSpPr>
        <p:spPr bwMode="auto">
          <a:xfrm>
            <a:off x="5349875"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0" name="Oval 30"/>
          <p:cNvSpPr>
            <a:spLocks noChangeArrowheads="1"/>
          </p:cNvSpPr>
          <p:nvPr/>
        </p:nvSpPr>
        <p:spPr bwMode="auto">
          <a:xfrm>
            <a:off x="5918200"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1" name="Oval 31"/>
          <p:cNvSpPr>
            <a:spLocks noChangeArrowheads="1"/>
          </p:cNvSpPr>
          <p:nvPr/>
        </p:nvSpPr>
        <p:spPr bwMode="auto">
          <a:xfrm>
            <a:off x="3078163" y="4532313"/>
            <a:ext cx="71437"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2" name="Oval 32"/>
          <p:cNvSpPr>
            <a:spLocks noChangeArrowheads="1"/>
          </p:cNvSpPr>
          <p:nvPr/>
        </p:nvSpPr>
        <p:spPr bwMode="auto">
          <a:xfrm>
            <a:off x="4214813"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3" name="Oval 33"/>
          <p:cNvSpPr>
            <a:spLocks noChangeArrowheads="1"/>
          </p:cNvSpPr>
          <p:nvPr/>
        </p:nvSpPr>
        <p:spPr bwMode="auto">
          <a:xfrm>
            <a:off x="4783138"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4" name="Oval 34"/>
          <p:cNvSpPr>
            <a:spLocks noChangeArrowheads="1"/>
          </p:cNvSpPr>
          <p:nvPr/>
        </p:nvSpPr>
        <p:spPr bwMode="auto">
          <a:xfrm>
            <a:off x="4783138"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5" name="Oval 35"/>
          <p:cNvSpPr>
            <a:spLocks noChangeArrowheads="1"/>
          </p:cNvSpPr>
          <p:nvPr/>
        </p:nvSpPr>
        <p:spPr bwMode="auto">
          <a:xfrm>
            <a:off x="4783138" y="34671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6" name="Oval 36"/>
          <p:cNvSpPr>
            <a:spLocks noChangeArrowheads="1"/>
          </p:cNvSpPr>
          <p:nvPr/>
        </p:nvSpPr>
        <p:spPr bwMode="auto">
          <a:xfrm>
            <a:off x="4783138" y="31115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7" name="Oval 37"/>
          <p:cNvSpPr>
            <a:spLocks noChangeArrowheads="1"/>
          </p:cNvSpPr>
          <p:nvPr/>
        </p:nvSpPr>
        <p:spPr bwMode="auto">
          <a:xfrm>
            <a:off x="5349875"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8" name="Oval 38"/>
          <p:cNvSpPr>
            <a:spLocks noChangeArrowheads="1"/>
          </p:cNvSpPr>
          <p:nvPr/>
        </p:nvSpPr>
        <p:spPr bwMode="auto">
          <a:xfrm>
            <a:off x="5349875" y="3467100"/>
            <a:ext cx="71438"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9" name="Oval 39"/>
          <p:cNvSpPr>
            <a:spLocks noChangeArrowheads="1"/>
          </p:cNvSpPr>
          <p:nvPr/>
        </p:nvSpPr>
        <p:spPr bwMode="auto">
          <a:xfrm>
            <a:off x="5349875" y="305593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0" name="Oval 40"/>
          <p:cNvSpPr>
            <a:spLocks noChangeArrowheads="1"/>
          </p:cNvSpPr>
          <p:nvPr/>
        </p:nvSpPr>
        <p:spPr bwMode="auto">
          <a:xfrm>
            <a:off x="6486525" y="419258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1" name="Oval 41"/>
          <p:cNvSpPr>
            <a:spLocks noChangeArrowheads="1"/>
          </p:cNvSpPr>
          <p:nvPr/>
        </p:nvSpPr>
        <p:spPr bwMode="auto">
          <a:xfrm>
            <a:off x="4214813"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2" name="Oval 42"/>
          <p:cNvSpPr>
            <a:spLocks noChangeArrowheads="1"/>
          </p:cNvSpPr>
          <p:nvPr/>
        </p:nvSpPr>
        <p:spPr bwMode="auto">
          <a:xfrm>
            <a:off x="3717925"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3" name="Oval 43"/>
          <p:cNvSpPr>
            <a:spLocks noChangeArrowheads="1"/>
          </p:cNvSpPr>
          <p:nvPr/>
        </p:nvSpPr>
        <p:spPr bwMode="auto">
          <a:xfrm>
            <a:off x="3717925"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4" name="Oval 44"/>
          <p:cNvSpPr>
            <a:spLocks noChangeArrowheads="1"/>
          </p:cNvSpPr>
          <p:nvPr/>
        </p:nvSpPr>
        <p:spPr bwMode="auto">
          <a:xfrm>
            <a:off x="2509838" y="4546600"/>
            <a:ext cx="71437"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5" name="Oval 45"/>
          <p:cNvSpPr>
            <a:spLocks noChangeArrowheads="1"/>
          </p:cNvSpPr>
          <p:nvPr/>
        </p:nvSpPr>
        <p:spPr bwMode="auto">
          <a:xfrm>
            <a:off x="4214813" y="348138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6" name="Text Box 48"/>
          <p:cNvSpPr txBox="1">
            <a:spLocks noChangeArrowheads="1"/>
          </p:cNvSpPr>
          <p:nvPr/>
        </p:nvSpPr>
        <p:spPr bwMode="auto">
          <a:xfrm rot="-5400000">
            <a:off x="-366713" y="3673476"/>
            <a:ext cx="2309813"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Frequency</a:t>
            </a:r>
          </a:p>
        </p:txBody>
      </p:sp>
      <p:sp>
        <p:nvSpPr>
          <p:cNvPr id="22557" name="Text Box 49"/>
          <p:cNvSpPr txBox="1">
            <a:spLocks noChangeArrowheads="1"/>
          </p:cNvSpPr>
          <p:nvPr/>
        </p:nvSpPr>
        <p:spPr bwMode="auto">
          <a:xfrm>
            <a:off x="1446213" y="5467350"/>
            <a:ext cx="6770687"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Data Elements</a:t>
            </a:r>
          </a:p>
        </p:txBody>
      </p:sp>
      <p:sp>
        <p:nvSpPr>
          <p:cNvPr id="22558" name="Text Box 50"/>
          <p:cNvSpPr txBox="1">
            <a:spLocks noChangeArrowheads="1"/>
          </p:cNvSpPr>
          <p:nvPr/>
        </p:nvSpPr>
        <p:spPr bwMode="auto">
          <a:xfrm>
            <a:off x="808038" y="2101850"/>
            <a:ext cx="7661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endParaRPr lang="en-US" sz="3200" b="0" dirty="0">
              <a:solidFill>
                <a:schemeClr val="tx1"/>
              </a:solidFill>
              <a:latin typeface="Arial" charset="0"/>
            </a:endParaRPr>
          </a:p>
        </p:txBody>
      </p:sp>
      <p:sp>
        <p:nvSpPr>
          <p:cNvPr id="22559" name="Line 51"/>
          <p:cNvSpPr>
            <a:spLocks noChangeShapeType="1"/>
          </p:cNvSpPr>
          <p:nvPr/>
        </p:nvSpPr>
        <p:spPr bwMode="auto">
          <a:xfrm>
            <a:off x="1409700" y="491490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60" name="Text Box 52"/>
          <p:cNvSpPr txBox="1">
            <a:spLocks noChangeArrowheads="1"/>
          </p:cNvSpPr>
          <p:nvPr/>
        </p:nvSpPr>
        <p:spPr bwMode="auto">
          <a:xfrm>
            <a:off x="46783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0</a:t>
            </a:r>
          </a:p>
        </p:txBody>
      </p:sp>
      <p:sp>
        <p:nvSpPr>
          <p:cNvPr id="22561" name="Text Box 53"/>
          <p:cNvSpPr txBox="1">
            <a:spLocks noChangeArrowheads="1"/>
          </p:cNvSpPr>
          <p:nvPr/>
        </p:nvSpPr>
        <p:spPr bwMode="auto">
          <a:xfrm>
            <a:off x="52466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2562" name="Text Box 54"/>
          <p:cNvSpPr txBox="1">
            <a:spLocks noChangeArrowheads="1"/>
          </p:cNvSpPr>
          <p:nvPr/>
        </p:nvSpPr>
        <p:spPr bwMode="auto">
          <a:xfrm>
            <a:off x="581501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2563" name="Text Box 55"/>
          <p:cNvSpPr txBox="1">
            <a:spLocks noChangeArrowheads="1"/>
          </p:cNvSpPr>
          <p:nvPr/>
        </p:nvSpPr>
        <p:spPr bwMode="auto">
          <a:xfrm>
            <a:off x="638333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2564" name="Text Box 56"/>
          <p:cNvSpPr txBox="1">
            <a:spLocks noChangeArrowheads="1"/>
          </p:cNvSpPr>
          <p:nvPr/>
        </p:nvSpPr>
        <p:spPr bwMode="auto">
          <a:xfrm>
            <a:off x="69516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2565" name="Text Box 57"/>
          <p:cNvSpPr txBox="1">
            <a:spLocks noChangeArrowheads="1"/>
          </p:cNvSpPr>
          <p:nvPr/>
        </p:nvSpPr>
        <p:spPr bwMode="auto">
          <a:xfrm>
            <a:off x="75199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2566" name="Text Box 58"/>
          <p:cNvSpPr txBox="1">
            <a:spLocks noChangeArrowheads="1"/>
          </p:cNvSpPr>
          <p:nvPr/>
        </p:nvSpPr>
        <p:spPr bwMode="auto">
          <a:xfrm>
            <a:off x="8016875" y="4984750"/>
            <a:ext cx="2841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2567" name="Text Box 59"/>
          <p:cNvSpPr txBox="1">
            <a:spLocks noChangeArrowheads="1"/>
          </p:cNvSpPr>
          <p:nvPr/>
        </p:nvSpPr>
        <p:spPr bwMode="auto">
          <a:xfrm>
            <a:off x="40386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2568" name="Text Box 60"/>
          <p:cNvSpPr txBox="1">
            <a:spLocks noChangeArrowheads="1"/>
          </p:cNvSpPr>
          <p:nvPr/>
        </p:nvSpPr>
        <p:spPr bwMode="auto">
          <a:xfrm>
            <a:off x="34702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2569" name="Text Box 61"/>
          <p:cNvSpPr txBox="1">
            <a:spLocks noChangeArrowheads="1"/>
          </p:cNvSpPr>
          <p:nvPr/>
        </p:nvSpPr>
        <p:spPr bwMode="auto">
          <a:xfrm>
            <a:off x="290195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2570" name="Text Box 62"/>
          <p:cNvSpPr txBox="1">
            <a:spLocks noChangeArrowheads="1"/>
          </p:cNvSpPr>
          <p:nvPr/>
        </p:nvSpPr>
        <p:spPr bwMode="auto">
          <a:xfrm>
            <a:off x="233362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2571" name="Text Box 63"/>
          <p:cNvSpPr txBox="1">
            <a:spLocks noChangeArrowheads="1"/>
          </p:cNvSpPr>
          <p:nvPr/>
        </p:nvSpPr>
        <p:spPr bwMode="auto">
          <a:xfrm>
            <a:off x="17653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2572" name="Text Box 64"/>
          <p:cNvSpPr txBox="1">
            <a:spLocks noChangeArrowheads="1"/>
          </p:cNvSpPr>
          <p:nvPr/>
        </p:nvSpPr>
        <p:spPr bwMode="auto">
          <a:xfrm>
            <a:off x="11969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2573" name="Line 65"/>
          <p:cNvSpPr>
            <a:spLocks noChangeShapeType="1"/>
          </p:cNvSpPr>
          <p:nvPr/>
        </p:nvSpPr>
        <p:spPr bwMode="auto">
          <a:xfrm flipV="1">
            <a:off x="4829175" y="2097088"/>
            <a:ext cx="0" cy="2820987"/>
          </a:xfrm>
          <a:prstGeom prst="line">
            <a:avLst/>
          </a:prstGeom>
          <a:noFill/>
          <a:ln w="28575">
            <a:solidFill>
              <a:schemeClr val="hlink"/>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74" name="Text Box 66"/>
          <p:cNvSpPr txBox="1">
            <a:spLocks noChangeArrowheads="1"/>
          </p:cNvSpPr>
          <p:nvPr/>
        </p:nvSpPr>
        <p:spPr bwMode="auto">
          <a:xfrm>
            <a:off x="4873625" y="2017713"/>
            <a:ext cx="17732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spcBef>
                <a:spcPct val="50000"/>
              </a:spcBef>
            </a:pPr>
            <a:r>
              <a:rPr lang="en-US" sz="2000" i="1" dirty="0">
                <a:solidFill>
                  <a:schemeClr val="hlink"/>
                </a:solidFill>
                <a:latin typeface="Arial" charset="0"/>
              </a:rPr>
              <a:t>Mean Value</a:t>
            </a:r>
          </a:p>
        </p:txBody>
      </p:sp>
      <p:sp>
        <p:nvSpPr>
          <p:cNvPr id="2" name="Title 1"/>
          <p:cNvSpPr>
            <a:spLocks noGrp="1"/>
          </p:cNvSpPr>
          <p:nvPr>
            <p:ph type="title"/>
          </p:nvPr>
        </p:nvSpPr>
        <p:spPr/>
        <p:txBody>
          <a:bodyPr/>
          <a:lstStyle/>
          <a:p>
            <a:r>
              <a:rPr lang="en-US" dirty="0"/>
              <a:t>Normal </a:t>
            </a:r>
            <a:r>
              <a:rPr lang="en-US" dirty="0" smtClean="0"/>
              <a:t>Distribution </a:t>
            </a:r>
            <a:r>
              <a:rPr lang="en-US" sz="2400" dirty="0" smtClean="0"/>
              <a:t>			Distribution</a:t>
            </a:r>
            <a:endParaRPr lang="en-US" dirty="0"/>
          </a:p>
        </p:txBody>
      </p:sp>
      <p:sp>
        <p:nvSpPr>
          <p:cNvPr id="3" name="Rectangle 2"/>
          <p:cNvSpPr/>
          <p:nvPr/>
        </p:nvSpPr>
        <p:spPr>
          <a:xfrm>
            <a:off x="127397" y="901521"/>
            <a:ext cx="4338241" cy="1200329"/>
          </a:xfrm>
          <a:prstGeom prst="rect">
            <a:avLst/>
          </a:prstGeom>
        </p:spPr>
        <p:txBody>
          <a:bodyPr wrap="square">
            <a:spAutoFit/>
          </a:bodyPr>
          <a:lstStyle/>
          <a:p>
            <a:pPr lvl="1"/>
            <a:r>
              <a:rPr lang="en-US" sz="2400" dirty="0" smtClean="0">
                <a:solidFill>
                  <a:srgbClr val="0000FF"/>
                </a:solidFill>
              </a:rPr>
              <a:t>Does the curve decrease on both sides away from the mean?</a:t>
            </a:r>
            <a:endParaRPr lang="en-US" sz="2400" dirty="0">
              <a:solidFill>
                <a:srgbClr val="0000FF"/>
              </a:solidFill>
            </a:endParaRPr>
          </a:p>
        </p:txBody>
      </p:sp>
      <p:sp>
        <p:nvSpPr>
          <p:cNvPr id="7" name="Freeform 6"/>
          <p:cNvSpPr/>
          <p:nvPr/>
        </p:nvSpPr>
        <p:spPr>
          <a:xfrm>
            <a:off x="990600" y="2618912"/>
            <a:ext cx="3812475" cy="2181687"/>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6"/>
          <p:cNvSpPr/>
          <p:nvPr/>
        </p:nvSpPr>
        <p:spPr>
          <a:xfrm flipH="1">
            <a:off x="4783136" y="2618911"/>
            <a:ext cx="3903663" cy="2181687"/>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171342102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left)">
                                      <p:cBhvr>
                                        <p:cTn id="1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6"/>
          <p:cNvSpPr>
            <a:spLocks noChangeShapeType="1"/>
          </p:cNvSpPr>
          <p:nvPr/>
        </p:nvSpPr>
        <p:spPr bwMode="auto">
          <a:xfrm>
            <a:off x="1443038" y="495935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31" name="Line 7"/>
          <p:cNvSpPr>
            <a:spLocks noChangeShapeType="1"/>
          </p:cNvSpPr>
          <p:nvPr/>
        </p:nvSpPr>
        <p:spPr bwMode="auto">
          <a:xfrm>
            <a:off x="4852988" y="4887913"/>
            <a:ext cx="0" cy="141287"/>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32" name="Oval 22"/>
          <p:cNvSpPr>
            <a:spLocks noChangeArrowheads="1"/>
          </p:cNvSpPr>
          <p:nvPr/>
        </p:nvSpPr>
        <p:spPr bwMode="auto">
          <a:xfrm>
            <a:off x="4783138"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3" name="Oval 23"/>
          <p:cNvSpPr>
            <a:spLocks noChangeArrowheads="1"/>
          </p:cNvSpPr>
          <p:nvPr/>
        </p:nvSpPr>
        <p:spPr bwMode="auto">
          <a:xfrm>
            <a:off x="4783138" y="270033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4" name="Oval 24"/>
          <p:cNvSpPr>
            <a:spLocks noChangeArrowheads="1"/>
          </p:cNvSpPr>
          <p:nvPr/>
        </p:nvSpPr>
        <p:spPr bwMode="auto">
          <a:xfrm>
            <a:off x="5918200"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5" name="Oval 25"/>
          <p:cNvSpPr>
            <a:spLocks noChangeArrowheads="1"/>
          </p:cNvSpPr>
          <p:nvPr/>
        </p:nvSpPr>
        <p:spPr bwMode="auto">
          <a:xfrm>
            <a:off x="4214813"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6" name="Oval 26"/>
          <p:cNvSpPr>
            <a:spLocks noChangeArrowheads="1"/>
          </p:cNvSpPr>
          <p:nvPr/>
        </p:nvSpPr>
        <p:spPr bwMode="auto">
          <a:xfrm>
            <a:off x="648652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7" name="Oval 27"/>
          <p:cNvSpPr>
            <a:spLocks noChangeArrowheads="1"/>
          </p:cNvSpPr>
          <p:nvPr/>
        </p:nvSpPr>
        <p:spPr bwMode="auto">
          <a:xfrm>
            <a:off x="5349875"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8" name="Oval 28"/>
          <p:cNvSpPr>
            <a:spLocks noChangeArrowheads="1"/>
          </p:cNvSpPr>
          <p:nvPr/>
        </p:nvSpPr>
        <p:spPr bwMode="auto">
          <a:xfrm>
            <a:off x="5918200" y="45323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39" name="Oval 29"/>
          <p:cNvSpPr>
            <a:spLocks noChangeArrowheads="1"/>
          </p:cNvSpPr>
          <p:nvPr/>
        </p:nvSpPr>
        <p:spPr bwMode="auto">
          <a:xfrm>
            <a:off x="5349875"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0" name="Oval 30"/>
          <p:cNvSpPr>
            <a:spLocks noChangeArrowheads="1"/>
          </p:cNvSpPr>
          <p:nvPr/>
        </p:nvSpPr>
        <p:spPr bwMode="auto">
          <a:xfrm>
            <a:off x="5918200" y="4176713"/>
            <a:ext cx="71438"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1" name="Oval 31"/>
          <p:cNvSpPr>
            <a:spLocks noChangeArrowheads="1"/>
          </p:cNvSpPr>
          <p:nvPr/>
        </p:nvSpPr>
        <p:spPr bwMode="auto">
          <a:xfrm>
            <a:off x="3078163" y="4532313"/>
            <a:ext cx="71437"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2" name="Oval 32"/>
          <p:cNvSpPr>
            <a:spLocks noChangeArrowheads="1"/>
          </p:cNvSpPr>
          <p:nvPr/>
        </p:nvSpPr>
        <p:spPr bwMode="auto">
          <a:xfrm>
            <a:off x="4214813"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3" name="Oval 33"/>
          <p:cNvSpPr>
            <a:spLocks noChangeArrowheads="1"/>
          </p:cNvSpPr>
          <p:nvPr/>
        </p:nvSpPr>
        <p:spPr bwMode="auto">
          <a:xfrm>
            <a:off x="4783138"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4" name="Oval 34"/>
          <p:cNvSpPr>
            <a:spLocks noChangeArrowheads="1"/>
          </p:cNvSpPr>
          <p:nvPr/>
        </p:nvSpPr>
        <p:spPr bwMode="auto">
          <a:xfrm>
            <a:off x="4783138"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5" name="Oval 35"/>
          <p:cNvSpPr>
            <a:spLocks noChangeArrowheads="1"/>
          </p:cNvSpPr>
          <p:nvPr/>
        </p:nvSpPr>
        <p:spPr bwMode="auto">
          <a:xfrm>
            <a:off x="4783138" y="34671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6" name="Oval 36"/>
          <p:cNvSpPr>
            <a:spLocks noChangeArrowheads="1"/>
          </p:cNvSpPr>
          <p:nvPr/>
        </p:nvSpPr>
        <p:spPr bwMode="auto">
          <a:xfrm>
            <a:off x="4783138" y="3111500"/>
            <a:ext cx="69850"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7" name="Oval 37"/>
          <p:cNvSpPr>
            <a:spLocks noChangeArrowheads="1"/>
          </p:cNvSpPr>
          <p:nvPr/>
        </p:nvSpPr>
        <p:spPr bwMode="auto">
          <a:xfrm>
            <a:off x="5349875" y="3822700"/>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8" name="Oval 38"/>
          <p:cNvSpPr>
            <a:spLocks noChangeArrowheads="1"/>
          </p:cNvSpPr>
          <p:nvPr/>
        </p:nvSpPr>
        <p:spPr bwMode="auto">
          <a:xfrm>
            <a:off x="5349875" y="3467100"/>
            <a:ext cx="71438"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49" name="Oval 39"/>
          <p:cNvSpPr>
            <a:spLocks noChangeArrowheads="1"/>
          </p:cNvSpPr>
          <p:nvPr/>
        </p:nvSpPr>
        <p:spPr bwMode="auto">
          <a:xfrm>
            <a:off x="5349875" y="305593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0" name="Oval 40"/>
          <p:cNvSpPr>
            <a:spLocks noChangeArrowheads="1"/>
          </p:cNvSpPr>
          <p:nvPr/>
        </p:nvSpPr>
        <p:spPr bwMode="auto">
          <a:xfrm>
            <a:off x="6486525" y="4192588"/>
            <a:ext cx="71438"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1" name="Oval 41"/>
          <p:cNvSpPr>
            <a:spLocks noChangeArrowheads="1"/>
          </p:cNvSpPr>
          <p:nvPr/>
        </p:nvSpPr>
        <p:spPr bwMode="auto">
          <a:xfrm>
            <a:off x="4214813" y="3822700"/>
            <a:ext cx="69850" cy="69850"/>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2" name="Oval 42"/>
          <p:cNvSpPr>
            <a:spLocks noChangeArrowheads="1"/>
          </p:cNvSpPr>
          <p:nvPr/>
        </p:nvSpPr>
        <p:spPr bwMode="auto">
          <a:xfrm>
            <a:off x="3717925" y="45323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3" name="Oval 43"/>
          <p:cNvSpPr>
            <a:spLocks noChangeArrowheads="1"/>
          </p:cNvSpPr>
          <p:nvPr/>
        </p:nvSpPr>
        <p:spPr bwMode="auto">
          <a:xfrm>
            <a:off x="3717925" y="4176713"/>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4" name="Oval 44"/>
          <p:cNvSpPr>
            <a:spLocks noChangeArrowheads="1"/>
          </p:cNvSpPr>
          <p:nvPr/>
        </p:nvSpPr>
        <p:spPr bwMode="auto">
          <a:xfrm>
            <a:off x="2509838" y="4546600"/>
            <a:ext cx="71437" cy="71438"/>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5" name="Oval 45"/>
          <p:cNvSpPr>
            <a:spLocks noChangeArrowheads="1"/>
          </p:cNvSpPr>
          <p:nvPr/>
        </p:nvSpPr>
        <p:spPr bwMode="auto">
          <a:xfrm>
            <a:off x="4214813" y="3481388"/>
            <a:ext cx="69850" cy="71437"/>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22556" name="Text Box 48"/>
          <p:cNvSpPr txBox="1">
            <a:spLocks noChangeArrowheads="1"/>
          </p:cNvSpPr>
          <p:nvPr/>
        </p:nvSpPr>
        <p:spPr bwMode="auto">
          <a:xfrm rot="-5400000">
            <a:off x="-366713" y="3673476"/>
            <a:ext cx="2309813"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Frequency</a:t>
            </a:r>
          </a:p>
        </p:txBody>
      </p:sp>
      <p:sp>
        <p:nvSpPr>
          <p:cNvPr id="22557" name="Text Box 49"/>
          <p:cNvSpPr txBox="1">
            <a:spLocks noChangeArrowheads="1"/>
          </p:cNvSpPr>
          <p:nvPr/>
        </p:nvSpPr>
        <p:spPr bwMode="auto">
          <a:xfrm>
            <a:off x="1446213" y="5467350"/>
            <a:ext cx="6770687"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lgn="ctr">
              <a:spcBef>
                <a:spcPct val="50000"/>
              </a:spcBef>
            </a:pPr>
            <a:r>
              <a:rPr lang="en-US" sz="2800" i="1" dirty="0">
                <a:solidFill>
                  <a:schemeClr val="tx1"/>
                </a:solidFill>
                <a:latin typeface="Arial" charset="0"/>
              </a:rPr>
              <a:t>Data Elements</a:t>
            </a:r>
          </a:p>
        </p:txBody>
      </p:sp>
      <p:sp>
        <p:nvSpPr>
          <p:cNvPr id="22558" name="Text Box 50"/>
          <p:cNvSpPr txBox="1">
            <a:spLocks noChangeArrowheads="1"/>
          </p:cNvSpPr>
          <p:nvPr/>
        </p:nvSpPr>
        <p:spPr bwMode="auto">
          <a:xfrm>
            <a:off x="808038" y="2101850"/>
            <a:ext cx="7661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endParaRPr lang="en-US" sz="3200" b="0" dirty="0">
              <a:solidFill>
                <a:schemeClr val="tx1"/>
              </a:solidFill>
              <a:latin typeface="Arial" charset="0"/>
            </a:endParaRPr>
          </a:p>
        </p:txBody>
      </p:sp>
      <p:sp>
        <p:nvSpPr>
          <p:cNvPr id="22559" name="Line 51"/>
          <p:cNvSpPr>
            <a:spLocks noChangeShapeType="1"/>
          </p:cNvSpPr>
          <p:nvPr/>
        </p:nvSpPr>
        <p:spPr bwMode="auto">
          <a:xfrm>
            <a:off x="1409700" y="4914900"/>
            <a:ext cx="6819900" cy="0"/>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60" name="Text Box 52"/>
          <p:cNvSpPr txBox="1">
            <a:spLocks noChangeArrowheads="1"/>
          </p:cNvSpPr>
          <p:nvPr/>
        </p:nvSpPr>
        <p:spPr bwMode="auto">
          <a:xfrm>
            <a:off x="46783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0</a:t>
            </a:r>
          </a:p>
        </p:txBody>
      </p:sp>
      <p:sp>
        <p:nvSpPr>
          <p:cNvPr id="22561" name="Text Box 53"/>
          <p:cNvSpPr txBox="1">
            <a:spLocks noChangeArrowheads="1"/>
          </p:cNvSpPr>
          <p:nvPr/>
        </p:nvSpPr>
        <p:spPr bwMode="auto">
          <a:xfrm>
            <a:off x="52466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2562" name="Text Box 54"/>
          <p:cNvSpPr txBox="1">
            <a:spLocks noChangeArrowheads="1"/>
          </p:cNvSpPr>
          <p:nvPr/>
        </p:nvSpPr>
        <p:spPr bwMode="auto">
          <a:xfrm>
            <a:off x="581501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2563" name="Text Box 55"/>
          <p:cNvSpPr txBox="1">
            <a:spLocks noChangeArrowheads="1"/>
          </p:cNvSpPr>
          <p:nvPr/>
        </p:nvSpPr>
        <p:spPr bwMode="auto">
          <a:xfrm>
            <a:off x="638333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2564" name="Text Box 56"/>
          <p:cNvSpPr txBox="1">
            <a:spLocks noChangeArrowheads="1"/>
          </p:cNvSpPr>
          <p:nvPr/>
        </p:nvSpPr>
        <p:spPr bwMode="auto">
          <a:xfrm>
            <a:off x="6951663"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2565" name="Text Box 57"/>
          <p:cNvSpPr txBox="1">
            <a:spLocks noChangeArrowheads="1"/>
          </p:cNvSpPr>
          <p:nvPr/>
        </p:nvSpPr>
        <p:spPr bwMode="auto">
          <a:xfrm>
            <a:off x="7519988" y="4984750"/>
            <a:ext cx="2841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2566" name="Text Box 58"/>
          <p:cNvSpPr txBox="1">
            <a:spLocks noChangeArrowheads="1"/>
          </p:cNvSpPr>
          <p:nvPr/>
        </p:nvSpPr>
        <p:spPr bwMode="auto">
          <a:xfrm>
            <a:off x="8016875" y="4984750"/>
            <a:ext cx="2841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2567" name="Text Box 59"/>
          <p:cNvSpPr txBox="1">
            <a:spLocks noChangeArrowheads="1"/>
          </p:cNvSpPr>
          <p:nvPr/>
        </p:nvSpPr>
        <p:spPr bwMode="auto">
          <a:xfrm>
            <a:off x="40386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-1</a:t>
            </a:r>
          </a:p>
        </p:txBody>
      </p:sp>
      <p:sp>
        <p:nvSpPr>
          <p:cNvPr id="22568" name="Text Box 60"/>
          <p:cNvSpPr txBox="1">
            <a:spLocks noChangeArrowheads="1"/>
          </p:cNvSpPr>
          <p:nvPr/>
        </p:nvSpPr>
        <p:spPr bwMode="auto">
          <a:xfrm>
            <a:off x="34702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-2</a:t>
            </a:r>
          </a:p>
        </p:txBody>
      </p:sp>
      <p:sp>
        <p:nvSpPr>
          <p:cNvPr id="22569" name="Text Box 61"/>
          <p:cNvSpPr txBox="1">
            <a:spLocks noChangeArrowheads="1"/>
          </p:cNvSpPr>
          <p:nvPr/>
        </p:nvSpPr>
        <p:spPr bwMode="auto">
          <a:xfrm>
            <a:off x="290195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-3</a:t>
            </a:r>
          </a:p>
        </p:txBody>
      </p:sp>
      <p:sp>
        <p:nvSpPr>
          <p:cNvPr id="22570" name="Text Box 62"/>
          <p:cNvSpPr txBox="1">
            <a:spLocks noChangeArrowheads="1"/>
          </p:cNvSpPr>
          <p:nvPr/>
        </p:nvSpPr>
        <p:spPr bwMode="auto">
          <a:xfrm>
            <a:off x="233362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-4</a:t>
            </a:r>
          </a:p>
        </p:txBody>
      </p:sp>
      <p:sp>
        <p:nvSpPr>
          <p:cNvPr id="22571" name="Text Box 63"/>
          <p:cNvSpPr txBox="1">
            <a:spLocks noChangeArrowheads="1"/>
          </p:cNvSpPr>
          <p:nvPr/>
        </p:nvSpPr>
        <p:spPr bwMode="auto">
          <a:xfrm>
            <a:off x="1765300"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-5</a:t>
            </a:r>
          </a:p>
        </p:txBody>
      </p:sp>
      <p:sp>
        <p:nvSpPr>
          <p:cNvPr id="22572" name="Text Box 64"/>
          <p:cNvSpPr txBox="1">
            <a:spLocks noChangeArrowheads="1"/>
          </p:cNvSpPr>
          <p:nvPr/>
        </p:nvSpPr>
        <p:spPr bwMode="auto">
          <a:xfrm>
            <a:off x="1196975" y="4984750"/>
            <a:ext cx="4270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r>
              <a:rPr lang="en-US" sz="2000" b="0" dirty="0">
                <a:solidFill>
                  <a:schemeClr val="tx1"/>
                </a:solidFill>
                <a:latin typeface="Arial" charset="0"/>
              </a:rPr>
              <a:t>-6</a:t>
            </a:r>
          </a:p>
        </p:txBody>
      </p:sp>
      <p:sp>
        <p:nvSpPr>
          <p:cNvPr id="22573" name="Line 65"/>
          <p:cNvSpPr>
            <a:spLocks noChangeShapeType="1"/>
          </p:cNvSpPr>
          <p:nvPr/>
        </p:nvSpPr>
        <p:spPr bwMode="auto">
          <a:xfrm flipV="1">
            <a:off x="4829175" y="2097088"/>
            <a:ext cx="0" cy="2820987"/>
          </a:xfrm>
          <a:prstGeom prst="line">
            <a:avLst/>
          </a:prstGeom>
          <a:noFill/>
          <a:ln w="28575">
            <a:solidFill>
              <a:schemeClr val="hlink"/>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2574" name="Text Box 66"/>
          <p:cNvSpPr txBox="1">
            <a:spLocks noChangeArrowheads="1"/>
          </p:cNvSpPr>
          <p:nvPr/>
        </p:nvSpPr>
        <p:spPr bwMode="auto">
          <a:xfrm>
            <a:off x="4873625" y="2017713"/>
            <a:ext cx="177323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spcBef>
                <a:spcPct val="50000"/>
              </a:spcBef>
            </a:pPr>
            <a:r>
              <a:rPr lang="en-US" sz="2000" i="1" dirty="0">
                <a:solidFill>
                  <a:schemeClr val="hlink"/>
                </a:solidFill>
                <a:latin typeface="Arial" charset="0"/>
              </a:rPr>
              <a:t>Mean Value</a:t>
            </a:r>
          </a:p>
        </p:txBody>
      </p:sp>
      <p:sp>
        <p:nvSpPr>
          <p:cNvPr id="2" name="Title 1"/>
          <p:cNvSpPr>
            <a:spLocks noGrp="1"/>
          </p:cNvSpPr>
          <p:nvPr>
            <p:ph type="title"/>
          </p:nvPr>
        </p:nvSpPr>
        <p:spPr/>
        <p:txBody>
          <a:bodyPr/>
          <a:lstStyle/>
          <a:p>
            <a:r>
              <a:rPr lang="en-US" dirty="0"/>
              <a:t>Normal </a:t>
            </a:r>
            <a:r>
              <a:rPr lang="en-US" dirty="0" smtClean="0"/>
              <a:t>Distribution </a:t>
            </a:r>
            <a:r>
              <a:rPr lang="en-US" sz="2400" dirty="0" smtClean="0"/>
              <a:t>			Distribution</a:t>
            </a:r>
            <a:endParaRPr lang="en-US" dirty="0"/>
          </a:p>
        </p:txBody>
      </p:sp>
      <p:sp>
        <p:nvSpPr>
          <p:cNvPr id="3" name="Rectangle 2"/>
          <p:cNvSpPr/>
          <p:nvPr/>
        </p:nvSpPr>
        <p:spPr>
          <a:xfrm>
            <a:off x="127397" y="901521"/>
            <a:ext cx="4338241" cy="830997"/>
          </a:xfrm>
          <a:prstGeom prst="rect">
            <a:avLst/>
          </a:prstGeom>
        </p:spPr>
        <p:txBody>
          <a:bodyPr wrap="square">
            <a:spAutoFit/>
          </a:bodyPr>
          <a:lstStyle/>
          <a:p>
            <a:pPr lvl="1"/>
            <a:r>
              <a:rPr lang="en-US" sz="2400" dirty="0" smtClean="0">
                <a:solidFill>
                  <a:srgbClr val="0000FF"/>
                </a:solidFill>
              </a:rPr>
              <a:t>Is the curve symmetric about the mean?</a:t>
            </a:r>
            <a:endParaRPr lang="en-US" sz="2400" dirty="0">
              <a:solidFill>
                <a:srgbClr val="0000FF"/>
              </a:solidFill>
            </a:endParaRPr>
          </a:p>
        </p:txBody>
      </p:sp>
      <p:sp>
        <p:nvSpPr>
          <p:cNvPr id="7" name="Freeform 6"/>
          <p:cNvSpPr/>
          <p:nvPr/>
        </p:nvSpPr>
        <p:spPr>
          <a:xfrm>
            <a:off x="988125" y="2618912"/>
            <a:ext cx="3812475" cy="2181687"/>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6"/>
          <p:cNvSpPr/>
          <p:nvPr/>
        </p:nvSpPr>
        <p:spPr>
          <a:xfrm>
            <a:off x="950819" y="2618911"/>
            <a:ext cx="3849781" cy="2181687"/>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51315533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repeatCount="400" fill="hold" grpId="0" nodeType="clickEffect">
                                  <p:stCondLst>
                                    <p:cond delay="0"/>
                                  </p:stCondLst>
                                  <p:childTnLst>
                                    <p:anim calcmode="lin" valueType="num">
                                      <p:cBhvr>
                                        <p:cTn id="6" dur="5000"/>
                                        <p:tgtEl>
                                          <p:spTgt spid="7"/>
                                        </p:tgtEl>
                                        <p:attrNameLst>
                                          <p:attrName>ppt_h</p:attrName>
                                        </p:attrNameLst>
                                      </p:cBhvr>
                                      <p:tavLst>
                                        <p:tav tm="0">
                                          <p:val>
                                            <p:strVal val="ppt_h"/>
                                          </p:val>
                                        </p:tav>
                                        <p:tav tm="100000">
                                          <p:val>
                                            <p:strVal val="ppt_h"/>
                                          </p:val>
                                        </p:tav>
                                      </p:tavLst>
                                    </p:anim>
                                    <p:anim calcmode="lin" valueType="num">
                                      <p:cBhvr>
                                        <p:cTn id="7" dur="5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7"/>
                                        </p:tgtEl>
                                        <p:attrNameLst>
                                          <p:attrName>style.visibility</p:attrName>
                                        </p:attrNameLst>
                                      </p:cBhvr>
                                      <p:to>
                                        <p:strVal val="hidden"/>
                                      </p:to>
                                    </p:set>
                                  </p:childTnLst>
                                </p:cTn>
                              </p:par>
                              <p:par>
                                <p:cTn id="9" presetID="63" presetClass="path" presetSubtype="0" accel="50000" decel="50000" fill="hold" grpId="1" nodeType="withEffect">
                                  <p:stCondLst>
                                    <p:cond delay="0"/>
                                  </p:stCondLst>
                                  <p:childTnLst>
                                    <p:animMotion origin="layout" path="M -3.33333E-6 3.19223E-6 L 0.42709 0.00347 " pathEditMode="relative" rAng="0" ptsTypes="AA">
                                      <p:cBhvr>
                                        <p:cTn id="10" dur="2000" fill="hold"/>
                                        <p:tgtEl>
                                          <p:spTgt spid="7"/>
                                        </p:tgtEl>
                                        <p:attrNameLst>
                                          <p:attrName>ppt_x</p:attrName>
                                          <p:attrName>ppt_y</p:attrName>
                                        </p:attrNameLst>
                                      </p:cBhvr>
                                      <p:rCtr x="21354" y="1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ChangeArrowheads="1"/>
          </p:cNvSpPr>
          <p:nvPr/>
        </p:nvSpPr>
        <p:spPr bwMode="auto">
          <a:xfrm>
            <a:off x="2057400" y="1219200"/>
            <a:ext cx="5029200" cy="3733800"/>
          </a:xfrm>
          <a:prstGeom prst="rect">
            <a:avLst/>
          </a:prstGeom>
          <a:solidFill>
            <a:schemeClr val="bg1"/>
          </a:solidFill>
          <a:ln w="381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987" name="Rectangle 2"/>
          <p:cNvSpPr>
            <a:spLocks noGrp="1" noChangeArrowheads="1"/>
          </p:cNvSpPr>
          <p:nvPr>
            <p:ph type="title"/>
          </p:nvPr>
        </p:nvSpPr>
        <p:spPr/>
        <p:txBody>
          <a:bodyPr/>
          <a:lstStyle/>
          <a:p>
            <a:pPr eaLnBrk="1" hangingPunct="1"/>
            <a:r>
              <a:rPr lang="en-US" dirty="0" smtClean="0"/>
              <a:t>What if the data is not symmetric?</a:t>
            </a:r>
          </a:p>
        </p:txBody>
      </p:sp>
      <p:sp>
        <p:nvSpPr>
          <p:cNvPr id="41988" name="Rectangle 3"/>
          <p:cNvSpPr>
            <a:spLocks noGrp="1" noChangeArrowheads="1"/>
          </p:cNvSpPr>
          <p:nvPr>
            <p:ph type="body" idx="1"/>
          </p:nvPr>
        </p:nvSpPr>
        <p:spPr>
          <a:xfrm>
            <a:off x="228600" y="5181600"/>
            <a:ext cx="8686800" cy="588579"/>
          </a:xfrm>
        </p:spPr>
        <p:txBody>
          <a:bodyPr/>
          <a:lstStyle/>
          <a:p>
            <a:pPr algn="ctr" eaLnBrk="1" hangingPunct="1">
              <a:lnSpc>
                <a:spcPct val="90000"/>
              </a:lnSpc>
              <a:buFontTx/>
              <a:buNone/>
            </a:pPr>
            <a:r>
              <a:rPr lang="en-US" sz="2400" b="1" dirty="0" smtClean="0"/>
              <a:t>Histogram Interpretation:  Skewed (Non-Normal) Right</a:t>
            </a:r>
          </a:p>
          <a:p>
            <a:pPr algn="ctr" eaLnBrk="1" hangingPunct="1">
              <a:lnSpc>
                <a:spcPct val="90000"/>
              </a:lnSpc>
            </a:pPr>
            <a:endParaRPr lang="en-US" sz="2400" dirty="0" smtClean="0"/>
          </a:p>
        </p:txBody>
      </p:sp>
      <p:pic>
        <p:nvPicPr>
          <p:cNvPr id="41989" name="Picture 5" descr="right skewed histogram"/>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209800" y="1371600"/>
            <a:ext cx="4648200" cy="3424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51582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1"/>
            <a:ext cx="8229600" cy="2514600"/>
          </a:xfrm>
        </p:spPr>
        <p:txBody>
          <a:bodyPr/>
          <a:lstStyle/>
          <a:p>
            <a:r>
              <a:rPr lang="en-US" dirty="0" smtClean="0"/>
              <a:t>Often we do not have information on the entire population of interest</a:t>
            </a:r>
          </a:p>
          <a:p>
            <a:r>
              <a:rPr lang="en-US" dirty="0" smtClean="0"/>
              <a:t>Population versus sample</a:t>
            </a:r>
          </a:p>
          <a:p>
            <a:pPr lvl="1"/>
            <a:r>
              <a:rPr lang="en-US" dirty="0" smtClean="0"/>
              <a:t>Population = all members of a group</a:t>
            </a:r>
          </a:p>
          <a:p>
            <a:pPr lvl="1"/>
            <a:r>
              <a:rPr lang="en-US" dirty="0" smtClean="0"/>
              <a:t>Sample = part of a population</a:t>
            </a:r>
          </a:p>
          <a:p>
            <a:r>
              <a:rPr lang="en-US" b="1" dirty="0" smtClean="0"/>
              <a:t>Inferential statistics </a:t>
            </a:r>
            <a:r>
              <a:rPr lang="en-US" dirty="0" smtClean="0"/>
              <a:t>involves </a:t>
            </a:r>
            <a:r>
              <a:rPr lang="en-US" i="1" dirty="0" smtClean="0"/>
              <a:t>estimating</a:t>
            </a:r>
            <a:r>
              <a:rPr lang="en-US" dirty="0" smtClean="0"/>
              <a:t> or </a:t>
            </a:r>
            <a:r>
              <a:rPr lang="en-US" i="1" dirty="0" smtClean="0"/>
              <a:t>forecasting</a:t>
            </a:r>
            <a:r>
              <a:rPr lang="en-US" dirty="0" smtClean="0"/>
              <a:t> an outcome based on an incomplete set of data</a:t>
            </a:r>
          </a:p>
          <a:p>
            <a:pPr lvl="1"/>
            <a:r>
              <a:rPr lang="en-US" dirty="0"/>
              <a:t> </a:t>
            </a:r>
            <a:r>
              <a:rPr lang="en-US" dirty="0" smtClean="0"/>
              <a:t>use </a:t>
            </a:r>
            <a:r>
              <a:rPr lang="en-US" b="1" dirty="0" smtClean="0"/>
              <a:t>sample</a:t>
            </a:r>
            <a:r>
              <a:rPr lang="en-US" dirty="0" smtClean="0"/>
              <a:t> statistics</a:t>
            </a:r>
          </a:p>
          <a:p>
            <a:endParaRPr lang="en-US" dirty="0" smtClean="0"/>
          </a:p>
          <a:p>
            <a:endParaRPr lang="en-US" dirty="0"/>
          </a:p>
        </p:txBody>
      </p:sp>
      <p:sp>
        <p:nvSpPr>
          <p:cNvPr id="12" name="Title 1"/>
          <p:cNvSpPr txBox="1">
            <a:spLocks/>
          </p:cNvSpPr>
          <p:nvPr/>
        </p:nvSpPr>
        <p:spPr bwMode="auto">
          <a:xfrm>
            <a:off x="457200" y="304800"/>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200" dirty="0" smtClean="0"/>
              <a:t>Research and Statistics</a:t>
            </a:r>
            <a:endParaRPr lang="en-US" sz="3200" dirty="0"/>
          </a:p>
        </p:txBody>
      </p:sp>
    </p:spTree>
    <p:extLst>
      <p:ext uri="{BB962C8B-B14F-4D97-AF65-F5344CB8AC3E}">
        <p14:creationId xmlns="" xmlns:p14="http://schemas.microsoft.com/office/powerpoint/2010/main" val="2538728732"/>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dirty="0" smtClean="0"/>
              <a:t>What if the data is not symmetric?</a:t>
            </a:r>
          </a:p>
        </p:txBody>
      </p:sp>
      <p:pic>
        <p:nvPicPr>
          <p:cNvPr id="9" name="Picture 2"/>
          <p:cNvPicPr>
            <a:picLocks noChangeAspect="1" noChangeArrowheads="1"/>
          </p:cNvPicPr>
          <p:nvPr/>
        </p:nvPicPr>
        <p:blipFill rotWithShape="1">
          <a:blip r:embed="rId3">
            <a:extLst>
              <a:ext uri="{28A0092B-C50C-407E-A947-70E740481C1C}">
                <a14:useLocalDpi xmlns="" xmlns:a14="http://schemas.microsoft.com/office/drawing/2010/main" val="0"/>
              </a:ext>
            </a:extLst>
          </a:blip>
          <a:srcRect l="38453" t="66256" r="11418" b="6194"/>
          <a:stretch/>
        </p:blipFill>
        <p:spPr bwMode="auto">
          <a:xfrm>
            <a:off x="1777428" y="2219218"/>
            <a:ext cx="5178176" cy="3055256"/>
          </a:xfrm>
          <a:prstGeom prst="rect">
            <a:avLst/>
          </a:prstGeom>
          <a:noFill/>
          <a:ln w="381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Freeform 9"/>
          <p:cNvSpPr/>
          <p:nvPr/>
        </p:nvSpPr>
        <p:spPr>
          <a:xfrm>
            <a:off x="1099335" y="3462391"/>
            <a:ext cx="3267181" cy="893852"/>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flipH="1">
            <a:off x="4292885" y="3462391"/>
            <a:ext cx="3267181" cy="893852"/>
          </a:xfrm>
          <a:custGeom>
            <a:avLst/>
            <a:gdLst>
              <a:gd name="connsiteX0" fmla="*/ 0 w 3524435"/>
              <a:gd name="connsiteY0" fmla="*/ 2130640 h 2130640"/>
              <a:gd name="connsiteX1" fmla="*/ 461639 w 3524435"/>
              <a:gd name="connsiteY1" fmla="*/ 2104007 h 2130640"/>
              <a:gd name="connsiteX2" fmla="*/ 825624 w 3524435"/>
              <a:gd name="connsiteY2" fmla="*/ 2050741 h 2130640"/>
              <a:gd name="connsiteX3" fmla="*/ 1154098 w 3524435"/>
              <a:gd name="connsiteY3" fmla="*/ 1935332 h 2130640"/>
              <a:gd name="connsiteX4" fmla="*/ 1615736 w 3524435"/>
              <a:gd name="connsiteY4" fmla="*/ 1722268 h 2130640"/>
              <a:gd name="connsiteX5" fmla="*/ 2130641 w 3524435"/>
              <a:gd name="connsiteY5" fmla="*/ 1367161 h 2130640"/>
              <a:gd name="connsiteX6" fmla="*/ 2627791 w 3524435"/>
              <a:gd name="connsiteY6" fmla="*/ 870011 h 2130640"/>
              <a:gd name="connsiteX7" fmla="*/ 3053919 w 3524435"/>
              <a:gd name="connsiteY7" fmla="*/ 363984 h 2130640"/>
              <a:gd name="connsiteX8" fmla="*/ 3302494 w 3524435"/>
              <a:gd name="connsiteY8" fmla="*/ 79899 h 2130640"/>
              <a:gd name="connsiteX9" fmla="*/ 3524435 w 3524435"/>
              <a:gd name="connsiteY9" fmla="*/ 0 h 2130640"/>
              <a:gd name="connsiteX10" fmla="*/ 3524435 w 3524435"/>
              <a:gd name="connsiteY10"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435" h="2130640">
                <a:moveTo>
                  <a:pt x="0" y="2130640"/>
                </a:moveTo>
                <a:cubicBezTo>
                  <a:pt x="162017" y="2123981"/>
                  <a:pt x="324035" y="2117323"/>
                  <a:pt x="461639" y="2104007"/>
                </a:cubicBezTo>
                <a:cubicBezTo>
                  <a:pt x="599243" y="2090690"/>
                  <a:pt x="710214" y="2078853"/>
                  <a:pt x="825624" y="2050741"/>
                </a:cubicBezTo>
                <a:cubicBezTo>
                  <a:pt x="941034" y="2022628"/>
                  <a:pt x="1022413" y="1990077"/>
                  <a:pt x="1154098" y="1935332"/>
                </a:cubicBezTo>
                <a:cubicBezTo>
                  <a:pt x="1285783" y="1880587"/>
                  <a:pt x="1452979" y="1816963"/>
                  <a:pt x="1615736" y="1722268"/>
                </a:cubicBezTo>
                <a:cubicBezTo>
                  <a:pt x="1778493" y="1627573"/>
                  <a:pt x="1961965" y="1509204"/>
                  <a:pt x="2130641" y="1367161"/>
                </a:cubicBezTo>
                <a:cubicBezTo>
                  <a:pt x="2299317" y="1225118"/>
                  <a:pt x="2473911" y="1037207"/>
                  <a:pt x="2627791" y="870011"/>
                </a:cubicBezTo>
                <a:cubicBezTo>
                  <a:pt x="2781671" y="702815"/>
                  <a:pt x="2941469" y="495669"/>
                  <a:pt x="3053919" y="363984"/>
                </a:cubicBezTo>
                <a:cubicBezTo>
                  <a:pt x="3166369" y="232299"/>
                  <a:pt x="3224075" y="140563"/>
                  <a:pt x="3302494" y="79899"/>
                </a:cubicBezTo>
                <a:cubicBezTo>
                  <a:pt x="3380913" y="19235"/>
                  <a:pt x="3524435" y="0"/>
                  <a:pt x="3524435" y="0"/>
                </a:cubicBezTo>
                <a:lnTo>
                  <a:pt x="3524435"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428108" y="5743254"/>
            <a:ext cx="6893960" cy="461665"/>
          </a:xfrm>
          <a:prstGeom prst="rect">
            <a:avLst/>
          </a:prstGeom>
          <a:noFill/>
        </p:spPr>
        <p:txBody>
          <a:bodyPr wrap="square" rtlCol="0">
            <a:spAutoFit/>
          </a:bodyPr>
          <a:lstStyle/>
          <a:p>
            <a:r>
              <a:rPr lang="en-US" sz="2400" dirty="0" smtClean="0"/>
              <a:t>A normal distribution is a reasonable assumption.</a:t>
            </a:r>
            <a:endParaRPr lang="en-US" sz="2400" dirty="0"/>
          </a:p>
        </p:txBody>
      </p:sp>
    </p:spTree>
    <p:extLst>
      <p:ext uri="{BB962C8B-B14F-4D97-AF65-F5344CB8AC3E}">
        <p14:creationId xmlns="" xmlns:p14="http://schemas.microsoft.com/office/powerpoint/2010/main" val="201513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versus Sample </a:t>
            </a:r>
            <a:br>
              <a:rPr lang="en-US" dirty="0" smtClean="0"/>
            </a:br>
            <a:r>
              <a:rPr lang="en-US" dirty="0" smtClean="0"/>
              <a:t>Standard Deviation</a:t>
            </a:r>
            <a:endParaRPr lang="en-US" dirty="0"/>
          </a:p>
        </p:txBody>
      </p:sp>
      <p:sp>
        <p:nvSpPr>
          <p:cNvPr id="3" name="Content Placeholder 2"/>
          <p:cNvSpPr txBox="1">
            <a:spLocks/>
          </p:cNvSpPr>
          <p:nvPr/>
        </p:nvSpPr>
        <p:spPr>
          <a:xfrm>
            <a:off x="356532" y="1314338"/>
            <a:ext cx="8229600" cy="5315125"/>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r>
              <a:rPr lang="en-US" dirty="0" smtClean="0">
                <a:solidFill>
                  <a:srgbClr val="0000FF"/>
                </a:solidFill>
              </a:rPr>
              <a:t>Population</a:t>
            </a:r>
            <a:r>
              <a:rPr lang="en-US" dirty="0" smtClean="0"/>
              <a:t> Standard Deviation</a:t>
            </a:r>
          </a:p>
          <a:p>
            <a:pPr lvl="2"/>
            <a:r>
              <a:rPr lang="en-US" dirty="0" smtClean="0"/>
              <a:t>The measure of  the spread of data within a population. </a:t>
            </a:r>
          </a:p>
          <a:p>
            <a:pPr lvl="2"/>
            <a:r>
              <a:rPr lang="en-US" dirty="0" smtClean="0"/>
              <a:t>Used when you have a data value for every member of the entire population of interest.</a:t>
            </a:r>
          </a:p>
          <a:p>
            <a:pPr lvl="1"/>
            <a:r>
              <a:rPr lang="en-US" dirty="0" smtClean="0">
                <a:solidFill>
                  <a:srgbClr val="0000FF"/>
                </a:solidFill>
              </a:rPr>
              <a:t>Sample</a:t>
            </a:r>
            <a:r>
              <a:rPr lang="en-US" dirty="0" smtClean="0"/>
              <a:t> Standard Deviation</a:t>
            </a:r>
          </a:p>
          <a:p>
            <a:pPr lvl="2"/>
            <a:r>
              <a:rPr lang="en-US" dirty="0" smtClean="0"/>
              <a:t>An </a:t>
            </a:r>
            <a:r>
              <a:rPr lang="en-US" dirty="0" smtClean="0">
                <a:solidFill>
                  <a:srgbClr val="FF0000"/>
                </a:solidFill>
              </a:rPr>
              <a:t>estimate </a:t>
            </a:r>
            <a:r>
              <a:rPr lang="en-US" dirty="0" smtClean="0"/>
              <a:t>of the spread of data within a larger population.</a:t>
            </a:r>
          </a:p>
          <a:p>
            <a:pPr lvl="2"/>
            <a:r>
              <a:rPr lang="en-US" dirty="0" smtClean="0"/>
              <a:t>Used when you do</a:t>
            </a:r>
            <a:r>
              <a:rPr lang="en-US" b="1" dirty="0" smtClean="0"/>
              <a:t> not </a:t>
            </a:r>
            <a:r>
              <a:rPr lang="en-US" dirty="0" smtClean="0"/>
              <a:t>have a data value for every member of the entire population of interest.</a:t>
            </a:r>
          </a:p>
          <a:p>
            <a:pPr lvl="2"/>
            <a:r>
              <a:rPr lang="en-US" dirty="0" smtClean="0"/>
              <a:t>Uses a subset (sample) of the data to generalize the results to the larger population.</a:t>
            </a:r>
            <a:endParaRPr lang="en-US" dirty="0"/>
          </a:p>
        </p:txBody>
      </p:sp>
    </p:spTree>
    <p:extLst>
      <p:ext uri="{BB962C8B-B14F-4D97-AF65-F5344CB8AC3E}">
        <p14:creationId xmlns="" xmlns:p14="http://schemas.microsoft.com/office/powerpoint/2010/main" val="108798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3231248157"/>
              </p:ext>
            </p:extLst>
          </p:nvPr>
        </p:nvGraphicFramePr>
        <p:xfrm>
          <a:off x="356532" y="1193182"/>
          <a:ext cx="8036774" cy="4373730"/>
        </p:xfrm>
        <a:graphic>
          <a:graphicData uri="http://schemas.openxmlformats.org/drawingml/2006/table">
            <a:tbl>
              <a:tblPr firstRow="1" bandRow="1">
                <a:tableStyleId>{073A0DAA-6AF3-43AB-8588-CEC1D06C72B9}</a:tableStyleId>
              </a:tblPr>
              <a:tblGrid>
                <a:gridCol w="4018387"/>
                <a:gridCol w="4018387"/>
              </a:tblGrid>
              <a:tr h="885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accent6">
                              <a:lumMod val="40000"/>
                              <a:lumOff val="60000"/>
                            </a:schemeClr>
                          </a:solidFill>
                        </a:rPr>
                        <a:t>Population</a:t>
                      </a:r>
                      <a:r>
                        <a:rPr lang="en-US" sz="2800" dirty="0" smtClean="0">
                          <a:solidFill>
                            <a:srgbClr val="0070C0"/>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Standard Deviation</a:t>
                      </a:r>
                      <a:endParaRPr lang="en-US" sz="2800" dirty="0" smtClean="0">
                        <a:solidFill>
                          <a:schemeClr val="tx1"/>
                        </a:solidFill>
                      </a:endParaRPr>
                    </a:p>
                  </a:txBody>
                  <a:tcPr/>
                </a:tc>
                <a:tc>
                  <a:txBody>
                    <a:bodyPr/>
                    <a:lstStyle/>
                    <a:p>
                      <a:pPr algn="ctr"/>
                      <a:r>
                        <a:rPr lang="en-US" sz="2800" dirty="0" smtClean="0">
                          <a:solidFill>
                            <a:schemeClr val="accent6">
                              <a:lumMod val="40000"/>
                              <a:lumOff val="60000"/>
                            </a:schemeClr>
                          </a:solidFill>
                        </a:rPr>
                        <a:t>Sample</a:t>
                      </a:r>
                    </a:p>
                    <a:p>
                      <a:pPr algn="ctr"/>
                      <a:r>
                        <a:rPr lang="en-US" sz="2800" dirty="0" smtClean="0"/>
                        <a:t>Standard Deviation</a:t>
                      </a:r>
                      <a:endParaRPr lang="en-US" sz="2800" dirty="0" smtClean="0">
                        <a:solidFill>
                          <a:schemeClr val="tx1"/>
                        </a:solidFill>
                      </a:endParaRPr>
                    </a:p>
                  </a:txBody>
                  <a:tcPr/>
                </a:tc>
              </a:tr>
              <a:tr h="1714425">
                <a:tc>
                  <a:txBody>
                    <a:bodyPr/>
                    <a:lstStyle/>
                    <a:p>
                      <a:endParaRPr lang="en-US" dirty="0"/>
                    </a:p>
                  </a:txBody>
                  <a:tcPr/>
                </a:tc>
                <a:tc>
                  <a:txBody>
                    <a:bodyPr/>
                    <a:lstStyle/>
                    <a:p>
                      <a:endParaRPr lang="en-US" dirty="0"/>
                    </a:p>
                  </a:txBody>
                  <a:tcPr/>
                </a:tc>
              </a:tr>
              <a:tr h="1714425">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dirty="0" smtClean="0"/>
              <a:t>A Note about Standard Deviation</a:t>
            </a:r>
            <a:endParaRPr lang="en-US" dirty="0"/>
          </a:p>
        </p:txBody>
      </p:sp>
      <p:sp>
        <p:nvSpPr>
          <p:cNvPr id="3" name="Content Placeholder 2"/>
          <p:cNvSpPr txBox="1">
            <a:spLocks/>
          </p:cNvSpPr>
          <p:nvPr/>
        </p:nvSpPr>
        <p:spPr>
          <a:xfrm>
            <a:off x="481983" y="4051114"/>
            <a:ext cx="4317068" cy="1456351"/>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en-US" sz="1800" dirty="0" smtClean="0"/>
              <a:t>σ = </a:t>
            </a:r>
            <a:r>
              <a:rPr lang="en-US" sz="1800" dirty="0" smtClean="0">
                <a:solidFill>
                  <a:srgbClr val="0000FF"/>
                </a:solidFill>
              </a:rPr>
              <a:t>population</a:t>
            </a:r>
            <a:r>
              <a:rPr lang="en-US"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r>
              <a:rPr lang="en-US" sz="1800" dirty="0" smtClean="0"/>
              <a:t>μ = </a:t>
            </a:r>
            <a:r>
              <a:rPr lang="en-US" sz="1800" dirty="0" smtClean="0">
                <a:solidFill>
                  <a:srgbClr val="0000FF"/>
                </a:solidFill>
              </a:rPr>
              <a:t>population</a:t>
            </a:r>
            <a:r>
              <a:rPr lang="en-US" sz="1800" dirty="0" smtClean="0"/>
              <a:t> mean</a:t>
            </a:r>
          </a:p>
          <a:p>
            <a:pPr marL="0" lvl="2" indent="0">
              <a:buNone/>
            </a:pPr>
            <a:r>
              <a:rPr lang="en-US" sz="1800" dirty="0" smtClean="0"/>
              <a:t>N = size of </a:t>
            </a:r>
            <a:r>
              <a:rPr lang="en-US" sz="1800" dirty="0" smtClean="0">
                <a:solidFill>
                  <a:srgbClr val="0000FF"/>
                </a:solidFill>
              </a:rPr>
              <a:t>population</a:t>
            </a:r>
          </a:p>
          <a:p>
            <a:pPr marL="914400" lvl="2" indent="0">
              <a:buNone/>
            </a:pPr>
            <a:endParaRPr lang="fr-FR" dirty="0" smtClean="0"/>
          </a:p>
          <a:p>
            <a:pPr marL="914400" lvl="2" indent="0">
              <a:buNone/>
            </a:pPr>
            <a:endParaRPr lang="en-US" dirty="0" smtClean="0"/>
          </a:p>
        </p:txBody>
      </p:sp>
      <mc:AlternateContent xmlns:mc="http://schemas.openxmlformats.org/markup-compatibility/2006">
        <mc:Choice xmlns="" xmlns:a14="http://schemas.microsoft.com/office/drawing/2010/main" Requires="a14">
          <p:sp>
            <p:nvSpPr>
              <p:cNvPr id="9" name="Rectangle 8"/>
              <p:cNvSpPr/>
              <p:nvPr/>
            </p:nvSpPr>
            <p:spPr>
              <a:xfrm>
                <a:off x="481983" y="2330000"/>
                <a:ext cx="3800085"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rgbClr val="0000FF"/>
                          </a:solidFill>
                          <a:latin typeface="Cambria Math"/>
                        </a:rPr>
                        <m:t>σ</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r>
                                            <m:rPr>
                                              <m:nor/>
                                            </m:rPr>
                                            <a:rPr lang="en-US" sz="2400">
                                              <a:solidFill>
                                                <a:srgbClr val="0000FF"/>
                                              </a:solidFill>
                                            </a:rPr>
                                            <m:t>μ</m:t>
                                          </m:r>
                                        </m:e>
                                      </m:d>
                                    </m:e>
                                    <m:sup>
                                      <m:r>
                                        <m:rPr>
                                          <m:nor/>
                                        </m:rPr>
                                        <a:rPr lang="en-US" sz="2400">
                                          <a:solidFill>
                                            <a:srgbClr val="0000FF"/>
                                          </a:solidFill>
                                        </a:rPr>
                                        <m:t>2</m:t>
                                      </m:r>
                                    </m:sup>
                                  </m:sSup>
                                </m:e>
                              </m:nary>
                            </m:num>
                            <m:den>
                              <m:r>
                                <m:rPr>
                                  <m:nor/>
                                </m:rPr>
                                <a:rPr lang="en-US" sz="2400" b="0" i="0" smtClean="0">
                                  <a:solidFill>
                                    <a:srgbClr val="0000FF"/>
                                  </a:solidFill>
                                </a:rPr>
                                <m:t>N</m:t>
                              </m:r>
                            </m:den>
                          </m:f>
                        </m:e>
                      </m:rad>
                    </m:oMath>
                  </m:oMathPara>
                </a14:m>
                <a:endParaRPr lang="en-US" sz="2400" dirty="0"/>
              </a:p>
            </p:txBody>
          </p:sp>
        </mc:Choice>
        <mc:Fallback>
          <p:sp>
            <p:nvSpPr>
              <p:cNvPr id="9" name="Rectangle 8"/>
              <p:cNvSpPr>
                <a:spLocks noRot="1" noChangeAspect="1" noMove="1" noResize="1" noEditPoints="1" noAdjustHandles="1" noChangeArrowheads="1" noChangeShapeType="1" noTextEdit="1"/>
              </p:cNvSpPr>
              <p:nvPr/>
            </p:nvSpPr>
            <p:spPr>
              <a:xfrm>
                <a:off x="481983" y="2330000"/>
                <a:ext cx="3800085" cy="118352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6" name="Rectangle 5"/>
              <p:cNvSpPr/>
              <p:nvPr/>
            </p:nvSpPr>
            <p:spPr>
              <a:xfrm>
                <a:off x="4382429" y="2319451"/>
                <a:ext cx="3837878"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rgbClr val="0000FF"/>
                          </a:solidFill>
                          <a:latin typeface="+mn-lt"/>
                        </a:rPr>
                        <m:t>s</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b="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num>
                            <m:den>
                              <m:r>
                                <m:rPr>
                                  <m:nor/>
                                </m:rPr>
                                <a:rPr lang="en-US" sz="2400" b="0" i="0" smtClean="0">
                                  <a:solidFill>
                                    <a:srgbClr val="0000FF"/>
                                  </a:solidFill>
                                </a:rPr>
                                <m:t>n</m:t>
                              </m:r>
                              <m:r>
                                <a:rPr lang="en-US" sz="2400" b="0" i="1" smtClean="0">
                                  <a:solidFill>
                                    <a:srgbClr val="0000FF"/>
                                  </a:solidFill>
                                  <a:latin typeface="Cambria Math"/>
                                </a:rPr>
                                <m:t> −1</m:t>
                              </m:r>
                            </m:den>
                          </m:f>
                        </m:e>
                      </m:rad>
                    </m:oMath>
                  </m:oMathPara>
                </a14:m>
                <a:endParaRPr lang="en-US" sz="2400" dirty="0"/>
              </a:p>
            </p:txBody>
          </p:sp>
        </mc:Choice>
        <mc:Fallback>
          <p:sp>
            <p:nvSpPr>
              <p:cNvPr id="6" name="Rectangle 5"/>
              <p:cNvSpPr>
                <a:spLocks noRot="1" noChangeAspect="1" noMove="1" noResize="1" noEditPoints="1" noAdjustHandles="1" noChangeArrowheads="1" noChangeShapeType="1" noTextEdit="1"/>
              </p:cNvSpPr>
              <p:nvPr/>
            </p:nvSpPr>
            <p:spPr>
              <a:xfrm>
                <a:off x="4382429" y="2319451"/>
                <a:ext cx="3837878" cy="11835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0" name="Content Placeholder 2"/>
              <p:cNvSpPr txBox="1">
                <a:spLocks/>
              </p:cNvSpPr>
              <p:nvPr/>
            </p:nvSpPr>
            <p:spPr>
              <a:xfrm>
                <a:off x="4572000" y="4071435"/>
                <a:ext cx="4317068" cy="143603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2" indent="0">
                  <a:buNone/>
                </a:pPr>
                <a:r>
                  <a:rPr lang="fr-FR" sz="1800" dirty="0" smtClean="0"/>
                  <a:t>s = </a:t>
                </a:r>
                <a:r>
                  <a:rPr lang="fr-FR" sz="1800" dirty="0" smtClean="0">
                    <a:solidFill>
                      <a:srgbClr val="0000FF"/>
                    </a:solidFill>
                  </a:rPr>
                  <a:t>sample</a:t>
                </a:r>
                <a:r>
                  <a:rPr lang="fr-FR" sz="1800" dirty="0" smtClean="0"/>
                  <a:t> standard deviation</a:t>
                </a:r>
              </a:p>
              <a:p>
                <a:pPr marL="0" lvl="2" indent="0">
                  <a:buNone/>
                </a:pPr>
                <a:r>
                  <a:rPr lang="en-US" sz="1800" dirty="0" smtClean="0"/>
                  <a:t>x</a:t>
                </a:r>
                <a:r>
                  <a:rPr lang="en-US" sz="1800" baseline="-25000" dirty="0" smtClean="0"/>
                  <a:t>i</a:t>
                </a:r>
                <a:r>
                  <a:rPr lang="en-US" sz="1800" dirty="0" smtClean="0"/>
                  <a:t> = individual data value </a:t>
                </a:r>
                <a:r>
                  <a:rPr lang="en-US" sz="1400" dirty="0" smtClean="0"/>
                  <a:t>( x</a:t>
                </a:r>
                <a:r>
                  <a:rPr lang="en-US" sz="1400" baseline="-25000" dirty="0" smtClean="0"/>
                  <a:t>1</a:t>
                </a:r>
                <a:r>
                  <a:rPr lang="en-US" sz="1400" dirty="0" smtClean="0"/>
                  <a:t>, x</a:t>
                </a:r>
                <a:r>
                  <a:rPr lang="en-US" sz="1400" baseline="-25000" dirty="0" smtClean="0"/>
                  <a:t>2</a:t>
                </a:r>
                <a:r>
                  <a:rPr lang="en-US" sz="1400" dirty="0" smtClean="0"/>
                  <a:t>, x</a:t>
                </a:r>
                <a:r>
                  <a:rPr lang="en-US" sz="1400" baseline="-25000" dirty="0" smtClean="0"/>
                  <a:t>3</a:t>
                </a:r>
                <a:r>
                  <a:rPr lang="en-US" sz="1400" dirty="0" smtClean="0"/>
                  <a:t>, …)</a:t>
                </a:r>
              </a:p>
              <a:p>
                <a:pPr marL="0" lvl="2" indent="0">
                  <a:buNone/>
                </a:pPr>
                <a14:m>
                  <m:oMath xmlns:m="http://schemas.openxmlformats.org/officeDocument/2006/math">
                    <m:acc>
                      <m:accPr>
                        <m:chr m:val="̅"/>
                        <m:ctrlPr>
                          <a:rPr lang="en-US" sz="1800" i="1" dirty="0" smtClean="0">
                            <a:latin typeface="Cambria Math"/>
                          </a:rPr>
                        </m:ctrlPr>
                      </m:accPr>
                      <m:e>
                        <m:r>
                          <m:rPr>
                            <m:nor/>
                          </m:rPr>
                          <a:rPr lang="en-US" sz="1800" b="0" i="0" dirty="0" smtClean="0"/>
                          <m:t>x</m:t>
                        </m:r>
                      </m:e>
                    </m:acc>
                    <m:r>
                      <a:rPr lang="en-US" sz="1800" b="0" i="1" dirty="0" smtClean="0">
                        <a:latin typeface="Cambria Math"/>
                      </a:rPr>
                      <m:t> </m:t>
                    </m:r>
                  </m:oMath>
                </a14:m>
                <a:r>
                  <a:rPr lang="en-US" sz="1800" dirty="0" smtClean="0"/>
                  <a:t>= </a:t>
                </a:r>
                <a:r>
                  <a:rPr lang="en-US" sz="1800" dirty="0">
                    <a:solidFill>
                      <a:srgbClr val="0000FF"/>
                    </a:solidFill>
                  </a:rPr>
                  <a:t>sample</a:t>
                </a:r>
                <a:r>
                  <a:rPr lang="en-US" sz="1800" dirty="0"/>
                  <a:t/>
                </a:r>
                <a:r>
                  <a:rPr lang="en-US" sz="1800" dirty="0" smtClean="0"/>
                  <a:t>mean</a:t>
                </a:r>
              </a:p>
              <a:p>
                <a:pPr marL="0" lvl="2" indent="0">
                  <a:buNone/>
                </a:pPr>
                <a:r>
                  <a:rPr lang="en-US" sz="1800" dirty="0" smtClean="0"/>
                  <a:t>n = size of </a:t>
                </a:r>
                <a:r>
                  <a:rPr lang="en-US" sz="1800" dirty="0" smtClean="0">
                    <a:solidFill>
                      <a:srgbClr val="0000FF"/>
                    </a:solidFill>
                  </a:rPr>
                  <a:t>sample</a:t>
                </a:r>
              </a:p>
              <a:p>
                <a:pPr marL="914400" lvl="2" indent="0">
                  <a:buNone/>
                </a:pPr>
                <a:endParaRPr lang="fr-FR" dirty="0" smtClean="0"/>
              </a:p>
              <a:p>
                <a:pPr marL="914400" lvl="2" indent="0">
                  <a:buNone/>
                </a:pPr>
                <a:endParaRPr lang="en-US" dirty="0" smtClean="0"/>
              </a:p>
            </p:txBody>
          </p:sp>
        </mc:Choice>
        <mc:Fallback>
          <p:sp>
            <p:nvSpPr>
              <p:cNvPr id="10" name="Content Placeholder 2"/>
              <p:cNvSpPr txBox="1">
                <a:spLocks noRot="1" noChangeAspect="1" noMove="1" noResize="1" noEditPoints="1" noAdjustHandles="1" noChangeArrowheads="1" noChangeShapeType="1" noTextEdit="1"/>
              </p:cNvSpPr>
              <p:nvPr/>
            </p:nvSpPr>
            <p:spPr>
              <a:xfrm>
                <a:off x="4572000" y="4071435"/>
                <a:ext cx="4317068" cy="1436030"/>
              </a:xfrm>
              <a:prstGeom prst="rect">
                <a:avLst/>
              </a:prstGeom>
              <a:blipFill rotWithShape="1">
                <a:blip r:embed="rId5"/>
                <a:stretch>
                  <a:fillRect l="-1130" t="-2128" b="-1277"/>
                </a:stretch>
              </a:blipFill>
            </p:spPr>
            <p:txBody>
              <a:bodyPr/>
              <a:lstStyle/>
              <a:p>
                <a:r>
                  <a:rPr lang="en-US">
                    <a:noFill/>
                  </a:rPr>
                  <a:t> </a:t>
                </a:r>
              </a:p>
            </p:txBody>
          </p:sp>
        </mc:Fallback>
      </mc:AlternateContent>
      <p:sp>
        <p:nvSpPr>
          <p:cNvPr id="4" name="Rectangle 3"/>
          <p:cNvSpPr/>
          <p:nvPr/>
        </p:nvSpPr>
        <p:spPr>
          <a:xfrm>
            <a:off x="266008" y="1064029"/>
            <a:ext cx="4116421" cy="4871258"/>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282068" y="1064029"/>
            <a:ext cx="4230175" cy="4871258"/>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5998443" y="3158844"/>
            <a:ext cx="1300132" cy="404569"/>
          </a:xfrm>
          <a:prstGeom prst="round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a:off x="2324218" y="3117297"/>
            <a:ext cx="901120" cy="404569"/>
          </a:xfrm>
          <a:prstGeom prst="round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377009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2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1"/>
                                        </p:tgtEl>
                                      </p:cBhvr>
                                    </p:animEffect>
                                    <p:set>
                                      <p:cBhvr>
                                        <p:cTn id="21" dur="1" fill="hold">
                                          <p:stCondLst>
                                            <p:cond delay="499"/>
                                          </p:stCondLst>
                                        </p:cTn>
                                        <p:tgtEl>
                                          <p:spTgt spid="11"/>
                                        </p:tgtEl>
                                        <p:attrNameLst>
                                          <p:attrName>style.visibility</p:attrName>
                                        </p:attrNameLst>
                                      </p:cBhvr>
                                      <p:to>
                                        <p:strVal val="hidden"/>
                                      </p:to>
                                    </p:set>
                                  </p:childTnLst>
                                </p:cTn>
                              </p:par>
                            </p:childTnLst>
                          </p:cTn>
                        </p:par>
                        <p:par>
                          <p:cTn id="22" fill="hold">
                            <p:stCondLst>
                              <p:cond delay="500"/>
                            </p:stCondLst>
                            <p:childTnLst>
                              <p:par>
                                <p:cTn id="23" presetID="21" presetClass="entr" presetSubtype="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1)">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1" grpId="0" animBg="1"/>
      <p:bldP spid="11" grpId="1" animBg="1"/>
      <p:bldP spid="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normAutofit/>
          </a:bodyPr>
          <a:lstStyle/>
          <a:p>
            <a:pPr algn="l" eaLnBrk="1" hangingPunct="1">
              <a:defRPr/>
            </a:pPr>
            <a:r>
              <a:rPr lang="en-US" sz="4000" dirty="0" smtClean="0">
                <a:solidFill>
                  <a:srgbClr val="0000FF"/>
                </a:solidFill>
              </a:rPr>
              <a:t>Sample</a:t>
            </a:r>
            <a:r>
              <a:rPr lang="en-US" sz="4000" dirty="0" smtClean="0">
                <a:solidFill>
                  <a:srgbClr val="00386B"/>
                </a:solidFill>
              </a:rPr>
              <a:t> Standard Deviation </a:t>
            </a:r>
            <a:r>
              <a:rPr lang="en-US" dirty="0" smtClean="0">
                <a:solidFill>
                  <a:srgbClr val="00386B"/>
                </a:solidFill>
              </a:rPr>
              <a:t>	   </a:t>
            </a:r>
            <a:r>
              <a:rPr lang="en-US" sz="2400" dirty="0" smtClean="0">
                <a:solidFill>
                  <a:srgbClr val="00386B"/>
                </a:solidFill>
              </a:rPr>
              <a:t>Variation</a:t>
            </a:r>
          </a:p>
        </p:txBody>
      </p:sp>
      <mc:AlternateContent xmlns:mc="http://schemas.openxmlformats.org/markup-compatibility/2006">
        <mc:Choice xmlns="" xmlns:a14="http://schemas.microsoft.com/office/drawing/2010/main" Requires="a14">
          <p:sp>
            <p:nvSpPr>
              <p:cNvPr id="2" name="Content Placeholder 1"/>
              <p:cNvSpPr>
                <a:spLocks noGrp="1"/>
              </p:cNvSpPr>
              <p:nvPr>
                <p:ph idx="1"/>
              </p:nvPr>
            </p:nvSpPr>
            <p:spPr/>
            <p:txBody>
              <a:bodyPr/>
              <a:lstStyle/>
              <a:p>
                <a:pPr marL="0" indent="0">
                  <a:buNone/>
                </a:pPr>
                <a:r>
                  <a:rPr lang="en-US" dirty="0" smtClean="0">
                    <a:solidFill>
                      <a:srgbClr val="00386B"/>
                    </a:solidFill>
                  </a:rPr>
                  <a:t>Procedure:</a:t>
                </a:r>
              </a:p>
              <a:p>
                <a:pPr marL="514350" indent="-514350">
                  <a:buFont typeface="+mj-lt"/>
                  <a:buAutoNum type="arabicPeriod"/>
                </a:pPr>
                <a:r>
                  <a:rPr lang="en-US" dirty="0" smtClean="0">
                    <a:solidFill>
                      <a:srgbClr val="00386B"/>
                    </a:solidFill>
                  </a:rPr>
                  <a:t>Calculate the sample mean,</a:t>
                </a:r>
                <a14:m>
                  <m:oMath xmlns:m="http://schemas.openxmlformats.org/officeDocument/2006/math">
                    <m:acc>
                      <m:accPr>
                        <m:chr m:val="̅"/>
                        <m:ctrlPr>
                          <a:rPr lang="en-US" i="1" smtClean="0">
                            <a:solidFill>
                              <a:srgbClr val="00386B"/>
                            </a:solidFill>
                            <a:latin typeface="Cambria Math"/>
                          </a:rPr>
                        </m:ctrlPr>
                      </m:accPr>
                      <m:e>
                        <m:r>
                          <m:rPr>
                            <m:nor/>
                          </m:rPr>
                          <a:rPr lang="en-US" b="0" i="0" smtClean="0">
                            <a:solidFill>
                              <a:srgbClr val="00386B"/>
                            </a:solidFill>
                            <a:latin typeface="Cambria Math"/>
                          </a:rPr>
                          <m:t> </m:t>
                        </m:r>
                        <m:r>
                          <m:rPr>
                            <m:nor/>
                          </m:rPr>
                          <a:rPr lang="en-US" b="0" i="0" smtClean="0">
                            <a:solidFill>
                              <a:srgbClr val="00386B"/>
                            </a:solidFill>
                          </a:rPr>
                          <m:t>x</m:t>
                        </m:r>
                      </m:e>
                    </m:acc>
                  </m:oMath>
                </a14:m>
                <a:r>
                  <a:rPr lang="en-US" dirty="0" smtClean="0">
                    <a:solidFill>
                      <a:srgbClr val="00386B"/>
                    </a:solidFill>
                  </a:rPr>
                  <a:t>.</a:t>
                </a:r>
              </a:p>
              <a:p>
                <a:pPr marL="514350" indent="-514350">
                  <a:buFont typeface="+mj-lt"/>
                  <a:buAutoNum type="arabicPeriod"/>
                </a:pPr>
                <a:r>
                  <a:rPr lang="en-US" dirty="0" smtClean="0">
                    <a:solidFill>
                      <a:srgbClr val="00386B"/>
                    </a:solidFill>
                  </a:rPr>
                  <a:t>Subtract </a:t>
                </a:r>
                <a:r>
                  <a:rPr lang="en-US" dirty="0">
                    <a:solidFill>
                      <a:srgbClr val="00386B"/>
                    </a:solidFill>
                  </a:rPr>
                  <a:t>the mean from each value and then square each </a:t>
                </a:r>
                <a:r>
                  <a:rPr lang="en-US" dirty="0" smtClean="0">
                    <a:solidFill>
                      <a:srgbClr val="00386B"/>
                    </a:solidFill>
                  </a:rPr>
                  <a:t>difference.</a:t>
                </a:r>
              </a:p>
              <a:p>
                <a:pPr marL="514350" indent="-514350">
                  <a:buFont typeface="+mj-lt"/>
                  <a:buAutoNum type="arabicPeriod"/>
                </a:pPr>
                <a:r>
                  <a:rPr lang="en-US" dirty="0" smtClean="0">
                    <a:solidFill>
                      <a:srgbClr val="00386B"/>
                    </a:solidFill>
                  </a:rPr>
                  <a:t>Sum </a:t>
                </a:r>
                <a:r>
                  <a:rPr lang="en-US" dirty="0">
                    <a:solidFill>
                      <a:srgbClr val="00386B"/>
                    </a:solidFill>
                  </a:rPr>
                  <a:t>all squared </a:t>
                </a:r>
                <a:r>
                  <a:rPr lang="en-US" dirty="0" smtClean="0">
                    <a:solidFill>
                      <a:srgbClr val="00386B"/>
                    </a:solidFill>
                  </a:rPr>
                  <a:t>differences.</a:t>
                </a:r>
              </a:p>
              <a:p>
                <a:pPr marL="514350" indent="-514350">
                  <a:buFont typeface="+mj-lt"/>
                  <a:buAutoNum type="arabicPeriod"/>
                </a:pPr>
                <a:r>
                  <a:rPr lang="en-US" dirty="0" smtClean="0">
                    <a:solidFill>
                      <a:srgbClr val="00386B"/>
                    </a:solidFill>
                  </a:rPr>
                  <a:t>Divide </a:t>
                </a:r>
                <a:r>
                  <a:rPr lang="en-US" dirty="0">
                    <a:solidFill>
                      <a:srgbClr val="00386B"/>
                    </a:solidFill>
                  </a:rPr>
                  <a:t>the summation by the number of     </a:t>
                </a:r>
                <a:r>
                  <a:rPr lang="en-US" dirty="0" smtClean="0">
                    <a:solidFill>
                      <a:srgbClr val="00386B"/>
                    </a:solidFill>
                  </a:rPr>
                  <a:t>data values minus one, n - 1.</a:t>
                </a:r>
              </a:p>
              <a:p>
                <a:pPr marL="514350" indent="-514350">
                  <a:buFont typeface="+mj-lt"/>
                  <a:buAutoNum type="arabicPeriod"/>
                </a:pPr>
                <a:r>
                  <a:rPr lang="en-US" dirty="0" smtClean="0">
                    <a:solidFill>
                      <a:srgbClr val="00386B"/>
                    </a:solidFill>
                  </a:rPr>
                  <a:t>Calculate </a:t>
                </a:r>
                <a:r>
                  <a:rPr lang="en-US" dirty="0">
                    <a:solidFill>
                      <a:srgbClr val="00386B"/>
                    </a:solidFill>
                  </a:rPr>
                  <a:t>the square root of the </a:t>
                </a:r>
                <a:r>
                  <a:rPr lang="en-US" dirty="0" smtClean="0">
                    <a:solidFill>
                      <a:srgbClr val="00386B"/>
                    </a:solidFill>
                  </a:rPr>
                  <a:t>result.</a:t>
                </a:r>
                <a:endParaRPr lang="en-US" dirty="0">
                  <a:solidFill>
                    <a:srgbClr val="00386B"/>
                  </a:solidFill>
                </a:endParaRPr>
              </a:p>
            </p:txBody>
          </p:sp>
        </mc:Choice>
        <mc:Fallback>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3"/>
                <a:stretch>
                  <a:fillRect l="-1852" t="-1641" r="-2889"/>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3" name="Rectangle 2"/>
              <p:cNvSpPr/>
              <p:nvPr/>
            </p:nvSpPr>
            <p:spPr>
              <a:xfrm>
                <a:off x="5892800" y="889000"/>
                <a:ext cx="3505200"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rgbClr val="0000FF"/>
                          </a:solidFill>
                          <a:latin typeface="+mn-lt"/>
                        </a:rPr>
                        <m:t>s</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num>
                            <m:den>
                              <m:r>
                                <m:rPr>
                                  <m:nor/>
                                </m:rPr>
                                <a:rPr lang="en-US" sz="2400" b="0" i="0" smtClean="0">
                                  <a:solidFill>
                                    <a:srgbClr val="0000FF"/>
                                  </a:solidFill>
                                </a:rPr>
                                <m:t>n</m:t>
                              </m:r>
                              <m:r>
                                <a:rPr lang="en-US" sz="2400" b="0" i="1" smtClean="0">
                                  <a:solidFill>
                                    <a:srgbClr val="0000FF"/>
                                  </a:solidFill>
                                  <a:latin typeface="Cambria Math"/>
                                </a:rPr>
                                <m:t> −1</m:t>
                              </m:r>
                            </m:den>
                          </m:f>
                        </m:e>
                      </m:rad>
                    </m:oMath>
                  </m:oMathPara>
                </a14:m>
                <a:endParaRPr lang="en-US" sz="2400" dirty="0"/>
              </a:p>
            </p:txBody>
          </p:sp>
        </mc:Choice>
        <mc:Fallback>
          <p:sp>
            <p:nvSpPr>
              <p:cNvPr id="3" name="Rectangle 2"/>
              <p:cNvSpPr>
                <a:spLocks noRot="1" noChangeAspect="1" noMove="1" noResize="1" noEditPoints="1" noAdjustHandles="1" noChangeArrowheads="1" noChangeShapeType="1" noTextEdit="1"/>
              </p:cNvSpPr>
              <p:nvPr/>
            </p:nvSpPr>
            <p:spPr>
              <a:xfrm>
                <a:off x="5892800" y="889000"/>
                <a:ext cx="3505200" cy="1183529"/>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21459130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Sample</a:t>
            </a:r>
            <a:r>
              <a:rPr lang="en-US" dirty="0" smtClean="0"/>
              <a:t> Mean</a:t>
            </a:r>
            <a:r>
              <a:rPr lang="en-US" dirty="0" smtClean="0">
                <a:solidFill>
                  <a:schemeClr val="tx2"/>
                </a:solidFill>
                <a:latin typeface="Arial" charset="0"/>
              </a:rPr>
              <a:t>  	</a:t>
            </a:r>
            <a:r>
              <a:rPr lang="en-US" dirty="0">
                <a:solidFill>
                  <a:schemeClr val="tx2"/>
                </a:solidFill>
                <a:latin typeface="Arial" charset="0"/>
              </a:rPr>
              <a:t>	</a:t>
            </a:r>
            <a:r>
              <a:rPr lang="en-US" dirty="0" smtClean="0">
                <a:solidFill>
                  <a:schemeClr val="tx2"/>
                </a:solidFill>
                <a:latin typeface="Arial" charset="0"/>
              </a:rPr>
              <a:t>	</a:t>
            </a:r>
            <a:r>
              <a:rPr lang="en-US" sz="2400" dirty="0" smtClean="0">
                <a:latin typeface="Arial" charset="0"/>
              </a:rPr>
              <a:t>Central </a:t>
            </a:r>
            <a:r>
              <a:rPr lang="en-US" sz="2400" dirty="0">
                <a:latin typeface="Arial" charset="0"/>
              </a:rPr>
              <a:t>Tendency</a:t>
            </a:r>
            <a:endParaRPr lang="en-US" sz="2400" dirty="0"/>
          </a:p>
        </p:txBody>
      </p:sp>
      <mc:AlternateContent xmlns:mc="http://schemas.openxmlformats.org/markup-compatibility/2006">
        <mc:Choice xmlns="" xmlns:a14="http://schemas.microsoft.com/office/drawing/2010/main" Requires="a14">
          <p:sp>
            <p:nvSpPr>
              <p:cNvPr id="7170" name="Text Box 7"/>
              <p:cNvSpPr txBox="1">
                <a:spLocks noChangeArrowheads="1"/>
              </p:cNvSpPr>
              <p:nvPr/>
            </p:nvSpPr>
            <p:spPr bwMode="auto">
              <a:xfrm>
                <a:off x="1066800" y="3276600"/>
                <a:ext cx="7543800" cy="32162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eaLnBrk="1" hangingPunct="1">
                  <a:spcBef>
                    <a:spcPct val="50000"/>
                  </a:spcBef>
                </a:pPr>
                <a14:m>
                  <m:oMath xmlns:m="http://schemas.openxmlformats.org/officeDocument/2006/math">
                    <m:acc>
                      <m:accPr>
                        <m:chr m:val="̅"/>
                        <m:ctrlPr>
                          <a:rPr lang="en-US" sz="3600" b="0" i="1" smtClean="0">
                            <a:solidFill>
                              <a:srgbClr val="0000FF"/>
                            </a:solidFill>
                            <a:latin typeface="Cambria Math"/>
                          </a:rPr>
                        </m:ctrlPr>
                      </m:accPr>
                      <m:e>
                        <m:r>
                          <m:rPr>
                            <m:nor/>
                          </m:rPr>
                          <a:rPr lang="en-US" sz="3600" b="0" i="0" smtClean="0">
                            <a:solidFill>
                              <a:srgbClr val="0000FF"/>
                            </a:solidFill>
                            <a:latin typeface="+mn-lt"/>
                          </a:rPr>
                          <m:t>x</m:t>
                        </m:r>
                      </m:e>
                    </m:acc>
                    <m:r>
                      <a:rPr lang="en-US" sz="3600" b="0" i="1" smtClean="0">
                        <a:solidFill>
                          <a:srgbClr val="0000FF"/>
                        </a:solidFill>
                        <a:latin typeface="Cambria Math"/>
                      </a:rPr>
                      <m:t> </m:t>
                    </m:r>
                  </m:oMath>
                </a14:m>
                <a:r>
                  <a:rPr lang="en-US" sz="3600" b="0" dirty="0" smtClean="0">
                    <a:solidFill>
                      <a:schemeClr val="tx1"/>
                    </a:solidFill>
                    <a:latin typeface="+mn-lt"/>
                  </a:rPr>
                  <a:t>= sample mean</a:t>
                </a:r>
              </a:p>
              <a:p>
                <a:pPr eaLnBrk="1" hangingPunct="1">
                  <a:spcBef>
                    <a:spcPct val="50000"/>
                  </a:spcBef>
                </a:pPr>
                <a:r>
                  <a:rPr lang="en-US" sz="3600" b="0" dirty="0" smtClean="0">
                    <a:solidFill>
                      <a:srgbClr val="0000FF"/>
                    </a:solidFill>
                    <a:latin typeface="+mn-lt"/>
                  </a:rPr>
                  <a:t>x</a:t>
                </a:r>
                <a:r>
                  <a:rPr lang="en-US" sz="3600" b="0" baseline="-25000" dirty="0" smtClean="0">
                    <a:solidFill>
                      <a:srgbClr val="0000FF"/>
                    </a:solidFill>
                    <a:latin typeface="+mn-lt"/>
                  </a:rPr>
                  <a:t>i</a:t>
                </a:r>
                <a:r>
                  <a:rPr lang="en-US" sz="3600" dirty="0" smtClean="0">
                    <a:solidFill>
                      <a:schemeClr val="tx1"/>
                    </a:solidFill>
                    <a:latin typeface="+mn-lt"/>
                  </a:rPr>
                  <a:t/>
                </a:r>
                <a:r>
                  <a:rPr lang="en-US" sz="3600" b="0" dirty="0">
                    <a:solidFill>
                      <a:schemeClr val="tx1"/>
                    </a:solidFill>
                    <a:latin typeface="+mn-lt"/>
                  </a:rPr>
                  <a:t>= individual data value </a:t>
                </a:r>
              </a:p>
              <a:p>
                <a:pPr>
                  <a:spcBef>
                    <a:spcPct val="50000"/>
                  </a:spcBef>
                </a:pPr>
                <a14:m>
                  <m:oMath xmlns:m="http://schemas.openxmlformats.org/officeDocument/2006/math">
                    <m:nary>
                      <m:naryPr>
                        <m:chr m:val="∑"/>
                        <m:limLoc m:val="undOvr"/>
                        <m:subHide m:val="on"/>
                        <m:supHide m:val="on"/>
                        <m:ctrlPr>
                          <a:rPr lang="en-US" sz="3600" b="0" i="1" smtClean="0">
                            <a:solidFill>
                              <a:srgbClr val="0000FF"/>
                            </a:solidFill>
                            <a:latin typeface="Cambria Math"/>
                          </a:rPr>
                        </m:ctrlPr>
                      </m:naryPr>
                      <m:sub/>
                      <m:sup/>
                      <m:e>
                        <m:sSub>
                          <m:sSubPr>
                            <m:ctrlPr>
                              <a:rPr lang="en-US" sz="3600" b="0" i="1">
                                <a:solidFill>
                                  <a:srgbClr val="0000FF"/>
                                </a:solidFill>
                                <a:latin typeface="Cambria Math"/>
                              </a:rPr>
                            </m:ctrlPr>
                          </m:sSubPr>
                          <m:e>
                            <m:r>
                              <m:rPr>
                                <m:nor/>
                              </m:rPr>
                              <a:rPr lang="en-US" sz="3600" b="0">
                                <a:solidFill>
                                  <a:srgbClr val="0000FF"/>
                                </a:solidFill>
                              </a:rPr>
                              <m:t>x</m:t>
                            </m:r>
                          </m:e>
                          <m:sub>
                            <m:r>
                              <m:rPr>
                                <m:nor/>
                              </m:rPr>
                              <a:rPr lang="en-US" sz="3600" b="0">
                                <a:solidFill>
                                  <a:srgbClr val="0000FF"/>
                                </a:solidFill>
                              </a:rPr>
                              <m:t>i</m:t>
                            </m:r>
                          </m:sub>
                        </m:sSub>
                      </m:e>
                    </m:nary>
                  </m:oMath>
                </a14:m>
                <a:r>
                  <a:rPr lang="en-US" sz="3600" b="0" dirty="0">
                    <a:solidFill>
                      <a:srgbClr val="0000FF"/>
                    </a:solidFill>
                    <a:latin typeface="+mn-lt"/>
                  </a:rPr>
                  <a:t/>
                </a:r>
                <a:r>
                  <a:rPr lang="en-US" sz="3600" b="0" dirty="0">
                    <a:solidFill>
                      <a:schemeClr val="tx1"/>
                    </a:solidFill>
                    <a:latin typeface="+mn-lt"/>
                  </a:rPr>
                  <a:t>= summation of all data values</a:t>
                </a:r>
              </a:p>
              <a:p>
                <a:pPr eaLnBrk="1" hangingPunct="1">
                  <a:spcBef>
                    <a:spcPct val="50000"/>
                  </a:spcBef>
                </a:pPr>
                <a:r>
                  <a:rPr lang="en-US" sz="3600" b="0" dirty="0" smtClean="0">
                    <a:solidFill>
                      <a:srgbClr val="0000FF"/>
                    </a:solidFill>
                    <a:latin typeface="+mn-lt"/>
                  </a:rPr>
                  <a:t>n</a:t>
                </a:r>
                <a:r>
                  <a:rPr lang="en-US" sz="3600" dirty="0" smtClean="0">
                    <a:solidFill>
                      <a:srgbClr val="0000FF"/>
                    </a:solidFill>
                    <a:latin typeface="+mn-lt"/>
                  </a:rPr>
                  <a:t/>
                </a:r>
                <a:r>
                  <a:rPr lang="en-US" sz="3600" b="0" dirty="0">
                    <a:solidFill>
                      <a:schemeClr val="tx1"/>
                    </a:solidFill>
                    <a:latin typeface="+mn-lt"/>
                  </a:rPr>
                  <a:t>= </a:t>
                </a:r>
                <a:r>
                  <a:rPr lang="en-US" sz="3600" b="0" dirty="0" smtClean="0">
                    <a:solidFill>
                      <a:schemeClr val="tx1"/>
                    </a:solidFill>
                    <a:latin typeface="+mn-lt"/>
                  </a:rPr>
                  <a:t># of data values in the sample</a:t>
                </a:r>
                <a:endParaRPr lang="en-US" sz="3600" b="0" dirty="0">
                  <a:solidFill>
                    <a:schemeClr val="tx1"/>
                  </a:solidFill>
                  <a:latin typeface="+mn-lt"/>
                </a:endParaRPr>
              </a:p>
            </p:txBody>
          </p:sp>
        </mc:Choice>
        <mc:Fallback>
          <p:sp>
            <p:nvSpPr>
              <p:cNvPr id="7170" name="Text Box 7"/>
              <p:cNvSpPr txBox="1">
                <a:spLocks noRot="1" noChangeAspect="1" noMove="1" noResize="1" noEditPoints="1" noAdjustHandles="1" noChangeArrowheads="1" noChangeShapeType="1" noTextEdit="1"/>
              </p:cNvSpPr>
              <p:nvPr/>
            </p:nvSpPr>
            <p:spPr bwMode="auto">
              <a:xfrm>
                <a:off x="1066800" y="3276600"/>
                <a:ext cx="7543800" cy="3216201"/>
              </a:xfrm>
              <a:prstGeom prst="rect">
                <a:avLst/>
              </a:prstGeom>
              <a:blipFill rotWithShape="1">
                <a:blip r:embed="rId3"/>
                <a:stretch>
                  <a:fillRect l="-2423" t="-2846" b="-6072"/>
                </a:stretch>
              </a:bli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7177" name="Rectangle 28"/>
          <p:cNvSpPr>
            <a:spLocks noChangeArrowheads="1"/>
          </p:cNvSpPr>
          <p:nvPr/>
        </p:nvSpPr>
        <p:spPr bwMode="auto">
          <a:xfrm>
            <a:off x="1371600" y="762000"/>
            <a:ext cx="2209800" cy="92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eaLnBrk="1" hangingPunct="1"/>
            <a:endParaRPr lang="en-US" sz="6000" b="0" dirty="0">
              <a:solidFill>
                <a:schemeClr val="tx2"/>
              </a:solidFill>
              <a:latin typeface="Arial" charset="0"/>
            </a:endParaRPr>
          </a:p>
        </p:txBody>
      </p:sp>
      <mc:AlternateContent xmlns:mc="http://schemas.openxmlformats.org/markup-compatibility/2006">
        <mc:Choice xmlns="" xmlns:a14="http://schemas.microsoft.com/office/drawing/2010/main" Requires="a14">
          <p:sp>
            <p:nvSpPr>
              <p:cNvPr id="4" name="Rectangle 3"/>
              <p:cNvSpPr/>
              <p:nvPr/>
            </p:nvSpPr>
            <p:spPr>
              <a:xfrm>
                <a:off x="3276600" y="1371600"/>
                <a:ext cx="2895600" cy="15358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4800" i="1" smtClean="0">
                              <a:solidFill>
                                <a:srgbClr val="0000FF"/>
                              </a:solidFill>
                              <a:latin typeface="Cambria Math"/>
                            </a:rPr>
                          </m:ctrlPr>
                        </m:accPr>
                        <m:e>
                          <m:r>
                            <m:rPr>
                              <m:nor/>
                            </m:rPr>
                            <a:rPr lang="en-US" sz="4800" b="0" i="0" smtClean="0">
                              <a:solidFill>
                                <a:srgbClr val="0000FF"/>
                              </a:solidFill>
                              <a:latin typeface="+mn-lt"/>
                            </a:rPr>
                            <m:t>x</m:t>
                          </m:r>
                        </m:e>
                      </m:acc>
                      <m:r>
                        <m:rPr>
                          <m:nor/>
                        </m:rPr>
                        <a:rPr lang="en-US" sz="4800" smtClean="0">
                          <a:solidFill>
                            <a:srgbClr val="0000FF"/>
                          </a:solidFill>
                          <a:latin typeface="+mn-lt"/>
                        </a:rPr>
                        <m:t> </m:t>
                      </m:r>
                      <m:r>
                        <m:rPr>
                          <m:nor/>
                        </m:rPr>
                        <a:rPr lang="en-US" sz="4800" smtClean="0">
                          <a:solidFill>
                            <a:srgbClr val="0000FF"/>
                          </a:solidFill>
                        </a:rPr>
                        <m:t>= </m:t>
                      </m:r>
                      <m:f>
                        <m:fPr>
                          <m:ctrlPr>
                            <a:rPr lang="en-US" sz="4800" i="1">
                              <a:solidFill>
                                <a:srgbClr val="0000FF"/>
                              </a:solidFill>
                              <a:latin typeface="Cambria Math"/>
                            </a:rPr>
                          </m:ctrlPr>
                        </m:fPr>
                        <m:num>
                          <m:nary>
                            <m:naryPr>
                              <m:chr m:val="∑"/>
                              <m:limLoc m:val="undOvr"/>
                              <m:subHide m:val="on"/>
                              <m:supHide m:val="on"/>
                              <m:ctrlPr>
                                <a:rPr lang="en-US" sz="4800" i="1">
                                  <a:solidFill>
                                    <a:srgbClr val="0000FF"/>
                                  </a:solidFill>
                                  <a:latin typeface="Cambria Math"/>
                                </a:rPr>
                              </m:ctrlPr>
                            </m:naryPr>
                            <m:sub/>
                            <m:sup/>
                            <m:e>
                              <m:sSub>
                                <m:sSubPr>
                                  <m:ctrlPr>
                                    <a:rPr lang="en-US" sz="4800" i="1">
                                      <a:solidFill>
                                        <a:srgbClr val="0000FF"/>
                                      </a:solidFill>
                                      <a:latin typeface="Cambria Math"/>
                                    </a:rPr>
                                  </m:ctrlPr>
                                </m:sSubPr>
                                <m:e>
                                  <m:r>
                                    <m:rPr>
                                      <m:nor/>
                                    </m:rPr>
                                    <a:rPr lang="en-US" sz="4800">
                                      <a:solidFill>
                                        <a:srgbClr val="0000FF"/>
                                      </a:solidFill>
                                    </a:rPr>
                                    <m:t>x</m:t>
                                  </m:r>
                                </m:e>
                                <m:sub>
                                  <m:r>
                                    <m:rPr>
                                      <m:nor/>
                                    </m:rPr>
                                    <a:rPr lang="en-US" sz="4800">
                                      <a:solidFill>
                                        <a:srgbClr val="0000FF"/>
                                      </a:solidFill>
                                    </a:rPr>
                                    <m:t>i</m:t>
                                  </m:r>
                                </m:sub>
                              </m:sSub>
                            </m:e>
                          </m:nary>
                        </m:num>
                        <m:den>
                          <m:r>
                            <m:rPr>
                              <m:nor/>
                            </m:rPr>
                            <a:rPr lang="en-US" sz="4800" b="0" i="0" smtClean="0">
                              <a:solidFill>
                                <a:srgbClr val="0000FF"/>
                              </a:solidFill>
                            </a:rPr>
                            <m:t>n</m:t>
                          </m:r>
                        </m:den>
                      </m:f>
                    </m:oMath>
                  </m:oMathPara>
                </a14:m>
                <a:endParaRPr lang="en-US" sz="4800" dirty="0"/>
              </a:p>
            </p:txBody>
          </p:sp>
        </mc:Choice>
        <mc:Fallback>
          <p:sp>
            <p:nvSpPr>
              <p:cNvPr id="4" name="Rectangle 3"/>
              <p:cNvSpPr>
                <a:spLocks noRot="1" noChangeAspect="1" noMove="1" noResize="1" noEditPoints="1" noAdjustHandles="1" noChangeArrowheads="1" noChangeShapeType="1" noTextEdit="1"/>
              </p:cNvSpPr>
              <p:nvPr/>
            </p:nvSpPr>
            <p:spPr>
              <a:xfrm>
                <a:off x="3276600" y="1371600"/>
                <a:ext cx="2895600" cy="1535805"/>
              </a:xfrm>
              <a:prstGeom prst="rect">
                <a:avLst/>
              </a:prstGeom>
              <a:blipFill rotWithShape="1">
                <a:blip r:embed="rId4"/>
                <a:stretch>
                  <a:fillRect/>
                </a:stretch>
              </a:blipFill>
            </p:spPr>
            <p:txBody>
              <a:bodyPr/>
              <a:lstStyle/>
              <a:p>
                <a:r>
                  <a:rPr lang="en-US">
                    <a:noFill/>
                  </a:rPr>
                  <a:t> </a:t>
                </a:r>
              </a:p>
            </p:txBody>
          </p:sp>
        </mc:Fallback>
      </mc:AlternateContent>
      <p:sp>
        <p:nvSpPr>
          <p:cNvPr id="3" name="TextBox 2"/>
          <p:cNvSpPr txBox="1"/>
          <p:nvPr/>
        </p:nvSpPr>
        <p:spPr>
          <a:xfrm rot="19042605">
            <a:off x="5761016" y="2116047"/>
            <a:ext cx="2968244" cy="1200329"/>
          </a:xfrm>
          <a:prstGeom prst="rect">
            <a:avLst/>
          </a:prstGeom>
          <a:noFill/>
          <a:ln w="38100">
            <a:solidFill>
              <a:srgbClr val="C00000"/>
            </a:solidFill>
          </a:ln>
        </p:spPr>
        <p:txBody>
          <a:bodyPr wrap="square" rtlCol="0">
            <a:spAutoFit/>
          </a:bodyPr>
          <a:lstStyle/>
          <a:p>
            <a:pPr algn="ctr"/>
            <a:r>
              <a:rPr lang="en-US" sz="2400" dirty="0" smtClean="0"/>
              <a:t>Essentially the same calculation as population mean</a:t>
            </a:r>
            <a:endParaRPr lang="en-US" sz="2400" dirty="0"/>
          </a:p>
        </p:txBody>
      </p:sp>
    </p:spTree>
    <p:extLst>
      <p:ext uri="{BB962C8B-B14F-4D97-AF65-F5344CB8AC3E}">
        <p14:creationId xmlns="" xmlns:p14="http://schemas.microsoft.com/office/powerpoint/2010/main" val="277781812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pPr algn="l" eaLnBrk="1" hangingPunct="1">
              <a:defRPr/>
            </a:pPr>
            <a:r>
              <a:rPr lang="en-US" dirty="0" smtClean="0">
                <a:solidFill>
                  <a:srgbClr val="0000FF"/>
                </a:solidFill>
              </a:rPr>
              <a:t>Sample </a:t>
            </a:r>
            <a:r>
              <a:rPr lang="en-US" dirty="0" smtClean="0">
                <a:solidFill>
                  <a:srgbClr val="00386B"/>
                </a:solidFill>
              </a:rPr>
              <a:t>Standard Deviation</a:t>
            </a:r>
          </a:p>
        </p:txBody>
      </p:sp>
      <p:sp>
        <p:nvSpPr>
          <p:cNvPr id="5128" name="Rectangle 7"/>
          <p:cNvSpPr>
            <a:spLocks noChangeArrowheads="1"/>
          </p:cNvSpPr>
          <p:nvPr/>
        </p:nvSpPr>
        <p:spPr bwMode="auto">
          <a:xfrm>
            <a:off x="1211263" y="1977803"/>
            <a:ext cx="6946900" cy="57943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3200" dirty="0">
                <a:solidFill>
                  <a:srgbClr val="FF0000"/>
                </a:solidFill>
              </a:rPr>
              <a:t>2, 5, 48, 49, 55, 58, 59, 60, 62, 63, 63</a:t>
            </a:r>
            <a:endParaRPr lang="en-US" dirty="0">
              <a:solidFill>
                <a:srgbClr val="FF0000"/>
              </a:solidFill>
            </a:endParaRPr>
          </a:p>
        </p:txBody>
      </p:sp>
      <p:sp>
        <p:nvSpPr>
          <p:cNvPr id="5129" name="Text Box 8"/>
          <p:cNvSpPr txBox="1">
            <a:spLocks noChangeArrowheads="1"/>
          </p:cNvSpPr>
          <p:nvPr/>
        </p:nvSpPr>
        <p:spPr bwMode="auto">
          <a:xfrm>
            <a:off x="228600" y="914400"/>
            <a:ext cx="8752114"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pPr>
            <a:r>
              <a:rPr lang="en-US" sz="2800" dirty="0"/>
              <a:t>Estimate the standard deviation for </a:t>
            </a:r>
            <a:endParaRPr lang="en-US" sz="2800" dirty="0" smtClean="0"/>
          </a:p>
          <a:p>
            <a:pPr eaLnBrk="1" hangingPunct="1">
              <a:spcBef>
                <a:spcPts val="0"/>
              </a:spcBef>
            </a:pPr>
            <a:r>
              <a:rPr lang="en-US" sz="2800" dirty="0" smtClean="0"/>
              <a:t>a population </a:t>
            </a:r>
            <a:r>
              <a:rPr lang="en-US" sz="2800" dirty="0"/>
              <a:t>for which the following data is a sample.</a:t>
            </a:r>
          </a:p>
        </p:txBody>
      </p:sp>
      <p:graphicFrame>
        <p:nvGraphicFramePr>
          <p:cNvPr id="503819" name="Object 11"/>
          <p:cNvGraphicFramePr>
            <a:graphicFrameLocks noChangeAspect="1"/>
          </p:cNvGraphicFramePr>
          <p:nvPr>
            <p:extLst>
              <p:ext uri="{D42A27DB-BD31-4B8C-83A1-F6EECF244321}">
                <p14:modId xmlns="" xmlns:p14="http://schemas.microsoft.com/office/powerpoint/2010/main" val="3852475414"/>
              </p:ext>
            </p:extLst>
          </p:nvPr>
        </p:nvGraphicFramePr>
        <p:xfrm>
          <a:off x="6210449" y="2545665"/>
          <a:ext cx="881062" cy="797507"/>
        </p:xfrm>
        <a:graphic>
          <a:graphicData uri="http://schemas.openxmlformats.org/presentationml/2006/ole">
            <p:oleObj spid="_x0000_s4144" name="Equation" r:id="rId4" imgW="418918" imgH="393529" progId="">
              <p:embed/>
            </p:oleObj>
          </a:graphicData>
        </a:graphic>
      </p:graphicFrame>
      <p:sp>
        <p:nvSpPr>
          <p:cNvPr id="503820" name="Text Box 12"/>
          <p:cNvSpPr txBox="1">
            <a:spLocks noChangeArrowheads="1"/>
          </p:cNvSpPr>
          <p:nvPr/>
        </p:nvSpPr>
        <p:spPr bwMode="auto">
          <a:xfrm>
            <a:off x="336549" y="2667000"/>
            <a:ext cx="465655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a:t>1</a:t>
            </a:r>
            <a:r>
              <a:rPr lang="en-US" sz="2400" dirty="0" smtClean="0"/>
              <a:t>. </a:t>
            </a:r>
            <a:r>
              <a:rPr lang="en-US" sz="2400" dirty="0"/>
              <a:t>Calculate the sample mean</a:t>
            </a:r>
          </a:p>
        </p:txBody>
      </p:sp>
      <p:sp>
        <p:nvSpPr>
          <p:cNvPr id="503822" name="Text Box 14"/>
          <p:cNvSpPr txBox="1">
            <a:spLocks noChangeArrowheads="1"/>
          </p:cNvSpPr>
          <p:nvPr/>
        </p:nvSpPr>
        <p:spPr bwMode="auto">
          <a:xfrm>
            <a:off x="347663" y="3287713"/>
            <a:ext cx="8526462"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a:t>2</a:t>
            </a:r>
            <a:r>
              <a:rPr lang="en-US" sz="2400" dirty="0" smtClean="0"/>
              <a:t>. </a:t>
            </a:r>
            <a:r>
              <a:rPr lang="en-US" sz="2400" dirty="0"/>
              <a:t>Subtract the sample mean from each data value and square the difference.</a:t>
            </a:r>
          </a:p>
        </p:txBody>
      </p:sp>
      <mc:AlternateContent xmlns:mc="http://schemas.openxmlformats.org/markup-compatibility/2006">
        <mc:Choice xmlns="" xmlns:a14="http://schemas.microsoft.com/office/drawing/2010/main" Requires="a14">
          <p:sp>
            <p:nvSpPr>
              <p:cNvPr id="503823" name="Text Box 15"/>
              <p:cNvSpPr txBox="1">
                <a:spLocks noChangeArrowheads="1"/>
              </p:cNvSpPr>
              <p:nvPr/>
            </p:nvSpPr>
            <p:spPr bwMode="auto">
              <a:xfrm>
                <a:off x="720600" y="4238924"/>
                <a:ext cx="3784600" cy="25872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300"/>
                  </a:spcBef>
                </a:pPr>
                <a:r>
                  <a:rPr lang="en-US" sz="2400" dirty="0"/>
                  <a:t>  (</a:t>
                </a:r>
                <a:r>
                  <a:rPr lang="en-US" sz="2400" dirty="0">
                    <a:solidFill>
                      <a:srgbClr val="FF0000"/>
                    </a:solidFill>
                  </a:rPr>
                  <a:t>2</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smtClean="0"/>
                  <a:t>)</a:t>
                </a:r>
                <a:r>
                  <a:rPr lang="en-US" sz="2400" baseline="30000" dirty="0" smtClean="0"/>
                  <a:t>2</a:t>
                </a:r>
                <a:r>
                  <a:rPr lang="en-US" sz="2400" dirty="0" smtClean="0"/>
                  <a:t/>
                </a:r>
                <a:r>
                  <a:rPr lang="en-US" sz="2400" dirty="0"/>
                  <a:t>= </a:t>
                </a:r>
                <a:r>
                  <a:rPr lang="en-US" sz="2400" dirty="0" smtClean="0">
                    <a:solidFill>
                      <a:srgbClr val="336600"/>
                    </a:solidFill>
                  </a:rPr>
                  <a:t>2082.6777</a:t>
                </a:r>
                <a:r>
                  <a:rPr lang="en-US" sz="2400" dirty="0" smtClean="0"/>
                  <a:t/>
                </a:r>
                <a:endParaRPr lang="en-US" sz="2400" dirty="0">
                  <a:solidFill>
                    <a:srgbClr val="336600"/>
                  </a:solidFill>
                </a:endParaRPr>
              </a:p>
              <a:p>
                <a:pPr eaLnBrk="1" hangingPunct="1">
                  <a:spcBef>
                    <a:spcPts val="300"/>
                  </a:spcBef>
                </a:pPr>
                <a:r>
                  <a:rPr lang="en-US" sz="2400" dirty="0"/>
                  <a:t>  (</a:t>
                </a:r>
                <a:r>
                  <a:rPr lang="en-US" sz="2400" dirty="0">
                    <a:solidFill>
                      <a:srgbClr val="FF0000"/>
                    </a:solidFill>
                  </a:rPr>
                  <a:t>5</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1817.8595</a:t>
                </a:r>
                <a:endParaRPr lang="en-US" sz="2400" dirty="0">
                  <a:solidFill>
                    <a:srgbClr val="336600"/>
                  </a:solidFill>
                </a:endParaRPr>
              </a:p>
              <a:p>
                <a:pPr eaLnBrk="1" hangingPunct="1">
                  <a:spcBef>
                    <a:spcPts val="300"/>
                  </a:spcBef>
                </a:pPr>
                <a:r>
                  <a:rPr lang="en-US" sz="2400" dirty="0"/>
                  <a:t>(</a:t>
                </a:r>
                <a:r>
                  <a:rPr lang="en-US" sz="2400" dirty="0">
                    <a:solidFill>
                      <a:srgbClr val="FF0000"/>
                    </a:solidFill>
                  </a:rPr>
                  <a:t>48</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0.1322</a:t>
                </a:r>
                <a:endParaRPr lang="en-US" sz="2400" dirty="0">
                  <a:solidFill>
                    <a:srgbClr val="336600"/>
                  </a:solidFill>
                </a:endParaRPr>
              </a:p>
              <a:p>
                <a:pPr eaLnBrk="1" hangingPunct="1">
                  <a:spcBef>
                    <a:spcPts val="300"/>
                  </a:spcBef>
                </a:pPr>
                <a:r>
                  <a:rPr lang="en-US" sz="2400" dirty="0"/>
                  <a:t>(</a:t>
                </a:r>
                <a:r>
                  <a:rPr lang="en-US" sz="2400" dirty="0">
                    <a:solidFill>
                      <a:srgbClr val="FF0000"/>
                    </a:solidFill>
                  </a:rPr>
                  <a:t>49</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1.8595</a:t>
                </a:r>
                <a:endParaRPr lang="en-US" sz="2400" dirty="0">
                  <a:solidFill>
                    <a:srgbClr val="336600"/>
                  </a:solidFill>
                </a:endParaRPr>
              </a:p>
              <a:p>
                <a:pPr eaLnBrk="1" hangingPunct="1">
                  <a:spcBef>
                    <a:spcPts val="300"/>
                  </a:spcBef>
                </a:pPr>
                <a:r>
                  <a:rPr lang="en-US" sz="2400" dirty="0"/>
                  <a:t>(</a:t>
                </a:r>
                <a:r>
                  <a:rPr lang="en-US" sz="2400" dirty="0">
                    <a:solidFill>
                      <a:srgbClr val="FF0000"/>
                    </a:solidFill>
                  </a:rPr>
                  <a:t>55</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54.2231</a:t>
                </a:r>
                <a:endParaRPr lang="en-US" sz="2400" dirty="0">
                  <a:solidFill>
                    <a:srgbClr val="336600"/>
                  </a:solidFill>
                </a:endParaRPr>
              </a:p>
              <a:p>
                <a:pPr eaLnBrk="1" hangingPunct="1">
                  <a:spcBef>
                    <a:spcPts val="300"/>
                  </a:spcBef>
                </a:pPr>
                <a:r>
                  <a:rPr lang="en-US" sz="2400" dirty="0"/>
                  <a:t>(</a:t>
                </a:r>
                <a:r>
                  <a:rPr lang="en-US" sz="2400" dirty="0">
                    <a:solidFill>
                      <a:srgbClr val="FF0000"/>
                    </a:solidFill>
                  </a:rPr>
                  <a:t>58</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107.4050</a:t>
                </a:r>
                <a:endParaRPr lang="en-US" sz="2400" dirty="0">
                  <a:solidFill>
                    <a:srgbClr val="336600"/>
                  </a:solidFill>
                </a:endParaRPr>
              </a:p>
            </p:txBody>
          </p:sp>
        </mc:Choice>
        <mc:Fallback>
          <p:sp>
            <p:nvSpPr>
              <p:cNvPr id="503823" name="Text Box 15"/>
              <p:cNvSpPr txBox="1">
                <a:spLocks noRot="1" noChangeAspect="1" noMove="1" noResize="1" noEditPoints="1" noAdjustHandles="1" noChangeArrowheads="1" noChangeShapeType="1" noTextEdit="1"/>
              </p:cNvSpPr>
              <p:nvPr/>
            </p:nvSpPr>
            <p:spPr bwMode="auto">
              <a:xfrm>
                <a:off x="720600" y="4238924"/>
                <a:ext cx="3784600" cy="2587247"/>
              </a:xfrm>
              <a:prstGeom prst="rect">
                <a:avLst/>
              </a:prstGeom>
              <a:blipFill rotWithShape="1">
                <a:blip r:embed="rId5"/>
                <a:stretch>
                  <a:fillRect l="-2415" t="-1176" b="-4471"/>
                </a:stretch>
              </a:bli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503824" name="Text Box 16"/>
              <p:cNvSpPr txBox="1">
                <a:spLocks noChangeArrowheads="1"/>
              </p:cNvSpPr>
              <p:nvPr/>
            </p:nvSpPr>
            <p:spPr bwMode="auto">
              <a:xfrm>
                <a:off x="4684713" y="4228291"/>
                <a:ext cx="3792538" cy="21650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300"/>
                  </a:spcBef>
                </a:pPr>
                <a:r>
                  <a:rPr lang="en-US" sz="2400" dirty="0"/>
                  <a:t>(</a:t>
                </a:r>
                <a:r>
                  <a:rPr lang="en-US" sz="2400" dirty="0">
                    <a:solidFill>
                      <a:srgbClr val="FF0000"/>
                    </a:solidFill>
                  </a:rPr>
                  <a:t>59</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129.1322</a:t>
                </a:r>
                <a:endParaRPr lang="en-US" sz="2400" dirty="0">
                  <a:solidFill>
                    <a:srgbClr val="336600"/>
                  </a:solidFill>
                </a:endParaRPr>
              </a:p>
              <a:p>
                <a:pPr eaLnBrk="1" hangingPunct="1">
                  <a:spcBef>
                    <a:spcPts val="300"/>
                  </a:spcBef>
                </a:pPr>
                <a:r>
                  <a:rPr lang="en-US" sz="2400" dirty="0"/>
                  <a:t>(</a:t>
                </a:r>
                <a:r>
                  <a:rPr lang="en-US" sz="2400" dirty="0">
                    <a:solidFill>
                      <a:srgbClr val="FF0000"/>
                    </a:solidFill>
                  </a:rPr>
                  <a:t>60</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152.8595</a:t>
                </a:r>
              </a:p>
              <a:p>
                <a:pPr eaLnBrk="1" hangingPunct="1">
                  <a:spcBef>
                    <a:spcPts val="300"/>
                  </a:spcBef>
                </a:pPr>
                <a:r>
                  <a:rPr lang="en-US" sz="2400" dirty="0"/>
                  <a:t>(</a:t>
                </a:r>
                <a:r>
                  <a:rPr lang="en-US" sz="2400" dirty="0">
                    <a:solidFill>
                      <a:srgbClr val="FF0000"/>
                    </a:solidFill>
                  </a:rPr>
                  <a:t>62</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206.3140</a:t>
                </a:r>
                <a:endParaRPr lang="en-US" sz="2400" dirty="0">
                  <a:solidFill>
                    <a:srgbClr val="336600"/>
                  </a:solidFill>
                </a:endParaRPr>
              </a:p>
              <a:p>
                <a:pPr eaLnBrk="1" hangingPunct="1">
                  <a:spcBef>
                    <a:spcPts val="300"/>
                  </a:spcBef>
                </a:pPr>
                <a:r>
                  <a:rPr lang="en-US" sz="2400" dirty="0"/>
                  <a:t>(</a:t>
                </a:r>
                <a:r>
                  <a:rPr lang="en-US" sz="2400" dirty="0">
                    <a:solidFill>
                      <a:srgbClr val="FF0000"/>
                    </a:solidFill>
                  </a:rPr>
                  <a:t>63</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236.0413</a:t>
                </a:r>
              </a:p>
              <a:p>
                <a:pPr eaLnBrk="1" hangingPunct="1">
                  <a:spcBef>
                    <a:spcPts val="300"/>
                  </a:spcBef>
                </a:pPr>
                <a:r>
                  <a:rPr lang="en-US" sz="2400" dirty="0"/>
                  <a:t>(</a:t>
                </a:r>
                <a:r>
                  <a:rPr lang="en-US" sz="2400" dirty="0">
                    <a:solidFill>
                      <a:srgbClr val="FF0000"/>
                    </a:solidFill>
                  </a:rPr>
                  <a:t>63</a:t>
                </a:r>
                <a:r>
                  <a:rPr lang="en-US" sz="2400" dirty="0"/>
                  <a:t> - </a:t>
                </a:r>
                <a14:m>
                  <m:oMath xmlns:m="http://schemas.openxmlformats.org/officeDocument/2006/math">
                    <m:r>
                      <m:rPr>
                        <m:nor/>
                      </m:rPr>
                      <a:rPr lang="en-US" sz="2400">
                        <a:solidFill>
                          <a:srgbClr val="0000FF"/>
                        </a:solidFill>
                      </a:rPr>
                      <m:t>47.</m:t>
                    </m:r>
                    <m:acc>
                      <m:accPr>
                        <m:chr m:val="̅"/>
                        <m:ctrlPr>
                          <a:rPr lang="en-US" sz="2400" i="1">
                            <a:solidFill>
                              <a:srgbClr val="0000FF"/>
                            </a:solidFill>
                            <a:latin typeface="Cambria Math"/>
                          </a:rPr>
                        </m:ctrlPr>
                      </m:accPr>
                      <m:e>
                        <m:r>
                          <m:rPr>
                            <m:nor/>
                          </m:rPr>
                          <a:rPr lang="en-US" sz="2400">
                            <a:solidFill>
                              <a:srgbClr val="0000FF"/>
                            </a:solidFill>
                          </a:rPr>
                          <m:t>63</m:t>
                        </m:r>
                      </m:e>
                    </m:acc>
                  </m:oMath>
                </a14:m>
                <a:r>
                  <a:rPr lang="en-US" sz="2400" dirty="0"/>
                  <a:t>)</a:t>
                </a:r>
                <a:r>
                  <a:rPr lang="en-US" sz="2400" baseline="30000" dirty="0"/>
                  <a:t>2</a:t>
                </a:r>
                <a:r>
                  <a:rPr lang="en-US" sz="2400" dirty="0"/>
                  <a:t> =  </a:t>
                </a:r>
                <a:r>
                  <a:rPr lang="en-US" sz="2400" dirty="0" smtClean="0">
                    <a:solidFill>
                      <a:srgbClr val="336600"/>
                    </a:solidFill>
                  </a:rPr>
                  <a:t>236.0413</a:t>
                </a:r>
                <a:endParaRPr lang="en-US" sz="2400" dirty="0">
                  <a:solidFill>
                    <a:srgbClr val="336600"/>
                  </a:solidFill>
                </a:endParaRPr>
              </a:p>
            </p:txBody>
          </p:sp>
        </mc:Choice>
        <mc:Fallback>
          <p:sp>
            <p:nvSpPr>
              <p:cNvPr id="503824" name="Text Box 16"/>
              <p:cNvSpPr txBox="1">
                <a:spLocks noRot="1" noChangeAspect="1" noMove="1" noResize="1" noEditPoints="1" noAdjustHandles="1" noChangeArrowheads="1" noChangeShapeType="1" noTextEdit="1"/>
              </p:cNvSpPr>
              <p:nvPr/>
            </p:nvSpPr>
            <p:spPr bwMode="auto">
              <a:xfrm>
                <a:off x="4684713" y="4228291"/>
                <a:ext cx="3792538" cy="2165016"/>
              </a:xfrm>
              <a:prstGeom prst="rect">
                <a:avLst/>
              </a:prstGeom>
              <a:blipFill rotWithShape="1">
                <a:blip r:embed="rId6"/>
                <a:stretch>
                  <a:fillRect l="-2408" t="-1408" b="-5634"/>
                </a:stretch>
              </a:bli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03826" name="Oval 18"/>
          <p:cNvSpPr>
            <a:spLocks noChangeArrowheads="1"/>
          </p:cNvSpPr>
          <p:nvPr/>
        </p:nvSpPr>
        <p:spPr bwMode="auto">
          <a:xfrm>
            <a:off x="7062788" y="209550"/>
            <a:ext cx="1811337" cy="1054100"/>
          </a:xfrm>
          <a:prstGeom prst="ellipse">
            <a:avLst/>
          </a:prstGeom>
          <a:solidFill>
            <a:srgbClr val="FFFF00">
              <a:alpha val="24001"/>
            </a:srgbClr>
          </a:solidFill>
          <a:ln w="25400">
            <a:solidFill>
              <a:srgbClr val="336600"/>
            </a:solidFill>
            <a:round/>
            <a:headEnd/>
            <a:tailEnd/>
          </a:ln>
        </p:spPr>
        <p:txBody>
          <a:bodyPr wrap="none" anchor="ctr"/>
          <a:lstStyle/>
          <a:p>
            <a:endParaRPr lang="en-US" dirty="0"/>
          </a:p>
        </p:txBody>
      </p:sp>
      <p:sp>
        <p:nvSpPr>
          <p:cNvPr id="503825" name="Oval 17"/>
          <p:cNvSpPr>
            <a:spLocks noChangeArrowheads="1"/>
          </p:cNvSpPr>
          <p:nvPr/>
        </p:nvSpPr>
        <p:spPr bwMode="auto">
          <a:xfrm>
            <a:off x="7877175" y="439738"/>
            <a:ext cx="470958" cy="693737"/>
          </a:xfrm>
          <a:prstGeom prst="ellipse">
            <a:avLst/>
          </a:prstGeom>
          <a:solidFill>
            <a:srgbClr val="FFFF00">
              <a:alpha val="24001"/>
            </a:srgbClr>
          </a:solidFill>
          <a:ln w="25400">
            <a:solidFill>
              <a:srgbClr val="0000FF"/>
            </a:solidFill>
            <a:round/>
            <a:headEnd/>
            <a:tailEnd/>
          </a:ln>
        </p:spPr>
        <p:txBody>
          <a:bodyPr wrap="none" anchor="ctr"/>
          <a:lstStyle/>
          <a:p>
            <a:endParaRPr lang="en-US" dirty="0"/>
          </a:p>
        </p:txBody>
      </p:sp>
      <mc:AlternateContent xmlns:mc="http://schemas.openxmlformats.org/markup-compatibility/2006">
        <mc:Choice xmlns="" xmlns:a14="http://schemas.microsoft.com/office/drawing/2010/main" Requires="a14">
          <p:sp>
            <p:nvSpPr>
              <p:cNvPr id="16" name="Rectangle 15"/>
              <p:cNvSpPr/>
              <p:nvPr/>
            </p:nvSpPr>
            <p:spPr>
              <a:xfrm>
                <a:off x="5672664" y="194841"/>
                <a:ext cx="3505200" cy="1183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solidFill>
                            <a:srgbClr val="0000FF"/>
                          </a:solidFill>
                          <a:latin typeface="Cambria Math"/>
                        </a:rPr>
                        <m:t>s</m:t>
                      </m:r>
                      <m:r>
                        <a:rPr lang="en-US" sz="2400" i="1">
                          <a:solidFill>
                            <a:srgbClr val="0000FF"/>
                          </a:solidFill>
                          <a:latin typeface="Cambria Math"/>
                        </a:rPr>
                        <m:t>=</m:t>
                      </m:r>
                      <m:rad>
                        <m:radPr>
                          <m:degHide m:val="on"/>
                          <m:ctrlPr>
                            <a:rPr lang="en-US" sz="2400" i="1">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acc>
                                            <m:accPr>
                                              <m:chr m:val="̅"/>
                                              <m:ctrlPr>
                                                <a:rPr lang="en-US" sz="2400" i="1">
                                                  <a:solidFill>
                                                    <a:srgbClr val="0000FF"/>
                                                  </a:solidFill>
                                                  <a:latin typeface="Cambria Math"/>
                                                </a:rPr>
                                              </m:ctrlPr>
                                            </m:accPr>
                                            <m:e>
                                              <m:r>
                                                <m:rPr>
                                                  <m:nor/>
                                                </m:rPr>
                                                <a:rPr lang="en-US" sz="2400">
                                                  <a:solidFill>
                                                    <a:srgbClr val="0000FF"/>
                                                  </a:solidFill>
                                                </a:rPr>
                                                <m:t>x</m:t>
                                              </m:r>
                                            </m:e>
                                          </m:acc>
                                        </m:e>
                                      </m:d>
                                    </m:e>
                                    <m:sup>
                                      <m:r>
                                        <m:rPr>
                                          <m:nor/>
                                        </m:rPr>
                                        <a:rPr lang="en-US" sz="2400">
                                          <a:solidFill>
                                            <a:srgbClr val="0000FF"/>
                                          </a:solidFill>
                                        </a:rPr>
                                        <m:t>2</m:t>
                                      </m:r>
                                    </m:sup>
                                  </m:sSup>
                                </m:e>
                              </m:nary>
                            </m:num>
                            <m:den>
                              <m:r>
                                <m:rPr>
                                  <m:nor/>
                                </m:rPr>
                                <a:rPr lang="en-US" sz="2400" b="0" i="0" smtClean="0">
                                  <a:solidFill>
                                    <a:srgbClr val="0000FF"/>
                                  </a:solidFill>
                                  <a:latin typeface="+mj-lt"/>
                                </a:rPr>
                                <m:t>n</m:t>
                              </m:r>
                              <m:r>
                                <m:rPr>
                                  <m:nor/>
                                </m:rPr>
                                <a:rPr lang="en-US" sz="2400" b="0" i="0" smtClean="0">
                                  <a:solidFill>
                                    <a:srgbClr val="0000FF"/>
                                  </a:solidFill>
                                  <a:latin typeface="+mj-lt"/>
                                </a:rPr>
                                <m:t> − 1</m:t>
                              </m:r>
                            </m:den>
                          </m:f>
                        </m:e>
                      </m:rad>
                    </m:oMath>
                  </m:oMathPara>
                </a14:m>
                <a:endParaRPr lang="en-US" sz="2400" dirty="0"/>
              </a:p>
            </p:txBody>
          </p:sp>
        </mc:Choice>
        <mc:Fallback>
          <p:sp>
            <p:nvSpPr>
              <p:cNvPr id="16" name="Rectangle 15"/>
              <p:cNvSpPr>
                <a:spLocks noRot="1" noChangeAspect="1" noMove="1" noResize="1" noEditPoints="1" noAdjustHandles="1" noChangeArrowheads="1" noChangeShapeType="1" noTextEdit="1"/>
              </p:cNvSpPr>
              <p:nvPr/>
            </p:nvSpPr>
            <p:spPr>
              <a:xfrm>
                <a:off x="5672664" y="194841"/>
                <a:ext cx="3505200" cy="1183529"/>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2" name="TextBox 1"/>
              <p:cNvSpPr txBox="1"/>
              <p:nvPr/>
            </p:nvSpPr>
            <p:spPr>
              <a:xfrm>
                <a:off x="7164509" y="2667000"/>
                <a:ext cx="1668586" cy="6041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m:t>
                      </m:r>
                      <m:r>
                        <m:rPr>
                          <m:nor/>
                        </m:rPr>
                        <a:rPr lang="en-US" sz="3200" b="0" i="0" smtClean="0">
                          <a:solidFill>
                            <a:srgbClr val="0000FF"/>
                          </a:solidFill>
                          <a:latin typeface="+mj-lt"/>
                        </a:rPr>
                        <m:t>47.</m:t>
                      </m:r>
                      <m:acc>
                        <m:accPr>
                          <m:chr m:val="̅"/>
                          <m:ctrlPr>
                            <a:rPr lang="en-US" sz="3200" b="0" i="1" smtClean="0">
                              <a:solidFill>
                                <a:srgbClr val="0000FF"/>
                              </a:solidFill>
                              <a:latin typeface="Cambria Math"/>
                            </a:rPr>
                          </m:ctrlPr>
                        </m:accPr>
                        <m:e>
                          <m:r>
                            <m:rPr>
                              <m:nor/>
                            </m:rPr>
                            <a:rPr lang="en-US" sz="3200" b="0" i="0" smtClean="0">
                              <a:solidFill>
                                <a:srgbClr val="0000FF"/>
                              </a:solidFill>
                              <a:latin typeface="+mj-lt"/>
                            </a:rPr>
                            <m:t>63</m:t>
                          </m:r>
                        </m:e>
                      </m:acc>
                    </m:oMath>
                  </m:oMathPara>
                </a14:m>
                <a:endParaRPr lang="en-US" sz="3200" dirty="0">
                  <a:latin typeface="+mj-lt"/>
                </a:endParaRPr>
              </a:p>
            </p:txBody>
          </p:sp>
        </mc:Choice>
        <mc:Fallback>
          <p:sp>
            <p:nvSpPr>
              <p:cNvPr id="2" name="TextBox 1"/>
              <p:cNvSpPr txBox="1">
                <a:spLocks noRot="1" noChangeAspect="1" noMove="1" noResize="1" noEditPoints="1" noAdjustHandles="1" noChangeArrowheads="1" noChangeShapeType="1" noTextEdit="1"/>
              </p:cNvSpPr>
              <p:nvPr/>
            </p:nvSpPr>
            <p:spPr>
              <a:xfrm>
                <a:off x="7164509" y="2667000"/>
                <a:ext cx="1668586" cy="604140"/>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7" name="Rectangle 16"/>
              <p:cNvSpPr/>
              <p:nvPr/>
            </p:nvSpPr>
            <p:spPr>
              <a:xfrm>
                <a:off x="4828055" y="2534309"/>
                <a:ext cx="1329210" cy="8141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solidFill>
                                <a:srgbClr val="0000FF"/>
                              </a:solidFill>
                              <a:latin typeface="Cambria Math"/>
                            </a:rPr>
                          </m:ctrlPr>
                        </m:accPr>
                        <m:e>
                          <m:r>
                            <m:rPr>
                              <m:nor/>
                            </m:rPr>
                            <a:rPr lang="en-US" sz="2400" b="0" i="0" smtClean="0">
                              <a:solidFill>
                                <a:srgbClr val="0000FF"/>
                              </a:solidFill>
                              <a:latin typeface="+mn-lt"/>
                            </a:rPr>
                            <m:t>x</m:t>
                          </m:r>
                        </m:e>
                      </m:acc>
                      <m:r>
                        <m:rPr>
                          <m:nor/>
                        </m:rPr>
                        <a:rPr lang="en-US" sz="2400" smtClean="0">
                          <a:solidFill>
                            <a:srgbClr val="0000FF"/>
                          </a:solidFill>
                        </a:rPr>
                        <m:t> = </m:t>
                      </m:r>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e>
                          </m:nary>
                        </m:num>
                        <m:den>
                          <m:r>
                            <m:rPr>
                              <m:nor/>
                            </m:rPr>
                            <a:rPr lang="en-US" sz="2400" b="0" i="0" smtClean="0">
                              <a:solidFill>
                                <a:srgbClr val="0000FF"/>
                              </a:solidFill>
                              <a:latin typeface="+mn-lt"/>
                            </a:rPr>
                            <m:t>n</m:t>
                          </m:r>
                        </m:den>
                      </m:f>
                    </m:oMath>
                  </m:oMathPara>
                </a14:m>
                <a:endParaRPr lang="en-US" sz="2400" dirty="0"/>
              </a:p>
            </p:txBody>
          </p:sp>
        </mc:Choice>
        <mc:Fallback>
          <p:sp>
            <p:nvSpPr>
              <p:cNvPr id="17" name="Rectangle 16"/>
              <p:cNvSpPr>
                <a:spLocks noRot="1" noChangeAspect="1" noMove="1" noResize="1" noEditPoints="1" noAdjustHandles="1" noChangeArrowheads="1" noChangeShapeType="1" noTextEdit="1"/>
              </p:cNvSpPr>
              <p:nvPr/>
            </p:nvSpPr>
            <p:spPr>
              <a:xfrm>
                <a:off x="4828055" y="2534309"/>
                <a:ext cx="1329210" cy="814134"/>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8" name="Rectangle 17"/>
              <p:cNvSpPr/>
              <p:nvPr/>
            </p:nvSpPr>
            <p:spPr>
              <a:xfrm>
                <a:off x="3649443" y="3554118"/>
                <a:ext cx="1555554" cy="6694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smtClean="0">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oMath>
                  </m:oMathPara>
                </a14:m>
                <a:endParaRPr lang="en-US" sz="2400" dirty="0"/>
              </a:p>
            </p:txBody>
          </p:sp>
        </mc:Choice>
        <mc:Fallback>
          <p:sp>
            <p:nvSpPr>
              <p:cNvPr id="18" name="Rectangle 17"/>
              <p:cNvSpPr>
                <a:spLocks noRot="1" noChangeAspect="1" noMove="1" noResize="1" noEditPoints="1" noAdjustHandles="1" noChangeArrowheads="1" noChangeShapeType="1" noTextEdit="1"/>
              </p:cNvSpPr>
              <p:nvPr/>
            </p:nvSpPr>
            <p:spPr>
              <a:xfrm>
                <a:off x="3649443" y="3554118"/>
                <a:ext cx="1555554" cy="669414"/>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189469324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382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5038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038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503825"/>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503826"/>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503822"/>
                                        </p:tgtEl>
                                        <p:attrNameLst>
                                          <p:attrName>style.visibility</p:attrName>
                                        </p:attrNameLst>
                                      </p:cBhvr>
                                      <p:to>
                                        <p:strVal val="visible"/>
                                      </p:to>
                                    </p:set>
                                  </p:childTnLst>
                                </p:cTn>
                              </p:par>
                            </p:childTnLst>
                          </p:cTn>
                        </p:par>
                        <p:par>
                          <p:cTn id="31" fill="hold">
                            <p:stCondLst>
                              <p:cond delay="0"/>
                            </p:stCondLst>
                            <p:childTnLst>
                              <p:par>
                                <p:cTn id="32" presetID="10"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382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0382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0382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0382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03823">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03823">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03824">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03824">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03824">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03824">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038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20" grpId="0"/>
      <p:bldP spid="503822" grpId="0"/>
      <p:bldP spid="503826" grpId="0" animBg="1"/>
      <p:bldP spid="503825" grpId="0" animBg="1"/>
      <p:bldP spid="503825" grpId="1" animBg="1"/>
      <p:bldP spid="2"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606257" y="4827938"/>
            <a:ext cx="3305334" cy="13797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11002" name="Oval 26"/>
          <p:cNvSpPr>
            <a:spLocks noChangeArrowheads="1"/>
          </p:cNvSpPr>
          <p:nvPr/>
        </p:nvSpPr>
        <p:spPr bwMode="auto">
          <a:xfrm>
            <a:off x="5651321" y="4803913"/>
            <a:ext cx="3492679" cy="1848030"/>
          </a:xfrm>
          <a:prstGeom prst="ellipse">
            <a:avLst/>
          </a:prstGeom>
          <a:solidFill>
            <a:srgbClr val="FFFF00">
              <a:alpha val="23921"/>
            </a:srgbClr>
          </a:solidFill>
          <a:ln w="25400">
            <a:solidFill>
              <a:srgbClr val="FF0000"/>
            </a:solidFill>
            <a:round/>
            <a:headEnd/>
            <a:tailEnd/>
          </a:ln>
        </p:spPr>
        <p:txBody>
          <a:bodyPr wrap="none" anchor="ctr"/>
          <a:lstStyle/>
          <a:p>
            <a:endParaRPr lang="en-US" dirty="0"/>
          </a:p>
        </p:txBody>
      </p:sp>
      <p:sp>
        <p:nvSpPr>
          <p:cNvPr id="510978" name="Rectangle 2"/>
          <p:cNvSpPr>
            <a:spLocks noGrp="1" noChangeArrowheads="1"/>
          </p:cNvSpPr>
          <p:nvPr>
            <p:ph type="title"/>
          </p:nvPr>
        </p:nvSpPr>
        <p:spPr/>
        <p:txBody>
          <a:bodyPr/>
          <a:lstStyle/>
          <a:p>
            <a:pPr algn="l" eaLnBrk="1" hangingPunct="1">
              <a:defRPr/>
            </a:pPr>
            <a:r>
              <a:rPr lang="en-US" dirty="0" smtClean="0">
                <a:solidFill>
                  <a:srgbClr val="0000FF"/>
                </a:solidFill>
              </a:rPr>
              <a:t>Sample</a:t>
            </a:r>
            <a:r>
              <a:rPr lang="en-US" dirty="0" smtClean="0">
                <a:solidFill>
                  <a:srgbClr val="00386B"/>
                </a:solidFill>
              </a:rPr>
              <a:t> Standard Deviation 	   </a:t>
            </a:r>
            <a:r>
              <a:rPr lang="en-US" sz="2400" dirty="0" smtClean="0">
                <a:solidFill>
                  <a:srgbClr val="00386B"/>
                </a:solidFill>
              </a:rPr>
              <a:t>Variation</a:t>
            </a:r>
          </a:p>
        </p:txBody>
      </p:sp>
      <p:sp>
        <p:nvSpPr>
          <p:cNvPr id="510985" name="Oval 9"/>
          <p:cNvSpPr>
            <a:spLocks noChangeArrowheads="1"/>
          </p:cNvSpPr>
          <p:nvPr/>
        </p:nvSpPr>
        <p:spPr bwMode="auto">
          <a:xfrm>
            <a:off x="6860361" y="5076910"/>
            <a:ext cx="1996259" cy="746815"/>
          </a:xfrm>
          <a:prstGeom prst="ellipse">
            <a:avLst/>
          </a:prstGeom>
          <a:solidFill>
            <a:srgbClr val="FFFF00">
              <a:alpha val="23921"/>
            </a:srgbClr>
          </a:solidFill>
          <a:ln w="25400">
            <a:solidFill>
              <a:srgbClr val="FF0000"/>
            </a:solidFill>
            <a:round/>
            <a:headEnd/>
            <a:tailEnd/>
          </a:ln>
        </p:spPr>
        <p:txBody>
          <a:bodyPr wrap="none" anchor="ctr"/>
          <a:lstStyle/>
          <a:p>
            <a:endParaRPr lang="en-US" dirty="0"/>
          </a:p>
        </p:txBody>
      </p:sp>
      <p:sp>
        <p:nvSpPr>
          <p:cNvPr id="510987" name="Text Box 11"/>
          <p:cNvSpPr txBox="1">
            <a:spLocks noChangeArrowheads="1"/>
          </p:cNvSpPr>
          <p:nvPr/>
        </p:nvSpPr>
        <p:spPr bwMode="auto">
          <a:xfrm>
            <a:off x="2491707" y="2735829"/>
            <a:ext cx="23336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a:solidFill>
                  <a:srgbClr val="9900CC"/>
                </a:solidFill>
              </a:rPr>
              <a:t>= </a:t>
            </a:r>
            <a:r>
              <a:rPr lang="en-US" sz="2800" dirty="0" smtClean="0">
                <a:solidFill>
                  <a:srgbClr val="9900CC"/>
                </a:solidFill>
              </a:rPr>
              <a:t>5,024.5455</a:t>
            </a:r>
            <a:endParaRPr lang="en-US" sz="2800" dirty="0">
              <a:solidFill>
                <a:srgbClr val="9900CC"/>
              </a:solidFill>
            </a:endParaRPr>
          </a:p>
        </p:txBody>
      </p:sp>
      <mc:AlternateContent xmlns:mc="http://schemas.openxmlformats.org/markup-compatibility/2006">
        <mc:Choice xmlns="" xmlns:a14="http://schemas.microsoft.com/office/drawing/2010/main" Requires="a14">
          <p:sp>
            <p:nvSpPr>
              <p:cNvPr id="2" name="Rectangle 1"/>
              <p:cNvSpPr/>
              <p:nvPr/>
            </p:nvSpPr>
            <p:spPr>
              <a:xfrm>
                <a:off x="907916" y="1351836"/>
                <a:ext cx="1804405" cy="669414"/>
              </a:xfrm>
              <a:prstGeom prst="rect">
                <a:avLst/>
              </a:prstGeom>
            </p:spPr>
            <p:txBody>
              <a:bodyPr wrap="none">
                <a:spAutoFit/>
              </a:bodyPr>
              <a:lstStyle/>
              <a:p>
                <a14:m>
                  <m:oMath xmlns:m="http://schemas.openxmlformats.org/officeDocument/2006/math">
                    <m:nary>
                      <m:naryPr>
                        <m:chr m:val="∑"/>
                        <m:limLoc m:val="undOvr"/>
                        <m:subHide m:val="on"/>
                        <m:supHide m:val="on"/>
                        <m:ctrlPr>
                          <a:rPr lang="en-US" sz="2400" i="1" smtClean="0">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a:solidFill>
                                      <a:srgbClr val="0000FF"/>
                                    </a:solidFill>
                                  </a:rPr>
                                  <m:t>  </m:t>
                                </m:r>
                                <m:acc>
                                  <m:accPr>
                                    <m:chr m:val="̅"/>
                                    <m:ctrlPr>
                                      <a:rPr lang="en-US" sz="240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oMath>
                </a14:m>
                <a:r>
                  <a:rPr lang="en-US" dirty="0" smtClean="0"/>
                  <a:t>=</a:t>
                </a:r>
                <a:endParaRPr lang="en-US" dirty="0"/>
              </a:p>
            </p:txBody>
          </p:sp>
        </mc:Choice>
        <mc:Fallback>
          <p:sp>
            <p:nvSpPr>
              <p:cNvPr id="2" name="Rectangle 1"/>
              <p:cNvSpPr>
                <a:spLocks noRot="1" noChangeAspect="1" noMove="1" noResize="1" noEditPoints="1" noAdjustHandles="1" noChangeArrowheads="1" noChangeShapeType="1" noTextEdit="1"/>
              </p:cNvSpPr>
              <p:nvPr/>
            </p:nvSpPr>
            <p:spPr>
              <a:xfrm>
                <a:off x="907916" y="1351836"/>
                <a:ext cx="1804405" cy="669414"/>
              </a:xfrm>
              <a:prstGeom prst="rect">
                <a:avLst/>
              </a:prstGeom>
              <a:blipFill rotWithShape="1">
                <a:blip r:embed="rId4"/>
                <a:stretch>
                  <a:fillRect r="-1689" b="-6364"/>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3" name="Rectangle 2"/>
              <p:cNvSpPr/>
              <p:nvPr/>
            </p:nvSpPr>
            <p:spPr>
              <a:xfrm>
                <a:off x="2575990" y="3735611"/>
                <a:ext cx="5056769" cy="976036"/>
              </a:xfrm>
              <a:prstGeom prst="rect">
                <a:avLst/>
              </a:prstGeom>
            </p:spPr>
            <p:txBody>
              <a:bodyPr wrap="none">
                <a:spAutoFit/>
              </a:bodyPr>
              <a:lstStyle/>
              <a:p>
                <a14:m>
                  <m:oMath xmlns:m="http://schemas.openxmlformats.org/officeDocument/2006/math">
                    <m:f>
                      <m:fPr>
                        <m:ctrlPr>
                          <a:rPr lang="en-US" sz="2400" i="1" smtClean="0">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a:solidFill>
                                              <a:srgbClr val="0000FF"/>
                                            </a:solidFill>
                                          </a:rPr>
                                          <m:t>x</m:t>
                                        </m:r>
                                      </m:e>
                                      <m:sub>
                                        <m:r>
                                          <m:rPr>
                                            <m:nor/>
                                          </m:rPr>
                                          <a:rPr lang="en-US" sz="2400">
                                            <a:solidFill>
                                              <a:srgbClr val="0000FF"/>
                                            </a:solidFill>
                                          </a:rPr>
                                          <m:t>i</m:t>
                                        </m:r>
                                      </m:sub>
                                    </m:sSub>
                                    <m:r>
                                      <a:rPr lang="en-US" sz="2400" i="1">
                                        <a:solidFill>
                                          <a:srgbClr val="0000FF"/>
                                        </a:solidFill>
                                        <a:latin typeface="Cambria Math"/>
                                      </a:rPr>
                                      <m:t> </m:t>
                                    </m:r>
                                    <m:r>
                                      <m:rPr>
                                        <m:nor/>
                                      </m:rPr>
                                      <a:rPr lang="en-US" sz="2400" i="1">
                                        <a:solidFill>
                                          <a:srgbClr val="0000FF"/>
                                        </a:solidFill>
                                      </a:rPr>
                                      <m:t>−</m:t>
                                    </m:r>
                                    <m:r>
                                      <m:rPr>
                                        <m:nor/>
                                      </m:rPr>
                                      <a:rPr lang="en-US" sz="2400" smtClean="0">
                                        <a:solidFill>
                                          <a:srgbClr val="0000FF"/>
                                        </a:solidFill>
                                      </a:rPr>
                                      <m:t>  </m:t>
                                    </m:r>
                                    <m:acc>
                                      <m:accPr>
                                        <m:chr m:val="̅"/>
                                        <m:ctrlPr>
                                          <a:rPr lang="en-US" sz="240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a:solidFill>
                                      <a:srgbClr val="0000FF"/>
                                    </a:solidFill>
                                  </a:rPr>
                                  <m:t>2</m:t>
                                </m:r>
                              </m:sup>
                            </m:sSup>
                          </m:e>
                        </m:nary>
                      </m:num>
                      <m:den>
                        <m:r>
                          <m:rPr>
                            <m:nor/>
                          </m:rPr>
                          <a:rPr lang="en-US" sz="2400" b="0" i="0" smtClean="0">
                            <a:solidFill>
                              <a:srgbClr val="0000FF"/>
                            </a:solidFill>
                            <a:latin typeface="+mn-lt"/>
                          </a:rPr>
                          <m:t>n</m:t>
                        </m:r>
                        <m:r>
                          <m:rPr>
                            <m:nor/>
                          </m:rPr>
                          <a:rPr lang="en-US" sz="2400" b="0" i="0" smtClean="0">
                            <a:solidFill>
                              <a:srgbClr val="0000FF"/>
                            </a:solidFill>
                            <a:latin typeface="+mn-lt"/>
                          </a:rPr>
                          <m:t> − 1</m:t>
                        </m:r>
                      </m:den>
                    </m:f>
                  </m:oMath>
                </a14:m>
                <a:r>
                  <a:rPr lang="en-US" sz="2400" dirty="0" smtClean="0"/>
                  <a:t/>
                </a:r>
                <a:r>
                  <a:rPr lang="en-US" sz="2400" dirty="0" smtClean="0">
                    <a:solidFill>
                      <a:srgbClr val="0000FF"/>
                    </a:solidFill>
                    <a:latin typeface="+mn-lt"/>
                  </a:rPr>
                  <a:t>=  </a:t>
                </a:r>
                <a14:m>
                  <m:oMath xmlns:m="http://schemas.openxmlformats.org/officeDocument/2006/math">
                    <m:f>
                      <m:fPr>
                        <m:ctrlPr>
                          <a:rPr lang="en-US" sz="2400" i="1">
                            <a:solidFill>
                              <a:srgbClr val="0000FF"/>
                            </a:solidFill>
                            <a:latin typeface="Cambria Math"/>
                          </a:rPr>
                        </m:ctrlPr>
                      </m:fPr>
                      <m:num>
                        <m:r>
                          <m:rPr>
                            <m:nor/>
                          </m:rPr>
                          <a:rPr lang="en-US" sz="2400" b="0" i="0" smtClean="0">
                            <a:solidFill>
                              <a:srgbClr val="9900CC"/>
                            </a:solidFill>
                            <a:latin typeface="+mn-lt"/>
                          </a:rPr>
                          <m:t>5024.5455</m:t>
                        </m:r>
                      </m:num>
                      <m:den>
                        <m:r>
                          <m:rPr>
                            <m:nor/>
                          </m:rPr>
                          <a:rPr lang="en-US" sz="2400" b="0" i="0" smtClean="0">
                            <a:solidFill>
                              <a:srgbClr val="0000FF"/>
                            </a:solidFill>
                            <a:latin typeface="+mn-lt"/>
                          </a:rPr>
                          <m:t>10</m:t>
                        </m:r>
                      </m:den>
                    </m:f>
                  </m:oMath>
                </a14:m>
                <a:r>
                  <a:rPr lang="en-US" sz="2400" dirty="0" smtClean="0">
                    <a:solidFill>
                      <a:srgbClr val="0000FF"/>
                    </a:solidFill>
                    <a:latin typeface="+mn-lt"/>
                  </a:rPr>
                  <a:t> = </a:t>
                </a:r>
                <a:r>
                  <a:rPr lang="en-US" sz="2400" dirty="0" smtClean="0">
                    <a:solidFill>
                      <a:srgbClr val="660033"/>
                    </a:solidFill>
                    <a:latin typeface="+mn-lt"/>
                  </a:rPr>
                  <a:t>502.4545</a:t>
                </a:r>
                <a:endParaRPr lang="en-US" sz="2400" dirty="0">
                  <a:solidFill>
                    <a:srgbClr val="660033"/>
                  </a:solidFill>
                  <a:latin typeface="+mn-lt"/>
                </a:endParaRPr>
              </a:p>
            </p:txBody>
          </p:sp>
        </mc:Choice>
        <mc:Fallback>
          <p:sp>
            <p:nvSpPr>
              <p:cNvPr id="3" name="Rectangle 2"/>
              <p:cNvSpPr>
                <a:spLocks noRot="1" noChangeAspect="1" noMove="1" noResize="1" noEditPoints="1" noAdjustHandles="1" noChangeArrowheads="1" noChangeShapeType="1" noTextEdit="1"/>
              </p:cNvSpPr>
              <p:nvPr/>
            </p:nvSpPr>
            <p:spPr>
              <a:xfrm>
                <a:off x="2575990" y="3735611"/>
                <a:ext cx="5056769" cy="976036"/>
              </a:xfrm>
              <a:prstGeom prst="rect">
                <a:avLst/>
              </a:prstGeom>
              <a:blipFill rotWithShape="1">
                <a:blip r:embed="rId5"/>
                <a:stretch>
                  <a:fillRect r="-1086" b="-4375"/>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5" name="Rectangle 4"/>
              <p:cNvSpPr/>
              <p:nvPr/>
            </p:nvSpPr>
            <p:spPr>
              <a:xfrm>
                <a:off x="790349" y="5279570"/>
                <a:ext cx="4684039" cy="11835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US" sz="2400" i="1" smtClean="0">
                              <a:solidFill>
                                <a:srgbClr val="0000FF"/>
                              </a:solidFill>
                              <a:latin typeface="Cambria Math"/>
                            </a:rPr>
                          </m:ctrlPr>
                        </m:radPr>
                        <m:deg/>
                        <m:e>
                          <m:f>
                            <m:fPr>
                              <m:ctrlPr>
                                <a:rPr lang="en-US" sz="2400" i="1">
                                  <a:solidFill>
                                    <a:srgbClr val="0000FF"/>
                                  </a:solidFill>
                                  <a:latin typeface="Cambria Math"/>
                                </a:rPr>
                              </m:ctrlPr>
                            </m:fPr>
                            <m:num>
                              <m:nary>
                                <m:naryPr>
                                  <m:chr m:val="∑"/>
                                  <m:limLoc m:val="undOvr"/>
                                  <m:subHide m:val="on"/>
                                  <m:supHide m:val="on"/>
                                  <m:ctrlPr>
                                    <a:rPr lang="en-US" sz="2400" i="1">
                                      <a:solidFill>
                                        <a:srgbClr val="0000FF"/>
                                      </a:solidFill>
                                      <a:latin typeface="Cambria Math"/>
                                    </a:rPr>
                                  </m:ctrlPr>
                                </m:naryPr>
                                <m:sub/>
                                <m:sup/>
                                <m:e>
                                  <m:sSup>
                                    <m:sSupPr>
                                      <m:ctrlPr>
                                        <a:rPr lang="en-US" sz="2400" i="1">
                                          <a:solidFill>
                                            <a:srgbClr val="0000FF"/>
                                          </a:solidFill>
                                          <a:latin typeface="Cambria Math"/>
                                        </a:rPr>
                                      </m:ctrlPr>
                                    </m:sSupPr>
                                    <m:e>
                                      <m:d>
                                        <m:dPr>
                                          <m:ctrlPr>
                                            <a:rPr lang="en-US" sz="2400" i="1">
                                              <a:solidFill>
                                                <a:srgbClr val="0000FF"/>
                                              </a:solidFill>
                                              <a:latin typeface="Cambria Math"/>
                                            </a:rPr>
                                          </m:ctrlPr>
                                        </m:dPr>
                                        <m:e>
                                          <m:sSub>
                                            <m:sSubPr>
                                              <m:ctrlPr>
                                                <a:rPr lang="en-US" sz="2400" i="1">
                                                  <a:solidFill>
                                                    <a:srgbClr val="0000FF"/>
                                                  </a:solidFill>
                                                  <a:latin typeface="Cambria Math"/>
                                                </a:rPr>
                                              </m:ctrlPr>
                                            </m:sSubPr>
                                            <m:e>
                                              <m:r>
                                                <m:rPr>
                                                  <m:nor/>
                                                </m:rPr>
                                                <a:rPr lang="en-US" sz="2400" smtClean="0">
                                                  <a:solidFill>
                                                    <a:srgbClr val="0000FF"/>
                                                  </a:solidFill>
                                                  <a:latin typeface="+mn-lt"/>
                                                </a:rPr>
                                                <m:t>x</m:t>
                                              </m:r>
                                            </m:e>
                                            <m:sub>
                                              <m:r>
                                                <m:rPr>
                                                  <m:nor/>
                                                </m:rPr>
                                                <a:rPr lang="en-US" sz="2400" smtClean="0">
                                                  <a:solidFill>
                                                    <a:srgbClr val="0000FF"/>
                                                  </a:solidFill>
                                                  <a:latin typeface="+mn-lt"/>
                                                </a:rPr>
                                                <m:t>i</m:t>
                                              </m:r>
                                            </m:sub>
                                          </m:sSub>
                                          <m:r>
                                            <m:rPr>
                                              <m:nor/>
                                            </m:rPr>
                                            <a:rPr lang="en-US" sz="2400" i="0" smtClean="0">
                                              <a:solidFill>
                                                <a:srgbClr val="0000FF"/>
                                              </a:solidFill>
                                              <a:latin typeface="+mn-lt"/>
                                            </a:rPr>
                                            <m:t> </m:t>
                                          </m:r>
                                          <m:r>
                                            <m:rPr>
                                              <m:nor/>
                                            </m:rPr>
                                            <a:rPr lang="en-US" sz="2400" i="1" smtClean="0">
                                              <a:solidFill>
                                                <a:srgbClr val="0000FF"/>
                                              </a:solidFill>
                                              <a:latin typeface="+mn-lt"/>
                                            </a:rPr>
                                            <m:t>−</m:t>
                                          </m:r>
                                          <m:r>
                                            <m:rPr>
                                              <m:nor/>
                                            </m:rPr>
                                            <a:rPr lang="en-US" sz="2400" smtClean="0">
                                              <a:solidFill>
                                                <a:srgbClr val="0000FF"/>
                                              </a:solidFill>
                                              <a:latin typeface="+mn-lt"/>
                                            </a:rPr>
                                            <m:t> </m:t>
                                          </m:r>
                                          <m:acc>
                                            <m:accPr>
                                              <m:chr m:val="̅"/>
                                              <m:ctrlPr>
                                                <a:rPr lang="en-US" sz="2400" i="1" smtClean="0">
                                                  <a:solidFill>
                                                    <a:srgbClr val="0000FF"/>
                                                  </a:solidFill>
                                                  <a:latin typeface="Cambria Math"/>
                                                </a:rPr>
                                              </m:ctrlPr>
                                            </m:accPr>
                                            <m:e>
                                              <m:r>
                                                <m:rPr>
                                                  <m:nor/>
                                                </m:rPr>
                                                <a:rPr lang="en-US" sz="2400" b="0" i="0" smtClean="0">
                                                  <a:solidFill>
                                                    <a:srgbClr val="0000FF"/>
                                                  </a:solidFill>
                                                  <a:latin typeface="+mn-lt"/>
                                                </a:rPr>
                                                <m:t>x</m:t>
                                              </m:r>
                                            </m:e>
                                          </m:acc>
                                        </m:e>
                                      </m:d>
                                    </m:e>
                                    <m:sup>
                                      <m:r>
                                        <m:rPr>
                                          <m:nor/>
                                        </m:rPr>
                                        <a:rPr lang="en-US" sz="2400" smtClean="0">
                                          <a:solidFill>
                                            <a:srgbClr val="0000FF"/>
                                          </a:solidFill>
                                          <a:latin typeface="+mn-lt"/>
                                        </a:rPr>
                                        <m:t>2</m:t>
                                      </m:r>
                                    </m:sup>
                                  </m:sSup>
                                </m:e>
                              </m:nary>
                            </m:num>
                            <m:den>
                              <m:r>
                                <m:rPr>
                                  <m:nor/>
                                </m:rPr>
                                <a:rPr lang="en-US" sz="2400" b="0" i="0" smtClean="0">
                                  <a:solidFill>
                                    <a:srgbClr val="0000FF"/>
                                  </a:solidFill>
                                  <a:latin typeface="+mj-lt"/>
                                </a:rPr>
                                <m:t>n</m:t>
                              </m:r>
                              <m:r>
                                <m:rPr>
                                  <m:nor/>
                                </m:rPr>
                                <a:rPr lang="en-US" sz="2400" b="0" i="0" smtClean="0">
                                  <a:solidFill>
                                    <a:srgbClr val="0000FF"/>
                                  </a:solidFill>
                                  <a:latin typeface="+mj-lt"/>
                                </a:rPr>
                                <m:t> − 1</m:t>
                              </m:r>
                            </m:den>
                          </m:f>
                        </m:e>
                      </m:rad>
                      <m:r>
                        <m:rPr>
                          <m:nor/>
                        </m:rPr>
                        <a:rPr lang="en-US" sz="2400" b="0" i="0" smtClean="0">
                          <a:solidFill>
                            <a:srgbClr val="0000FF"/>
                          </a:solidFill>
                          <a:latin typeface="+mn-lt"/>
                        </a:rPr>
                        <m:t>=</m:t>
                      </m:r>
                      <m:r>
                        <a:rPr lang="en-US" sz="2400" b="0" i="1" smtClean="0">
                          <a:solidFill>
                            <a:srgbClr val="0000FF"/>
                          </a:solidFill>
                          <a:latin typeface="Cambria Math"/>
                        </a:rPr>
                        <m:t> </m:t>
                      </m:r>
                      <m:rad>
                        <m:radPr>
                          <m:degHide m:val="on"/>
                          <m:ctrlPr>
                            <a:rPr lang="en-US" sz="2400" b="0" i="1" smtClean="0">
                              <a:solidFill>
                                <a:srgbClr val="0000FF"/>
                              </a:solidFill>
                              <a:latin typeface="Cambria Math"/>
                            </a:rPr>
                          </m:ctrlPr>
                        </m:radPr>
                        <m:deg/>
                        <m:e>
                          <m:r>
                            <m:rPr>
                              <m:nor/>
                            </m:rPr>
                            <a:rPr lang="en-US" sz="2400" b="0" i="0" smtClean="0">
                              <a:solidFill>
                                <a:srgbClr val="660033"/>
                              </a:solidFill>
                              <a:latin typeface="+mn-lt"/>
                            </a:rPr>
                            <m:t>502.454</m:t>
                          </m:r>
                          <m:r>
                            <m:rPr>
                              <m:nor/>
                            </m:rPr>
                            <a:rPr lang="en-US" sz="2400" b="0" i="0" smtClean="0">
                              <a:solidFill>
                                <a:srgbClr val="660033"/>
                              </a:solidFill>
                              <a:latin typeface="+mj-lt"/>
                            </a:rPr>
                            <m:t>5</m:t>
                          </m:r>
                        </m:e>
                      </m:rad>
                      <m:r>
                        <m:rPr>
                          <m:nor/>
                        </m:rPr>
                        <a:rPr lang="en-US" sz="2400" b="0" i="0" smtClean="0">
                          <a:solidFill>
                            <a:srgbClr val="0000FF"/>
                          </a:solidFill>
                          <a:latin typeface="+mn-lt"/>
                        </a:rPr>
                        <m:t> = </m:t>
                      </m:r>
                      <m:r>
                        <m:rPr>
                          <m:nor/>
                        </m:rPr>
                        <a:rPr lang="en-US" sz="2400" b="1" i="0" smtClean="0">
                          <a:solidFill>
                            <a:schemeClr val="tx1"/>
                          </a:solidFill>
                          <a:latin typeface="+mn-lt"/>
                        </a:rPr>
                        <m:t>22.4</m:t>
                      </m:r>
                    </m:oMath>
                  </m:oMathPara>
                </a14:m>
                <a:endParaRPr lang="en-US" sz="2400" b="1" dirty="0">
                  <a:solidFill>
                    <a:schemeClr val="tx1"/>
                  </a:solidFill>
                  <a:latin typeface="+mn-lt"/>
                </a:endParaRPr>
              </a:p>
            </p:txBody>
          </p:sp>
        </mc:Choice>
        <mc:Fallback>
          <p:sp>
            <p:nvSpPr>
              <p:cNvPr id="5" name="Rectangle 4"/>
              <p:cNvSpPr>
                <a:spLocks noRot="1" noChangeAspect="1" noMove="1" noResize="1" noEditPoints="1" noAdjustHandles="1" noChangeArrowheads="1" noChangeShapeType="1" noTextEdit="1"/>
              </p:cNvSpPr>
              <p:nvPr/>
            </p:nvSpPr>
            <p:spPr>
              <a:xfrm>
                <a:off x="790349" y="5279570"/>
                <a:ext cx="4684039" cy="1183529"/>
              </a:xfrm>
              <a:prstGeom prst="rect">
                <a:avLst/>
              </a:prstGeom>
              <a:blipFill rotWithShape="1">
                <a:blip r:embed="rId6"/>
                <a:stretch>
                  <a:fillRect/>
                </a:stretch>
              </a:blipFill>
            </p:spPr>
            <p:txBody>
              <a:bodyPr/>
              <a:lstStyle/>
              <a:p>
                <a:r>
                  <a:rPr lang="en-US">
                    <a:noFill/>
                  </a:rPr>
                  <a:t> </a:t>
                </a:r>
              </a:p>
            </p:txBody>
          </p:sp>
        </mc:Fallback>
      </mc:AlternateContent>
      <p:sp>
        <p:nvSpPr>
          <p:cNvPr id="18" name="Text Box 6"/>
          <p:cNvSpPr txBox="1">
            <a:spLocks noChangeArrowheads="1"/>
          </p:cNvSpPr>
          <p:nvPr/>
        </p:nvSpPr>
        <p:spPr bwMode="auto">
          <a:xfrm>
            <a:off x="228599" y="1081956"/>
            <a:ext cx="613610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smtClean="0"/>
              <a:t>3. Sum all squared differences.  </a:t>
            </a:r>
            <a:endParaRPr lang="en-US" sz="2400" dirty="0"/>
          </a:p>
        </p:txBody>
      </p:sp>
      <p:sp>
        <p:nvSpPr>
          <p:cNvPr id="22" name="Text Box 15"/>
          <p:cNvSpPr txBox="1">
            <a:spLocks noChangeArrowheads="1"/>
          </p:cNvSpPr>
          <p:nvPr/>
        </p:nvSpPr>
        <p:spPr bwMode="auto">
          <a:xfrm>
            <a:off x="236537" y="3324367"/>
            <a:ext cx="8620083"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914400" eaLnBrk="1" hangingPunct="1">
              <a:spcBef>
                <a:spcPct val="50000"/>
              </a:spcBef>
            </a:pPr>
            <a:r>
              <a:rPr lang="en-US" sz="2400" dirty="0" smtClean="0"/>
              <a:t>4. Divide the summation by the number of sample data values</a:t>
            </a:r>
          </a:p>
          <a:p>
            <a:pPr indent="-914400" eaLnBrk="1" hangingPunct="1">
              <a:spcBef>
                <a:spcPts val="0"/>
              </a:spcBef>
            </a:pPr>
            <a:r>
              <a:rPr lang="en-US" sz="2400" dirty="0" smtClean="0"/>
              <a:t>    minus one.</a:t>
            </a:r>
            <a:endParaRPr lang="en-US" sz="2400" dirty="0"/>
          </a:p>
        </p:txBody>
      </p:sp>
      <p:sp>
        <p:nvSpPr>
          <p:cNvPr id="23" name="Text Box 20"/>
          <p:cNvSpPr txBox="1">
            <a:spLocks noChangeArrowheads="1"/>
          </p:cNvSpPr>
          <p:nvPr/>
        </p:nvSpPr>
        <p:spPr bwMode="auto">
          <a:xfrm>
            <a:off x="228598" y="4678128"/>
            <a:ext cx="613610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smtClean="0"/>
              <a:t>5. Calculate the square root of the result.</a:t>
            </a:r>
            <a:endParaRPr lang="en-US" sz="2400" dirty="0"/>
          </a:p>
        </p:txBody>
      </p:sp>
      <p:sp>
        <p:nvSpPr>
          <p:cNvPr id="511001" name="Oval 25"/>
          <p:cNvSpPr>
            <a:spLocks noChangeArrowheads="1"/>
          </p:cNvSpPr>
          <p:nvPr/>
        </p:nvSpPr>
        <p:spPr bwMode="auto">
          <a:xfrm>
            <a:off x="6805749" y="5076911"/>
            <a:ext cx="2237604" cy="1095288"/>
          </a:xfrm>
          <a:prstGeom prst="ellipse">
            <a:avLst/>
          </a:prstGeom>
          <a:solidFill>
            <a:srgbClr val="FFFF00">
              <a:alpha val="23921"/>
            </a:srgbClr>
          </a:solidFill>
          <a:ln w="25400">
            <a:solidFill>
              <a:srgbClr val="FF0000"/>
            </a:solidFill>
            <a:round/>
            <a:headEnd/>
            <a:tailEnd/>
          </a:ln>
        </p:spPr>
        <p:txBody>
          <a:bodyPr wrap="none" anchor="ctr"/>
          <a:lstStyle/>
          <a:p>
            <a:endParaRPr lang="en-US" dirty="0"/>
          </a:p>
        </p:txBody>
      </p:sp>
      <p:sp>
        <p:nvSpPr>
          <p:cNvPr id="19" name="Text Box 7"/>
          <p:cNvSpPr txBox="1">
            <a:spLocks noChangeArrowheads="1"/>
          </p:cNvSpPr>
          <p:nvPr/>
        </p:nvSpPr>
        <p:spPr bwMode="auto">
          <a:xfrm>
            <a:off x="2848621" y="1515123"/>
            <a:ext cx="6295377"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solidFill>
                  <a:srgbClr val="336600"/>
                </a:solidFill>
              </a:rPr>
              <a:t>2082.6777 + 1817.8595 + 0.1322 + 1.8595 + 54.2231 + 107.4050 + 129.1322 + 152.8595 + 206.3140  </a:t>
            </a:r>
          </a:p>
          <a:p>
            <a:pPr eaLnBrk="1" hangingPunct="1">
              <a:spcBef>
                <a:spcPts val="0"/>
              </a:spcBef>
            </a:pPr>
            <a:r>
              <a:rPr lang="en-US" dirty="0">
                <a:solidFill>
                  <a:srgbClr val="336600"/>
                </a:solidFill>
              </a:rPr>
              <a:t>+ 236.0413 + </a:t>
            </a:r>
            <a:r>
              <a:rPr lang="en-US" dirty="0" smtClean="0">
                <a:solidFill>
                  <a:srgbClr val="336600"/>
                </a:solidFill>
              </a:rPr>
              <a:t>236.0413</a:t>
            </a:r>
            <a:endParaRPr lang="en-US" dirty="0">
              <a:solidFill>
                <a:srgbClr val="336600"/>
              </a:solidFill>
            </a:endParaRPr>
          </a:p>
        </p:txBody>
      </p:sp>
      <p:sp>
        <p:nvSpPr>
          <p:cNvPr id="15" name="TextBox 14"/>
          <p:cNvSpPr txBox="1"/>
          <p:nvPr/>
        </p:nvSpPr>
        <p:spPr>
          <a:xfrm>
            <a:off x="2743200" y="6457890"/>
            <a:ext cx="3321698" cy="400110"/>
          </a:xfrm>
          <a:prstGeom prst="rect">
            <a:avLst/>
          </a:prstGeom>
          <a:noFill/>
        </p:spPr>
        <p:txBody>
          <a:bodyPr wrap="square" rtlCol="0">
            <a:spAutoFit/>
          </a:bodyPr>
          <a:lstStyle/>
          <a:p>
            <a:r>
              <a:rPr lang="en-US" sz="2000" b="1" dirty="0" smtClean="0"/>
              <a:t>SD of Population = 21.4</a:t>
            </a:r>
            <a:endParaRPr lang="en-US" sz="2000" b="1" dirty="0"/>
          </a:p>
        </p:txBody>
      </p:sp>
    </p:spTree>
    <p:extLst>
      <p:ext uri="{BB962C8B-B14F-4D97-AF65-F5344CB8AC3E}">
        <p14:creationId xmlns="" xmlns:p14="http://schemas.microsoft.com/office/powerpoint/2010/main" val="20290796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1" nodeType="afterEffect">
                                  <p:stCondLst>
                                    <p:cond delay="0"/>
                                  </p:stCondLst>
                                  <p:childTnLst>
                                    <p:set>
                                      <p:cBhvr>
                                        <p:cTn id="10" dur="1" fill="hold">
                                          <p:stCondLst>
                                            <p:cond delay="0"/>
                                          </p:stCondLst>
                                        </p:cTn>
                                        <p:tgtEl>
                                          <p:spTgt spid="510985"/>
                                        </p:tgtEl>
                                        <p:attrNameLst>
                                          <p:attrName>style.visibility</p:attrName>
                                        </p:attrNameLst>
                                      </p:cBhvr>
                                      <p:to>
                                        <p:strVal val="visible"/>
                                      </p:to>
                                    </p:set>
                                    <p:animEffect transition="in" filter="fade">
                                      <p:cBhvr>
                                        <p:cTn id="11" dur="500"/>
                                        <p:tgtEl>
                                          <p:spTgt spid="510985"/>
                                        </p:tgtEl>
                                      </p:cBhvr>
                                    </p:animEffec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1000"/>
                                  </p:stCondLst>
                                  <p:childTnLst>
                                    <p:set>
                                      <p:cBhvr>
                                        <p:cTn id="21" dur="1" fill="hold">
                                          <p:stCondLst>
                                            <p:cond delay="0"/>
                                          </p:stCondLst>
                                        </p:cTn>
                                        <p:tgtEl>
                                          <p:spTgt spid="51098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0" nodeType="clickEffect">
                                  <p:stCondLst>
                                    <p:cond delay="0"/>
                                  </p:stCondLst>
                                  <p:childTnLst>
                                    <p:set>
                                      <p:cBhvr>
                                        <p:cTn id="25" dur="1" fill="hold">
                                          <p:stCondLst>
                                            <p:cond delay="0"/>
                                          </p:stCondLst>
                                        </p:cTn>
                                        <p:tgtEl>
                                          <p:spTgt spid="510985"/>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11001"/>
                                        </p:tgtEl>
                                        <p:attrNameLst>
                                          <p:attrName>style.visibility</p:attrName>
                                        </p:attrNameLst>
                                      </p:cBhvr>
                                      <p:to>
                                        <p:strVal val="visible"/>
                                      </p:to>
                                    </p:set>
                                  </p:childTnLst>
                                </p:cTn>
                              </p:par>
                            </p:childTnLst>
                          </p:cTn>
                        </p:par>
                        <p:par>
                          <p:cTn id="30" fill="hold">
                            <p:stCondLst>
                              <p:cond delay="0"/>
                            </p:stCondLst>
                            <p:childTnLst>
                              <p:par>
                                <p:cTn id="31" presetID="10" presetClass="entr" presetSubtype="0" fill="hold" grpId="0" nodeType="afterEffect">
                                  <p:stCondLst>
                                    <p:cond delay="50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511001"/>
                                        </p:tgtEl>
                                        <p:attrNameLst>
                                          <p:attrName>style.visibility</p:attrName>
                                        </p:attrNameLst>
                                      </p:cBhvr>
                                      <p:to>
                                        <p:strVal val="hidden"/>
                                      </p:to>
                                    </p:set>
                                  </p:childTnLst>
                                </p:cTn>
                              </p:par>
                              <p:par>
                                <p:cTn id="38" presetID="1"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511002"/>
                                        </p:tgtEl>
                                        <p:attrNameLst>
                                          <p:attrName>style.visibility</p:attrName>
                                        </p:attrNameLst>
                                      </p:cBhvr>
                                      <p:to>
                                        <p:strVal val="visible"/>
                                      </p:to>
                                    </p:set>
                                  </p:childTnLst>
                                </p:cTn>
                              </p:par>
                            </p:childTnLst>
                          </p:cTn>
                        </p:par>
                        <p:par>
                          <p:cTn id="43" fill="hold">
                            <p:stCondLst>
                              <p:cond delay="0"/>
                            </p:stCondLst>
                            <p:childTnLst>
                              <p:par>
                                <p:cTn id="44" presetID="10" presetClass="entr" presetSubtype="0" fill="hold" grpId="0" nodeType="after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1002" grpId="0" animBg="1"/>
      <p:bldP spid="510985" grpId="0" animBg="1"/>
      <p:bldP spid="510985" grpId="1" animBg="1"/>
      <p:bldP spid="510987" grpId="0"/>
      <p:bldP spid="2" grpId="0" animBg="1"/>
      <p:bldP spid="3" grpId="0" animBg="1"/>
      <p:bldP spid="5" grpId="0" animBg="1"/>
      <p:bldP spid="18" grpId="0"/>
      <p:bldP spid="22" grpId="0"/>
      <p:bldP spid="23" grpId="0"/>
      <p:bldP spid="511001" grpId="0" animBg="1"/>
      <p:bldP spid="511001" grpId="1"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1"/>
            <a:ext cx="8229600" cy="2514600"/>
          </a:xfrm>
        </p:spPr>
        <p:txBody>
          <a:bodyPr/>
          <a:lstStyle/>
          <a:p>
            <a:r>
              <a:rPr lang="en-US" b="1" dirty="0" smtClean="0"/>
              <a:t>General Rule: </a:t>
            </a:r>
            <a:r>
              <a:rPr lang="en-US" dirty="0" smtClean="0"/>
              <a:t>Don’t round until the final answer</a:t>
            </a:r>
          </a:p>
          <a:p>
            <a:pPr lvl="1"/>
            <a:r>
              <a:rPr lang="en-US" dirty="0" smtClean="0"/>
              <a:t>If you are writing intermediate results you may round values, but keep unrounded number in memory</a:t>
            </a:r>
          </a:p>
          <a:p>
            <a:r>
              <a:rPr lang="en-US" dirty="0" smtClean="0"/>
              <a:t>Mean – round to one more decimal place than the original data</a:t>
            </a:r>
          </a:p>
          <a:p>
            <a:r>
              <a:rPr lang="en-US" dirty="0" smtClean="0"/>
              <a:t>Standard Deviation:  round to one more decimal place than the original data</a:t>
            </a:r>
            <a:endParaRPr lang="en-US" dirty="0"/>
          </a:p>
        </p:txBody>
      </p:sp>
      <p:sp>
        <p:nvSpPr>
          <p:cNvPr id="12" name="Title 1"/>
          <p:cNvSpPr txBox="1">
            <a:spLocks/>
          </p:cNvSpPr>
          <p:nvPr/>
        </p:nvSpPr>
        <p:spPr bwMode="auto">
          <a:xfrm>
            <a:off x="457200" y="304800"/>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dirty="0"/>
              <a:t>A Note about </a:t>
            </a:r>
            <a:r>
              <a:rPr lang="en-US" dirty="0" smtClean="0"/>
              <a:t>Rounding in Statistics</a:t>
            </a:r>
            <a:endParaRPr lang="en-US" sz="2400" dirty="0"/>
          </a:p>
        </p:txBody>
      </p:sp>
    </p:spTree>
    <p:extLst>
      <p:ext uri="{BB962C8B-B14F-4D97-AF65-F5344CB8AC3E}">
        <p14:creationId xmlns="" xmlns:p14="http://schemas.microsoft.com/office/powerpoint/2010/main" val="152352589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1850&quot;&gt;&lt;property id=&quot;20148&quot; value=&quot;5&quot;/&gt;&lt;property id=&quot;20300&quot; value=&quot;Slide 2&quot;/&gt;&lt;property id=&quot;20307&quot; value=&quot;343&quot;/&gt;&lt;/object&gt;&lt;object type=&quot;3&quot; unique_id=&quot;11851&quot;&gt;&lt;property id=&quot;20148&quot; value=&quot;5&quot;/&gt;&lt;property id=&quot;20300&quot; value=&quot;Slide 3 - &amp;quot;Population versus Sample  Standard Deviation&amp;quot;&quot;/&gt;&lt;property id=&quot;20307&quot; value=&quot;327&quot;/&gt;&lt;/object&gt;&lt;object type=&quot;3&quot; unique_id=&quot;11852&quot;&gt;&lt;property id=&quot;20148&quot; value=&quot;5&quot;/&gt;&lt;property id=&quot;20300&quot; value=&quot;Slide 4 - &amp;quot;A Note about Standard Deviation&amp;quot;&quot;/&gt;&lt;property id=&quot;20307&quot; value=&quot;326&quot;/&gt;&lt;/object&gt;&lt;object type=&quot;3&quot; unique_id=&quot;11853&quot;&gt;&lt;property id=&quot;20148&quot; value=&quot;5&quot;/&gt;&lt;property id=&quot;20300&quot; value=&quot;Slide 5 - &amp;quot;Sample Standard Deviation &amp;amp;#x09;   Variation&amp;quot;&quot;/&gt;&lt;property id=&quot;20307&quot; value=&quot;333&quot;/&gt;&lt;/object&gt;&lt;object type=&quot;3&quot; unique_id=&quot;11854&quot;&gt;&lt;property id=&quot;20148&quot; value=&quot;5&quot;/&gt;&lt;property id=&quot;20300&quot; value=&quot;Slide 6 - &amp;quot;Sample Mean  &amp;amp;#x09;&amp;amp;#x09;&amp;amp;#x09;Central Tendency&amp;quot;&quot;/&gt;&lt;property id=&quot;20307&quot; value=&quot;334&quot;/&gt;&lt;/object&gt;&lt;object type=&quot;3&quot; unique_id=&quot;11855&quot;&gt;&lt;property id=&quot;20148&quot; value=&quot;5&quot;/&gt;&lt;property id=&quot;20300&quot; value=&quot;Slide 7 - &amp;quot;Sample Standard Deviation&amp;quot;&quot;/&gt;&lt;property id=&quot;20307&quot; value=&quot;342&quot;/&gt;&lt;/object&gt;&lt;object type=&quot;3&quot; unique_id=&quot;11856&quot;&gt;&lt;property id=&quot;20148&quot; value=&quot;5&quot;/&gt;&lt;property id=&quot;20300&quot; value=&quot;Slide 8 - &amp;quot;Sample Standard Deviation &amp;amp;#x09;   Variation&amp;quot;&quot;/&gt;&lt;property id=&quot;20307&quot; value=&quot;332&quot;/&gt;&lt;/object&gt;&lt;object type=&quot;3&quot; unique_id=&quot;11857&quot;&gt;&lt;property id=&quot;20148&quot; value=&quot;5&quot;/&gt;&lt;property id=&quot;20300&quot; value=&quot;Slide 9&quot;/&gt;&lt;property id=&quot;20307&quot; value=&quot;344&quot;/&gt;&lt;/object&gt;&lt;object type=&quot;3&quot; unique_id=&quot;11858&quot;&gt;&lt;property id=&quot;20148&quot; value=&quot;5&quot;/&gt;&lt;property id=&quot;20300&quot; value=&quot;Slide 10 - &amp;quot;A Note about Standard Deviation&amp;quot;&quot;/&gt;&lt;property id=&quot;20307&quot; value=&quot;329&quot;/&gt;&lt;/object&gt;&lt;object type=&quot;3&quot; unique_id=&quot;11859&quot;&gt;&lt;property id=&quot;20148&quot; value=&quot;5&quot;/&gt;&lt;property id=&quot;20300&quot; value=&quot;Slide 11 - &amp;quot;A Note about Standard Deviation&amp;quot;&quot;/&gt;&lt;property id=&quot;20307&quot; value=&quot;336&quot;/&gt;&lt;/object&gt;&lt;object type=&quot;3&quot; unique_id=&quot;11860&quot;&gt;&lt;property id=&quot;20148&quot; value=&quot;5&quot;/&gt;&lt;property id=&quot;20300&quot; value=&quot;Slide 12 - &amp;quot;A Note about Standard Deviation&amp;quot;&quot;/&gt;&lt;property id=&quot;20307&quot; value=&quot;337&quot;/&gt;&lt;/object&gt;&lt;object type=&quot;3&quot; unique_id=&quot;11861&quot;&gt;&lt;property id=&quot;20148&quot; value=&quot;5&quot;/&gt;&lt;property id=&quot;20300&quot; value=&quot;Slide 13 - &amp;quot;Probability Distribution&amp;amp;#x09;&amp;amp;#x09;&amp;amp;#x09;Distribution&amp;quot;&quot;/&gt;&lt;property id=&quot;20307&quot; value=&quot;348&quot;/&gt;&lt;/object&gt;&lt;object type=&quot;3&quot; unique_id=&quot;11862&quot;&gt;&lt;property id=&quot;20148&quot; value=&quot;5&quot;/&gt;&lt;property id=&quot;20300&quot; value=&quot;Slide 14 - &amp;quot;Normal Distribution&amp;amp;#x09;&amp;amp;#x09;&amp;amp;#x09;Distribution&amp;quot;&quot;/&gt;&lt;property id=&quot;20307&quot; value=&quot;291&quot;/&gt;&lt;/object&gt;&lt;object type=&quot;3&quot; unique_id=&quot;11863&quot;&gt;&lt;property id=&quot;20148&quot; value=&quot;5&quot;/&gt;&lt;property id=&quot;20300&quot; value=&quot;Slide 15 - &amp;quot;Normal Distribution&amp;amp;#x09;&amp;amp;#x09;&amp;amp;#x09;Distribution&amp;quot;&quot;/&gt;&lt;property id=&quot;20307&quot; value=&quot;294&quot;/&gt;&lt;/object&gt;&lt;object type=&quot;3&quot; unique_id=&quot;11864&quot;&gt;&lt;property id=&quot;20148&quot; value=&quot;5&quot;/&gt;&lt;property id=&quot;20300&quot; value=&quot;Slide 16 - &amp;quot;Normal Distribution &amp;amp;#x09;&amp;amp;#x09;&amp;amp;#x09;Distribution&amp;quot;&quot;/&gt;&lt;property id=&quot;20307&quot; value=&quot;292&quot;/&gt;&lt;/object&gt;&lt;object type=&quot;3&quot; unique_id=&quot;11865&quot;&gt;&lt;property id=&quot;20148&quot; value=&quot;5&quot;/&gt;&lt;property id=&quot;20300&quot; value=&quot;Slide 17 - &amp;quot;Normal Distribution &amp;amp;#x09;&amp;amp;#x09;&amp;amp;#x09;Distribution&amp;quot;&quot;/&gt;&lt;property id=&quot;20307&quot; value=&quot;316&quot;/&gt;&lt;/object&gt;&lt;object type=&quot;3&quot; unique_id=&quot;11866&quot;&gt;&lt;property id=&quot;20148&quot; value=&quot;5&quot;/&gt;&lt;property id=&quot;20300&quot; value=&quot;Slide 18 - &amp;quot;Normal Distribution &amp;amp;#x09;&amp;amp;#x09;&amp;amp;#x09;Distribution&amp;quot;&quot;/&gt;&lt;property id=&quot;20307&quot; value=&quot;317&quot;/&gt;&lt;/object&gt;&lt;object type=&quot;3&quot; unique_id=&quot;11867&quot;&gt;&lt;property id=&quot;20148&quot; value=&quot;5&quot;/&gt;&lt;property id=&quot;20300&quot; value=&quot;Slide 19 - &amp;quot;What if the data is not symmetric?&amp;quot;&quot;/&gt;&lt;property id=&quot;20307&quot; value=&quot;338&quot;/&gt;&lt;/object&gt;&lt;object type=&quot;3&quot; unique_id=&quot;11868&quot;&gt;&lt;property id=&quot;20148&quot; value=&quot;5&quot;/&gt;&lt;property id=&quot;20300&quot; value=&quot;Slide 20 - &amp;quot;What if the data is not symmetric?&amp;quot;&quot;/&gt;&lt;property id=&quot;20307&quot; value=&quot;349&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3485</TotalTime>
  <Words>2794</Words>
  <Application>Microsoft Office PowerPoint</Application>
  <PresentationFormat>On-screen Show (4:3)</PresentationFormat>
  <Paragraphs>283</Paragraphs>
  <Slides>20</Slides>
  <Notes>20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3" baseType="lpstr">
      <vt:lpstr>PowerPointTemplateAE_2009_1217_NEW NEW Template</vt:lpstr>
      <vt:lpstr>1_Custom Design</vt:lpstr>
      <vt:lpstr>Equation</vt:lpstr>
      <vt:lpstr>Slide 1</vt:lpstr>
      <vt:lpstr>Slide 2</vt:lpstr>
      <vt:lpstr>Population versus Sample  Standard Deviation</vt:lpstr>
      <vt:lpstr>A Note about Standard Deviation</vt:lpstr>
      <vt:lpstr>Sample Standard Deviation     Variation</vt:lpstr>
      <vt:lpstr>Sample Mean     Central Tendency</vt:lpstr>
      <vt:lpstr>Sample Standard Deviation</vt:lpstr>
      <vt:lpstr>Sample Standard Deviation     Variation</vt:lpstr>
      <vt:lpstr>Slide 9</vt:lpstr>
      <vt:lpstr>A Note about Standard Deviation</vt:lpstr>
      <vt:lpstr>A Note about Standard Deviation</vt:lpstr>
      <vt:lpstr>A Note about Standard Deviation</vt:lpstr>
      <vt:lpstr>Probability Distribution   Distribution</vt:lpstr>
      <vt:lpstr>Normal Distribution   Distribution</vt:lpstr>
      <vt:lpstr>Normal Distribution   Distribution</vt:lpstr>
      <vt:lpstr>Normal Distribution    Distribution</vt:lpstr>
      <vt:lpstr>Normal Distribution    Distribution</vt:lpstr>
      <vt:lpstr>Normal Distribution    Distribution</vt:lpstr>
      <vt:lpstr>What if the data is not symmetric?</vt:lpstr>
      <vt:lpstr>What if the data is not symmetric?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U3 Introduction to Summary Statistics</dc:title>
  <dc:subject>IED - Lesson x.y - Lesson title</dc:subject>
  <dc:creator>IED Curriculum Team</dc:creator>
  <cp:lastModifiedBy>ufrsd</cp:lastModifiedBy>
  <cp:revision>159</cp:revision>
  <dcterms:created xsi:type="dcterms:W3CDTF">2010-01-04T14:07:12Z</dcterms:created>
  <dcterms:modified xsi:type="dcterms:W3CDTF">2014-10-06T14:41:18Z</dcterms:modified>
</cp:coreProperties>
</file>