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7"/>
  </p:notesMasterIdLst>
  <p:handoutMasterIdLst>
    <p:handoutMasterId r:id="rId18"/>
  </p:handoutMasterIdLst>
  <p:sldIdLst>
    <p:sldId id="274" r:id="rId3"/>
    <p:sldId id="258" r:id="rId4"/>
    <p:sldId id="262" r:id="rId5"/>
    <p:sldId id="263" r:id="rId6"/>
    <p:sldId id="265" r:id="rId7"/>
    <p:sldId id="268" r:id="rId8"/>
    <p:sldId id="264" r:id="rId9"/>
    <p:sldId id="269" r:id="rId10"/>
    <p:sldId id="270" r:id="rId11"/>
    <p:sldId id="271" r:id="rId12"/>
    <p:sldId id="267" r:id="rId13"/>
    <p:sldId id="272" r:id="rId14"/>
    <p:sldId id="273" r:id="rId15"/>
    <p:sldId id="260"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75477" autoAdjust="0"/>
  </p:normalViewPr>
  <p:slideViewPr>
    <p:cSldViewPr>
      <p:cViewPr>
        <p:scale>
          <a:sx n="70" d="100"/>
          <a:sy n="70" d="100"/>
        </p:scale>
        <p:origin x="-1854" y="-5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229334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64623163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Troposphere comes from the Greek word trope,</a:t>
            </a:r>
            <a:r>
              <a:rPr lang="en-US" baseline="0" dirty="0" smtClean="0"/>
              <a:t> which means turn or change. The troposphere varies from surface to approximately 36,000 ft. This varies by location and season.</a:t>
            </a:r>
          </a:p>
          <a:p>
            <a:r>
              <a:rPr lang="en-US" dirty="0" smtClean="0"/>
              <a:t>Tropopause is a level rather</a:t>
            </a:r>
            <a:r>
              <a:rPr lang="en-US" baseline="0" dirty="0" smtClean="0"/>
              <a:t> than a </a:t>
            </a:r>
            <a:r>
              <a:rPr lang="en-US" dirty="0" smtClean="0"/>
              <a:t>layer</a:t>
            </a:r>
            <a:r>
              <a:rPr lang="en-US" baseline="0" dirty="0" smtClean="0"/>
              <a:t>. The </a:t>
            </a:r>
            <a:r>
              <a:rPr lang="en-US" baseline="0" dirty="0" err="1" smtClean="0"/>
              <a:t>tropopause</a:t>
            </a:r>
            <a:r>
              <a:rPr lang="en-US" baseline="0" dirty="0" smtClean="0"/>
              <a:t> acts as a lid for water vapor, which causes weather phenomena.</a:t>
            </a:r>
            <a:endParaRPr lang="en-US" dirty="0" smtClean="0"/>
          </a:p>
          <a:p>
            <a:r>
              <a:rPr lang="en-US" dirty="0" smtClean="0"/>
              <a:t>Stratosphere is the same</a:t>
            </a:r>
            <a:r>
              <a:rPr lang="en-US" baseline="0" dirty="0" smtClean="0"/>
              <a:t> composition as the t</a:t>
            </a:r>
            <a:r>
              <a:rPr lang="en-US" dirty="0" smtClean="0"/>
              <a:t>roposphere up</a:t>
            </a:r>
            <a:r>
              <a:rPr lang="en-US" baseline="0" dirty="0" smtClean="0"/>
              <a:t> to 160,000 ft.</a:t>
            </a:r>
            <a:endParaRPr lang="en-US" dirty="0" smtClean="0"/>
          </a:p>
          <a:p>
            <a:r>
              <a:rPr lang="en-US" dirty="0" smtClean="0"/>
              <a:t>The</a:t>
            </a:r>
            <a:r>
              <a:rPr lang="en-US" baseline="0" dirty="0" smtClean="0"/>
              <a:t> m</a:t>
            </a:r>
            <a:r>
              <a:rPr lang="en-US" dirty="0" smtClean="0"/>
              <a:t>esosphere and thermosphere are above the</a:t>
            </a:r>
            <a:r>
              <a:rPr lang="en-US" baseline="0" dirty="0" smtClean="0"/>
              <a:t> s</a:t>
            </a:r>
            <a:r>
              <a:rPr lang="en-US" dirty="0" smtClean="0"/>
              <a:t>tratosphere.</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of</a:t>
            </a:r>
            <a:r>
              <a:rPr lang="en-US" baseline="0" dirty="0" smtClean="0"/>
              <a:t> sound changes with air temperature and pressure; therefore, the altitude of the aircraft impacts the speed of sound.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xmlns="" val="402059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degC</a:t>
            </a:r>
            <a:r>
              <a:rPr lang="en-US" baseline="0" dirty="0" smtClean="0"/>
              <a:t> </a:t>
            </a:r>
            <a:r>
              <a:rPr lang="en-US" baseline="0" dirty="0" smtClean="0"/>
              <a:t>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xmlns="" val="402059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xmlns="" val="402059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Acclimatization</a:t>
            </a:r>
            <a:r>
              <a:rPr lang="en-US" baseline="0" dirty="0" smtClean="0"/>
              <a:t> is the process where the body adapts to a new environment. Each person has different physiology and lives at different elevations. The process is dependent upon the change in elevation ranging from days to months.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xmlns="" val="48825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photo</a:t>
            </a:r>
            <a:r>
              <a:rPr lang="en-US" baseline="0" dirty="0" smtClean="0"/>
              <a:t> was taken o</a:t>
            </a:r>
            <a:r>
              <a:rPr lang="en-US" dirty="0" smtClean="0"/>
              <a:t>ff the coast of Pusan, South Korea, July 7, 1999.</a:t>
            </a:r>
            <a:r>
              <a:rPr lang="en-US" baseline="0" dirty="0" smtClean="0"/>
              <a:t> </a:t>
            </a:r>
            <a:r>
              <a:rPr lang="en-US" dirty="0" smtClean="0"/>
              <a:t>An F/A-18 Hornet assigned to Strike Fighter Squadron One Five One (VFA-151) breaks the sound barrier in the skies over the Pacific Ocean. VFA-151 is deployed aboard USS Constellation (CVN 64). U.S. Navy photo by Ensign John Gay.</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aircraft moves through the air, the air molecules near the aircraft are disturbed and move around the aircraft. If the aircraft passes at a low speed, typically less than 250 mph, the density of the air remains constant. But for higher speeds, some of the energy of the aircraft goes into compressing the air and locally changing the density of the air. This compressibility effect alters the amount of resulting force on the aircraft. The effect becomes more important as speed increases. Near and beyond the speed of sound, about 330 m/s or 760 mph, small disturbances in the flow are transmitted to other locations </a:t>
            </a:r>
            <a:r>
              <a:rPr lang="en-US" dirty="0" err="1" smtClean="0"/>
              <a:t>isentropically</a:t>
            </a:r>
            <a:r>
              <a:rPr lang="en-US" dirty="0" smtClean="0"/>
              <a:t> or with constant entropy. But a sharp disturbance generates a shock wave that affects both the lift and drag of an aircraft.</a:t>
            </a:r>
            <a:r>
              <a:rPr lang="en-US" baseline="0" dirty="0" smtClean="0"/>
              <a:t> Read more at http://www.grc.nasa.gov/WWW/K-12/airplane/mach.html</a:t>
            </a:r>
          </a:p>
          <a:p>
            <a:endParaRPr lang="en-US" baseline="0" dirty="0" smtClean="0"/>
          </a:p>
          <a:p>
            <a:r>
              <a:rPr lang="en-US" baseline="0" dirty="0" smtClean="0"/>
              <a:t>NASA provides a shock wave simulator to model the effect of the sharpness of the body and Mach number. The simulator is available at: http://www.grc.nasa.gov/WWW/K-12/airplane/shock.html</a:t>
            </a:r>
          </a:p>
          <a:p>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of</a:t>
            </a:r>
            <a:r>
              <a:rPr lang="en-US" baseline="0" dirty="0" smtClean="0"/>
              <a:t> sound changes with air temperature and pressure; therefore, the altitude of the aircraft impacts the speed of sound.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Atmosphere</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2991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pic>
        <p:nvPicPr>
          <p:cNvPr id="2050" name="Picture 2" descr="C:\Users\gholt\Documents\My Dropbox\AE Currciulum\Curriculum\Lessons\Unit_1\PLTW_Internal_Documents\AE U1_Images with sources\AE_L1_2_ Images\web_990707-N-6483G-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066800"/>
            <a:ext cx="7637804" cy="5448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899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sp>
        <p:nvSpPr>
          <p:cNvPr id="3" name="Content Placeholder 2"/>
          <p:cNvSpPr>
            <a:spLocks noGrp="1"/>
          </p:cNvSpPr>
          <p:nvPr>
            <p:ph idx="1"/>
          </p:nvPr>
        </p:nvSpPr>
        <p:spPr/>
        <p:txBody>
          <a:bodyPr/>
          <a:lstStyle/>
          <a:p>
            <a:r>
              <a:rPr lang="en-US" dirty="0" smtClean="0"/>
              <a:t>Air molecules must move as aircraft passes through atmosphere</a:t>
            </a:r>
          </a:p>
          <a:p>
            <a:r>
              <a:rPr lang="en-US" dirty="0" smtClean="0"/>
              <a:t>Air compressed at speeds beyond ~ 400 </a:t>
            </a:r>
            <a:r>
              <a:rPr lang="en-US" dirty="0" err="1" smtClean="0"/>
              <a:t>kph</a:t>
            </a:r>
            <a:r>
              <a:rPr lang="en-US" dirty="0" smtClean="0"/>
              <a:t> (250 mph)</a:t>
            </a:r>
          </a:p>
          <a:p>
            <a:r>
              <a:rPr lang="en-US" dirty="0" smtClean="0"/>
              <a:t>Air resistance is significant when close to speed of sound</a:t>
            </a:r>
          </a:p>
          <a:p>
            <a:r>
              <a:rPr lang="en-US" dirty="0" smtClean="0"/>
              <a:t>Transition to beyond</a:t>
            </a:r>
          </a:p>
          <a:p>
            <a:pPr marL="0" indent="0">
              <a:buNone/>
            </a:pPr>
            <a:r>
              <a:rPr lang="en-US" dirty="0"/>
              <a:t>	</a:t>
            </a:r>
            <a:r>
              <a:rPr lang="en-US" dirty="0" smtClean="0"/>
              <a:t>speed of sound</a:t>
            </a:r>
          </a:p>
          <a:p>
            <a:pPr marL="0" indent="0">
              <a:buNone/>
            </a:pPr>
            <a:r>
              <a:rPr lang="en-US" dirty="0"/>
              <a:t>	</a:t>
            </a:r>
            <a:r>
              <a:rPr lang="en-US" dirty="0" smtClean="0"/>
              <a:t>creates shock waves</a:t>
            </a:r>
          </a:p>
          <a:p>
            <a:pPr marL="0" indent="0">
              <a:buNone/>
            </a:pPr>
            <a:r>
              <a:rPr lang="en-US" dirty="0"/>
              <a:t>	</a:t>
            </a:r>
            <a:r>
              <a:rPr lang="en-US" dirty="0" smtClean="0"/>
              <a:t>and sonic booms</a:t>
            </a:r>
          </a:p>
        </p:txBody>
      </p:sp>
      <p:pic>
        <p:nvPicPr>
          <p:cNvPr id="4" name="Picture 2"/>
          <p:cNvPicPr>
            <a:picLocks noChangeAspect="1" noChangeArrowheads="1"/>
          </p:cNvPicPr>
          <p:nvPr/>
        </p:nvPicPr>
        <p:blipFill>
          <a:blip r:embed="rId3" cstate="print"/>
          <a:srcRect/>
          <a:stretch>
            <a:fillRect/>
          </a:stretch>
        </p:blipFill>
        <p:spPr bwMode="auto">
          <a:xfrm>
            <a:off x="5562600" y="4038600"/>
            <a:ext cx="3352800" cy="2682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Speed</a:t>
            </a:r>
            <a:endParaRPr lang="en-US" dirty="0"/>
          </a:p>
        </p:txBody>
      </p:sp>
      <p:sp>
        <p:nvSpPr>
          <p:cNvPr id="3" name="Content Placeholder 2"/>
          <p:cNvSpPr>
            <a:spLocks noGrp="1"/>
          </p:cNvSpPr>
          <p:nvPr>
            <p:ph idx="1"/>
          </p:nvPr>
        </p:nvSpPr>
        <p:spPr/>
        <p:txBody>
          <a:bodyPr/>
          <a:lstStyle/>
          <a:p>
            <a:r>
              <a:rPr lang="en-US" dirty="0" smtClean="0"/>
              <a:t>Mach (M)</a:t>
            </a:r>
          </a:p>
          <a:p>
            <a:pPr lvl="1">
              <a:buFont typeface="Wingdings" pitchFamily="2" charset="2"/>
              <a:buChar char="§"/>
            </a:pPr>
            <a:r>
              <a:rPr lang="en-US" dirty="0" smtClean="0"/>
              <a:t>Decimal number representing the true airspeed relationship to the local speed of sound: 1,225 </a:t>
            </a:r>
            <a:r>
              <a:rPr lang="en-US" dirty="0" err="1" smtClean="0"/>
              <a:t>kph</a:t>
            </a:r>
            <a:r>
              <a:rPr lang="en-US" dirty="0" smtClean="0"/>
              <a:t> or 761 mph at sea level and standard conditions</a:t>
            </a:r>
          </a:p>
          <a:p>
            <a:pPr lvl="2"/>
            <a:r>
              <a:rPr lang="en-US" dirty="0" smtClean="0"/>
              <a:t>Subsonic: &lt; Mach 1</a:t>
            </a:r>
          </a:p>
          <a:p>
            <a:pPr lvl="2"/>
            <a:r>
              <a:rPr lang="en-US" dirty="0" smtClean="0"/>
              <a:t>Supersonic: Mach 1 and 5</a:t>
            </a:r>
          </a:p>
          <a:p>
            <a:pPr lvl="2"/>
            <a:r>
              <a:rPr lang="en-US" dirty="0" smtClean="0"/>
              <a:t>Hypersonic: Mach 5 and 10</a:t>
            </a:r>
          </a:p>
          <a:p>
            <a:pPr lvl="2"/>
            <a:r>
              <a:rPr lang="en-US" dirty="0" smtClean="0"/>
              <a:t>High-Hypersonic: Mach 10 and 25</a:t>
            </a:r>
          </a:p>
          <a:p>
            <a:pPr lvl="1">
              <a:buFont typeface="Wingdings" pitchFamily="2" charset="2"/>
              <a:buChar char="§"/>
            </a:pPr>
            <a:r>
              <a:rPr lang="en-US" dirty="0"/>
              <a:t>Speed </a:t>
            </a:r>
            <a:r>
              <a:rPr lang="en-US" dirty="0" smtClean="0"/>
              <a:t>of sound changes </a:t>
            </a:r>
            <a:r>
              <a:rPr lang="en-US" dirty="0"/>
              <a:t>with </a:t>
            </a:r>
            <a:r>
              <a:rPr lang="en-US" dirty="0" smtClean="0"/>
              <a:t>temperature</a:t>
            </a:r>
          </a:p>
          <a:p>
            <a:pPr lvl="1">
              <a:buFont typeface="Wingdings" pitchFamily="2" charset="2"/>
              <a:buChar char="§"/>
            </a:pPr>
            <a:r>
              <a:rPr lang="en-US" dirty="0" smtClean="0"/>
              <a:t>Higher altitudes are cooler, so Mach threshold is lower</a:t>
            </a:r>
            <a:endParaRPr lang="en-US" dirty="0"/>
          </a:p>
        </p:txBody>
      </p:sp>
      <p:pic>
        <p:nvPicPr>
          <p:cNvPr id="5" name="Picture 2" descr="C:\Users\gholt\Documents\My Dropbox\AE Currciulum\Curriculum\Lessons\Unit_1\PLTW_Internal_Documents\AE U1_Images with sources\AE_L1_2_ Images\web_990707-N-6483G-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76200"/>
            <a:ext cx="2660340" cy="1897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64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t>Basic weather theory. In </a:t>
            </a:r>
            <a:r>
              <a:rPr lang="en-US" sz="2400" i="1" dirty="0" err="1" smtClean="0"/>
              <a:t>Jeppesen</a:t>
            </a:r>
            <a:r>
              <a:rPr lang="en-US" sz="2400" i="1" dirty="0" smtClean="0"/>
              <a:t> Private pilot: Guided flight discovery</a:t>
            </a:r>
            <a:r>
              <a:rPr lang="en-US" sz="2400" dirty="0" smtClean="0"/>
              <a:t> (pp. 6-2 – 6-7). (2007). Englewood, CO: </a:t>
            </a:r>
            <a:r>
              <a:rPr lang="en-US" sz="2400" dirty="0" err="1" smtClean="0"/>
              <a:t>Jeppesen</a:t>
            </a:r>
            <a:endParaRPr lang="en-US" sz="2400" dirty="0" smtClean="0"/>
          </a:p>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a:t>
            </a:r>
            <a:r>
              <a:rPr lang="en-US" sz="2400" dirty="0">
                <a:latin typeface="Arial" pitchFamily="34" charset="0"/>
                <a:cs typeface="Arial" pitchFamily="34" charset="0"/>
              </a:rPr>
              <a:t>Sanderson, Inc. (2006). </a:t>
            </a:r>
            <a:r>
              <a:rPr lang="en-US" sz="2400" i="1" dirty="0">
                <a:latin typeface="Arial" pitchFamily="34" charset="0"/>
                <a:cs typeface="Arial" pitchFamily="34" charset="0"/>
              </a:rPr>
              <a:t>Guided flight discovery commercial pilot images</a:t>
            </a:r>
            <a:r>
              <a:rPr lang="en-US" sz="2400" dirty="0">
                <a:latin typeface="Arial" pitchFamily="34" charset="0"/>
                <a:cs typeface="Arial" pitchFamily="34" charset="0"/>
              </a:rPr>
              <a:t> [CD-ROM]. Englewood, CO: </a:t>
            </a:r>
            <a:r>
              <a:rPr lang="en-US" sz="2400" dirty="0" err="1">
                <a:latin typeface="Arial" pitchFamily="34" charset="0"/>
                <a:cs typeface="Arial" pitchFamily="34" charset="0"/>
              </a:rPr>
              <a:t>Jeppesen</a:t>
            </a:r>
            <a:r>
              <a:rPr lang="en-US" sz="2400" dirty="0">
                <a:latin typeface="Arial" pitchFamily="34" charset="0"/>
                <a:cs typeface="Arial" pitchFamily="34" charset="0"/>
              </a:rPr>
              <a:t> Sanderson, Inc</a:t>
            </a:r>
            <a:r>
              <a:rPr lang="en-US" sz="2400" dirty="0" smtClean="0">
                <a:latin typeface="Arial" pitchFamily="34" charset="0"/>
                <a:cs typeface="Arial" pitchFamily="34" charset="0"/>
              </a:rPr>
              <a:t>.</a:t>
            </a:r>
          </a:p>
          <a:p>
            <a:pPr>
              <a:buNone/>
            </a:pPr>
            <a:r>
              <a:rPr lang="en-US" sz="2400" dirty="0">
                <a:latin typeface="Arial" pitchFamily="34" charset="0"/>
                <a:cs typeface="Arial" pitchFamily="34" charset="0"/>
              </a:rPr>
              <a:t>National Aeronautics and Space Administration (2010). </a:t>
            </a:r>
            <a:r>
              <a:rPr lang="en-US" sz="2400" i="1" dirty="0">
                <a:latin typeface="Arial" pitchFamily="34" charset="0"/>
                <a:cs typeface="Arial" pitchFamily="34" charset="0"/>
              </a:rPr>
              <a:t>Atmosphere</a:t>
            </a:r>
            <a:r>
              <a:rPr lang="en-US" sz="2400" dirty="0">
                <a:latin typeface="Arial" pitchFamily="34" charset="0"/>
                <a:cs typeface="Arial" pitchFamily="34" charset="0"/>
              </a:rPr>
              <a:t>. Retrieved from </a:t>
            </a:r>
            <a:r>
              <a:rPr lang="en-US" sz="2400" dirty="0"/>
              <a:t>http://</a:t>
            </a:r>
            <a:r>
              <a:rPr lang="en-US" sz="2400" dirty="0" smtClean="0"/>
              <a:t>www.grc.nasa.gov/WWW/K-12/airplane/atmosmet.html</a:t>
            </a:r>
          </a:p>
          <a:p>
            <a:pPr>
              <a:buNone/>
            </a:pPr>
            <a:r>
              <a:rPr lang="en-US" sz="2400" dirty="0" smtClean="0">
                <a:latin typeface="Arial" pitchFamily="34" charset="0"/>
                <a:cs typeface="Arial" pitchFamily="34" charset="0"/>
              </a:rPr>
              <a:t>US Navy</a:t>
            </a:r>
            <a:r>
              <a:rPr lang="en-US" sz="2400" dirty="0">
                <a:latin typeface="Arial" pitchFamily="34" charset="0"/>
                <a:cs typeface="Arial" pitchFamily="34" charset="0"/>
              </a:rPr>
              <a:t>. </a:t>
            </a:r>
            <a:r>
              <a:rPr lang="en-US" sz="2400" dirty="0" smtClean="0">
                <a:latin typeface="Arial" pitchFamily="34" charset="0"/>
                <a:cs typeface="Arial" pitchFamily="34" charset="0"/>
              </a:rPr>
              <a:t>(1999). </a:t>
            </a:r>
            <a:r>
              <a:rPr lang="en-US" sz="2400" i="1" dirty="0" smtClean="0">
                <a:latin typeface="Arial" pitchFamily="34" charset="0"/>
                <a:cs typeface="Arial" pitchFamily="34" charset="0"/>
              </a:rPr>
              <a:t>F/A-18 hornet </a:t>
            </a:r>
            <a:r>
              <a:rPr lang="en-US" sz="2400" i="1" dirty="0">
                <a:latin typeface="Arial" pitchFamily="34" charset="0"/>
                <a:cs typeface="Arial" pitchFamily="34" charset="0"/>
              </a:rPr>
              <a:t>breaks the sound </a:t>
            </a:r>
            <a:r>
              <a:rPr lang="en-US" sz="2400" i="1" dirty="0" smtClean="0">
                <a:latin typeface="Arial" pitchFamily="34" charset="0"/>
                <a:cs typeface="Arial" pitchFamily="34" charset="0"/>
              </a:rPr>
              <a:t>barrier</a:t>
            </a:r>
            <a:r>
              <a:rPr lang="en-US" sz="2400" dirty="0" smtClean="0">
                <a:latin typeface="Arial" pitchFamily="34" charset="0"/>
                <a:cs typeface="Arial" pitchFamily="34" charset="0"/>
              </a:rPr>
              <a:t>. Retrieved </a:t>
            </a:r>
            <a:r>
              <a:rPr lang="en-US" sz="2400" dirty="0">
                <a:latin typeface="Arial" pitchFamily="34" charset="0"/>
                <a:cs typeface="Arial" pitchFamily="34" charset="0"/>
              </a:rPr>
              <a:t>from http://www.navy.mil/view_single.asp?id=1445</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xmlns="" val="254933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Wikipedia. </a:t>
            </a:r>
            <a:r>
              <a:rPr lang="en-US" sz="2400" dirty="0">
                <a:latin typeface="Arial" pitchFamily="34" charset="0"/>
                <a:cs typeface="Arial" pitchFamily="34" charset="0"/>
              </a:rPr>
              <a:t>(2011). </a:t>
            </a:r>
            <a:r>
              <a:rPr lang="en-US" sz="2400" i="1" dirty="0">
                <a:latin typeface="Arial" pitchFamily="34" charset="0"/>
                <a:cs typeface="Arial" pitchFamily="34" charset="0"/>
              </a:rPr>
              <a:t>Mount </a:t>
            </a:r>
            <a:r>
              <a:rPr lang="en-US" sz="2400" i="1" dirty="0" smtClean="0">
                <a:latin typeface="Arial" pitchFamily="34" charset="0"/>
                <a:cs typeface="Arial" pitchFamily="34" charset="0"/>
              </a:rPr>
              <a:t>Everest </a:t>
            </a:r>
            <a:r>
              <a:rPr lang="en-US" sz="2400" i="1" dirty="0">
                <a:latin typeface="Arial" pitchFamily="34" charset="0"/>
                <a:cs typeface="Arial" pitchFamily="34" charset="0"/>
              </a:rPr>
              <a:t>from </a:t>
            </a:r>
            <a:r>
              <a:rPr lang="en-US" sz="2400" i="1" dirty="0" err="1" smtClean="0">
                <a:latin typeface="Arial" pitchFamily="34" charset="0"/>
                <a:cs typeface="Arial" pitchFamily="34" charset="0"/>
              </a:rPr>
              <a:t>Kalapatthar</a:t>
            </a:r>
            <a:r>
              <a:rPr lang="en-US" sz="2400" dirty="0" smtClean="0">
                <a:latin typeface="Arial" pitchFamily="34" charset="0"/>
                <a:cs typeface="Arial" pitchFamily="34" charset="0"/>
              </a:rPr>
              <a:t>. Retrieved </a:t>
            </a:r>
            <a:r>
              <a:rPr lang="en-US" sz="2400" dirty="0">
                <a:latin typeface="Arial" pitchFamily="34" charset="0"/>
                <a:cs typeface="Arial" pitchFamily="34" charset="0"/>
              </a:rPr>
              <a:t>from http://commons.wikimedia.org/wiki/File:Everest_kalapatthar.jpg</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holt\my documents\PLTW\AeroSpace_Rewrite\UNIT 1_Introduction to Aerospace\L_1_2_Physics of flight\IMAGES_AE_L_1_2_Physics of Flight\GPN-2000-001444.jpg"/>
          <p:cNvPicPr>
            <a:picLocks noChangeAspect="1" noChangeArrowheads="1"/>
          </p:cNvPicPr>
          <p:nvPr/>
        </p:nvPicPr>
        <p:blipFill>
          <a:blip r:embed="rId2" cstate="print"/>
          <a:srcRect t="3535"/>
          <a:stretch>
            <a:fillRect/>
          </a:stretch>
        </p:blipFill>
        <p:spPr bwMode="auto">
          <a:xfrm>
            <a:off x="5638800" y="3505200"/>
            <a:ext cx="3127178" cy="3175517"/>
          </a:xfrm>
          <a:prstGeom prst="rect">
            <a:avLst/>
          </a:prstGeom>
          <a:noFill/>
        </p:spPr>
      </p:pic>
      <p:sp>
        <p:nvSpPr>
          <p:cNvPr id="2" name="Title 1"/>
          <p:cNvSpPr>
            <a:spLocks noGrp="1"/>
          </p:cNvSpPr>
          <p:nvPr>
            <p:ph type="title"/>
          </p:nvPr>
        </p:nvSpPr>
        <p:spPr/>
        <p:txBody>
          <a:bodyPr/>
          <a:lstStyle/>
          <a:p>
            <a:r>
              <a:rPr lang="en-US" dirty="0" smtClean="0"/>
              <a:t>Earth’s Atmosphere</a:t>
            </a:r>
            <a:endParaRPr lang="en-US" dirty="0"/>
          </a:p>
        </p:txBody>
      </p:sp>
      <p:sp>
        <p:nvSpPr>
          <p:cNvPr id="3" name="Content Placeholder 2"/>
          <p:cNvSpPr>
            <a:spLocks noGrp="1"/>
          </p:cNvSpPr>
          <p:nvPr>
            <p:ph idx="1"/>
          </p:nvPr>
        </p:nvSpPr>
        <p:spPr/>
        <p:txBody>
          <a:bodyPr/>
          <a:lstStyle/>
          <a:p>
            <a:r>
              <a:rPr lang="en-US" dirty="0" smtClean="0"/>
              <a:t>Mixture of gases</a:t>
            </a:r>
          </a:p>
          <a:p>
            <a:pPr lvl="1">
              <a:buFont typeface="Wingdings" pitchFamily="2" charset="2"/>
              <a:buChar char="§"/>
            </a:pPr>
            <a:r>
              <a:rPr lang="en-US" dirty="0" smtClean="0"/>
              <a:t>78% Nitrogen, 21% Oxygen and other gases</a:t>
            </a:r>
          </a:p>
          <a:p>
            <a:pPr lvl="1">
              <a:buFont typeface="Wingdings" pitchFamily="2" charset="2"/>
              <a:buChar char="§"/>
            </a:pPr>
            <a:r>
              <a:rPr lang="en-US" dirty="0" smtClean="0"/>
              <a:t>Sustains life</a:t>
            </a:r>
          </a:p>
          <a:p>
            <a:pPr lvl="1">
              <a:buFont typeface="Wingdings" pitchFamily="2" charset="2"/>
              <a:buChar char="§"/>
            </a:pPr>
            <a:r>
              <a:rPr lang="en-US" dirty="0" smtClean="0"/>
              <a:t>Protects us from solar radiation</a:t>
            </a:r>
          </a:p>
          <a:p>
            <a:r>
              <a:rPr lang="en-US" dirty="0" smtClean="0"/>
              <a:t>Thin sheet of air 60 miles thick</a:t>
            </a:r>
          </a:p>
          <a:p>
            <a:pPr lvl="1">
              <a:buFont typeface="Wingdings" pitchFamily="2" charset="2"/>
              <a:buChar char="§"/>
            </a:pPr>
            <a:r>
              <a:rPr lang="en-US" dirty="0" smtClean="0"/>
              <a:t>Relative comparison</a:t>
            </a:r>
          </a:p>
          <a:p>
            <a:pPr lvl="1">
              <a:buFont typeface="Wingdings" pitchFamily="2" charset="2"/>
              <a:buChar char="§"/>
            </a:pPr>
            <a:r>
              <a:rPr lang="en-US" dirty="0" smtClean="0"/>
              <a:t>Basketball wrapped tightly with plastic sheet</a:t>
            </a:r>
          </a:p>
        </p:txBody>
      </p:sp>
      <p:pic>
        <p:nvPicPr>
          <p:cNvPr id="5" name="Picture 2" descr="C:\Documents and Settings\gholt\my documents\PLTW\AeroSpace_Rewrite\UNIT 1_Introduction to Aerospace\L_1_2_Physics of flight\IMAGES_AE_L_1_2_Physics of Flight\GPN-2000-001444.jpg"/>
          <p:cNvPicPr>
            <a:picLocks noChangeAspect="1" noChangeArrowheads="1"/>
          </p:cNvPicPr>
          <p:nvPr/>
        </p:nvPicPr>
        <p:blipFill>
          <a:blip r:embed="rId3" cstate="print"/>
          <a:srcRect t="3535"/>
          <a:stretch>
            <a:fillRect/>
          </a:stretch>
        </p:blipFill>
        <p:spPr bwMode="auto">
          <a:xfrm>
            <a:off x="2589640" y="5029200"/>
            <a:ext cx="1753760" cy="17808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Layers</a:t>
            </a:r>
            <a:endParaRPr lang="en-US" dirty="0"/>
          </a:p>
        </p:txBody>
      </p:sp>
      <p:sp>
        <p:nvSpPr>
          <p:cNvPr id="3" name="Content Placeholder 2"/>
          <p:cNvSpPr>
            <a:spLocks noGrp="1"/>
          </p:cNvSpPr>
          <p:nvPr>
            <p:ph idx="1"/>
          </p:nvPr>
        </p:nvSpPr>
        <p:spPr/>
        <p:txBody>
          <a:bodyPr/>
          <a:lstStyle/>
          <a:p>
            <a:pPr>
              <a:buNone/>
            </a:pPr>
            <a:r>
              <a:rPr lang="en-US" dirty="0" smtClean="0"/>
              <a:t>	Layers</a:t>
            </a:r>
          </a:p>
          <a:p>
            <a:pPr lvl="1">
              <a:buFont typeface="Wingdings" pitchFamily="2" charset="2"/>
              <a:buChar char="§"/>
            </a:pPr>
            <a:r>
              <a:rPr lang="en-US" dirty="0" smtClean="0"/>
              <a:t>Troposphere</a:t>
            </a:r>
          </a:p>
          <a:p>
            <a:pPr lvl="1">
              <a:buFont typeface="Wingdings" pitchFamily="2" charset="2"/>
              <a:buChar char="§"/>
            </a:pPr>
            <a:r>
              <a:rPr lang="en-US" dirty="0" smtClean="0"/>
              <a:t>Tropopause</a:t>
            </a:r>
          </a:p>
          <a:p>
            <a:pPr lvl="1">
              <a:buFont typeface="Wingdings" pitchFamily="2" charset="2"/>
              <a:buChar char="§"/>
            </a:pPr>
            <a:r>
              <a:rPr lang="en-US" dirty="0" smtClean="0"/>
              <a:t>Stratosphere</a:t>
            </a:r>
          </a:p>
          <a:p>
            <a:pPr lvl="1">
              <a:buFont typeface="Wingdings" pitchFamily="2" charset="2"/>
              <a:buChar char="§"/>
            </a:pPr>
            <a:r>
              <a:rPr lang="en-US" dirty="0" smtClean="0"/>
              <a:t>Mesosphere</a:t>
            </a:r>
          </a:p>
          <a:p>
            <a:pPr lvl="1">
              <a:buFont typeface="Wingdings" pitchFamily="2" charset="2"/>
              <a:buChar char="§"/>
            </a:pPr>
            <a:r>
              <a:rPr lang="en-US" dirty="0" smtClean="0"/>
              <a:t>Thermosphere</a:t>
            </a:r>
            <a:endParaRPr lang="en-US" dirty="0"/>
          </a:p>
        </p:txBody>
      </p:sp>
      <p:pic>
        <p:nvPicPr>
          <p:cNvPr id="2050" name="Picture 2" descr="C:\Users\gholt\Documents\PLTW\AeroSpace_Rewrite\AE File Structure_Edit me!!!!!!!!!!!\AE_FT2010\JeppesenImages_Purchased\Jeppesen Instrument and Commercial_Image CD\IC-09-02.jpg"/>
          <p:cNvPicPr>
            <a:picLocks noChangeAspect="1" noChangeArrowheads="1"/>
          </p:cNvPicPr>
          <p:nvPr/>
        </p:nvPicPr>
        <p:blipFill>
          <a:blip r:embed="rId3" cstate="print"/>
          <a:srcRect/>
          <a:stretch>
            <a:fillRect/>
          </a:stretch>
        </p:blipFill>
        <p:spPr bwMode="auto">
          <a:xfrm>
            <a:off x="3835400" y="2438400"/>
            <a:ext cx="5308600" cy="3981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a:t>
            </a:r>
            <a:endParaRPr lang="en-US" dirty="0"/>
          </a:p>
        </p:txBody>
      </p:sp>
      <p:sp>
        <p:nvSpPr>
          <p:cNvPr id="3" name="Content Placeholder 2"/>
          <p:cNvSpPr>
            <a:spLocks noGrp="1"/>
          </p:cNvSpPr>
          <p:nvPr>
            <p:ph idx="1"/>
          </p:nvPr>
        </p:nvSpPr>
        <p:spPr>
          <a:xfrm>
            <a:off x="457200" y="1295400"/>
            <a:ext cx="4114800" cy="4830763"/>
          </a:xfrm>
        </p:spPr>
        <p:txBody>
          <a:bodyPr/>
          <a:lstStyle/>
          <a:p>
            <a:r>
              <a:rPr lang="en-US" dirty="0" smtClean="0"/>
              <a:t>Air above exerts pressure below</a:t>
            </a:r>
          </a:p>
          <a:p>
            <a:pPr lvl="1">
              <a:buFont typeface="Wingdings" pitchFamily="2" charset="2"/>
              <a:buChar char="§"/>
            </a:pPr>
            <a:r>
              <a:rPr lang="en-US" dirty="0" smtClean="0"/>
              <a:t>101.3 </a:t>
            </a:r>
            <a:r>
              <a:rPr lang="en-US" dirty="0" err="1" smtClean="0"/>
              <a:t>kPa</a:t>
            </a:r>
            <a:r>
              <a:rPr lang="en-US" dirty="0" smtClean="0"/>
              <a:t> (14.7 psi) means that column (97 km or 60 miles) of air sitting on two thumbnails is 5.5 kg (14.7 lb)</a:t>
            </a:r>
          </a:p>
          <a:p>
            <a:pPr lvl="1">
              <a:buFont typeface="Wingdings" pitchFamily="2" charset="2"/>
              <a:buChar char="§"/>
            </a:pPr>
            <a:r>
              <a:rPr lang="en-US" dirty="0" smtClean="0"/>
              <a:t>Density and pressure higher close to ground</a:t>
            </a:r>
          </a:p>
          <a:p>
            <a:endParaRPr lang="en-US" dirty="0"/>
          </a:p>
        </p:txBody>
      </p:sp>
      <p:pic>
        <p:nvPicPr>
          <p:cNvPr id="4" name="Picture 2" descr="C:\Documents and Settings\gholt\my documents\PLTW\AeroSpace_Rewrite\AE File Structure_Edit me!!!!!!!!!!!\AE_FT2010\JeppesenImages_Purchased\Jeppesen Instrument and Commercial_Image CD\IC-01-30.jpg"/>
          <p:cNvPicPr>
            <a:picLocks noChangeAspect="1" noChangeArrowheads="1"/>
          </p:cNvPicPr>
          <p:nvPr/>
        </p:nvPicPr>
        <p:blipFill rotWithShape="1">
          <a:blip r:embed="rId2" cstate="print"/>
          <a:srcRect l="17483" t="6124" r="14834" b="2755"/>
          <a:stretch/>
        </p:blipFill>
        <p:spPr bwMode="auto">
          <a:xfrm>
            <a:off x="4508060" y="1447800"/>
            <a:ext cx="4559740" cy="4604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267200" y="2971800"/>
            <a:ext cx="4724400" cy="3543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Standard Atmospheric Conditions</a:t>
            </a:r>
            <a:endParaRPr lang="en-US" dirty="0"/>
          </a:p>
        </p:txBody>
      </p:sp>
      <p:sp>
        <p:nvSpPr>
          <p:cNvPr id="3" name="Content Placeholder 2"/>
          <p:cNvSpPr>
            <a:spLocks noGrp="1"/>
          </p:cNvSpPr>
          <p:nvPr>
            <p:ph idx="1"/>
          </p:nvPr>
        </p:nvSpPr>
        <p:spPr/>
        <p:txBody>
          <a:bodyPr/>
          <a:lstStyle/>
          <a:p>
            <a:pPr>
              <a:buNone/>
            </a:pPr>
            <a:r>
              <a:rPr lang="en-US" dirty="0" smtClean="0"/>
              <a:t>	Aerospace engineers use a standard to compare measurements such as speed</a:t>
            </a:r>
          </a:p>
          <a:p>
            <a:pPr lvl="1">
              <a:buFont typeface="Wingdings" pitchFamily="2" charset="2"/>
              <a:buChar char="§"/>
            </a:pPr>
            <a:r>
              <a:rPr lang="en-US" dirty="0" smtClean="0"/>
              <a:t>15 </a:t>
            </a:r>
            <a:r>
              <a:rPr lang="en-US" baseline="30000" dirty="0" smtClean="0"/>
              <a:t>O</a:t>
            </a:r>
            <a:r>
              <a:rPr lang="en-US" dirty="0" smtClean="0"/>
              <a:t>C and 101.3 </a:t>
            </a:r>
            <a:r>
              <a:rPr lang="en-US" dirty="0" err="1" smtClean="0"/>
              <a:t>kPa</a:t>
            </a:r>
            <a:r>
              <a:rPr lang="en-US" dirty="0" smtClean="0"/>
              <a:t> (Kilo </a:t>
            </a:r>
            <a:r>
              <a:rPr lang="en-US" dirty="0" err="1" smtClean="0"/>
              <a:t>Pascals</a:t>
            </a:r>
            <a:r>
              <a:rPr lang="en-US" dirty="0" smtClean="0"/>
              <a:t>)</a:t>
            </a:r>
          </a:p>
          <a:p>
            <a:pPr lvl="1">
              <a:buFont typeface="Wingdings" pitchFamily="2" charset="2"/>
              <a:buChar char="§"/>
            </a:pPr>
            <a:r>
              <a:rPr lang="en-US" dirty="0" smtClean="0"/>
              <a:t>59 </a:t>
            </a:r>
            <a:r>
              <a:rPr lang="en-US" baseline="30000" dirty="0" smtClean="0"/>
              <a:t>O</a:t>
            </a:r>
            <a:r>
              <a:rPr lang="en-US" dirty="0" smtClean="0"/>
              <a:t>F and 14.7 psi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holt\Documents\PLTW\AeroSpace_Rewrite\AE File Structure_Edit me!!!!!!!!!!!\AE_FT2010\JeppesenImages_Purchased\Jeppesen Private Pilot_Image CD\PV-02-64.jpg"/>
          <p:cNvPicPr>
            <a:picLocks noChangeAspect="1" noChangeArrowheads="1"/>
          </p:cNvPicPr>
          <p:nvPr/>
        </p:nvPicPr>
        <p:blipFill>
          <a:blip r:embed="rId3" cstate="print"/>
          <a:srcRect/>
          <a:stretch>
            <a:fillRect/>
          </a:stretch>
        </p:blipFill>
        <p:spPr bwMode="auto">
          <a:xfrm>
            <a:off x="304800" y="838200"/>
            <a:ext cx="7924800" cy="5943600"/>
          </a:xfrm>
          <a:prstGeom prst="rect">
            <a:avLst/>
          </a:prstGeom>
          <a:noFill/>
        </p:spPr>
      </p:pic>
      <p:sp>
        <p:nvSpPr>
          <p:cNvPr id="2" name="Title 1"/>
          <p:cNvSpPr>
            <a:spLocks noGrp="1"/>
          </p:cNvSpPr>
          <p:nvPr>
            <p:ph type="title"/>
          </p:nvPr>
        </p:nvSpPr>
        <p:spPr/>
        <p:txBody>
          <a:bodyPr/>
          <a:lstStyle/>
          <a:p>
            <a:r>
              <a:rPr lang="en-US" dirty="0" smtClean="0"/>
              <a:t>Earth’s Atmosphere Conditions</a:t>
            </a:r>
            <a:endParaRPr lang="en-US" dirty="0"/>
          </a:p>
        </p:txBody>
      </p:sp>
    </p:spTree>
    <p:extLst>
      <p:ext uri="{BB962C8B-B14F-4D97-AF65-F5344CB8AC3E}">
        <p14:creationId xmlns:p14="http://schemas.microsoft.com/office/powerpoint/2010/main" xmlns="" val="31864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xfrm>
            <a:off x="457200" y="990600"/>
            <a:ext cx="8229600" cy="5135563"/>
          </a:xfrm>
          <a:noFill/>
        </p:spPr>
        <p:txBody>
          <a:bodyPr/>
          <a:lstStyle/>
          <a:p>
            <a:pPr>
              <a:buNone/>
            </a:pPr>
            <a:r>
              <a:rPr lang="en-US" dirty="0" smtClean="0"/>
              <a:t>Lapse rate in troposphere (11 km)</a:t>
            </a:r>
          </a:p>
        </p:txBody>
      </p:sp>
      <p:pic>
        <p:nvPicPr>
          <p:cNvPr id="2050" name="Picture 2" descr="C:\Users\gholt\Documents\PLTW\AeroSpace_Rewrite\AE File Structure_Edit me!!!!!!!!!!!\AE_FT2010\JeppesenImages_Purchased\Jeppesen Instrument and Commercial_Image CD\IC-09-02.jpg"/>
          <p:cNvPicPr>
            <a:picLocks noChangeAspect="1" noChangeArrowheads="1"/>
          </p:cNvPicPr>
          <p:nvPr/>
        </p:nvPicPr>
        <p:blipFill>
          <a:blip r:embed="rId3" cstate="print"/>
          <a:srcRect/>
          <a:stretch>
            <a:fillRect/>
          </a:stretch>
        </p:blipFill>
        <p:spPr bwMode="auto">
          <a:xfrm>
            <a:off x="4738471" y="3712335"/>
            <a:ext cx="4295820" cy="3221865"/>
          </a:xfrm>
          <a:prstGeom prst="rect">
            <a:avLst/>
          </a:prstGeom>
          <a:noFill/>
        </p:spPr>
      </p:pic>
      <mc:AlternateContent xmlns:mc="http://schemas.openxmlformats.org/markup-compatibility/2006">
        <mc:Choice xmlns:a14="http://schemas.microsoft.com/office/drawing/2010/main" xmlns="" Requires="a14">
          <p:sp>
            <p:nvSpPr>
              <p:cNvPr id="4" name="TextBox 3"/>
              <p:cNvSpPr txBox="1"/>
              <p:nvPr/>
            </p:nvSpPr>
            <p:spPr>
              <a:xfrm>
                <a:off x="913426" y="1524000"/>
                <a:ext cx="6019800" cy="8989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b="0" i="1" smtClean="0">
                              <a:latin typeface="Cambria Math"/>
                            </a:rPr>
                          </m:ctrlPr>
                        </m:fPr>
                        <m:num>
                          <m:r>
                            <a:rPr lang="en-US" sz="2800" i="1">
                              <a:latin typeface="Cambria Math"/>
                              <a:ea typeface="Cambria Math"/>
                            </a:rPr>
                            <m:t>℃</m:t>
                          </m:r>
                        </m:num>
                        <m:den>
                          <m:r>
                            <a:rPr lang="en-US" sz="2800" b="0" i="1" smtClean="0">
                              <a:latin typeface="Cambria Math"/>
                            </a:rPr>
                            <m:t>𝑚</m:t>
                          </m:r>
                        </m:den>
                      </m:f>
                      <m:d>
                        <m:dPr>
                          <m:ctrlPr>
                            <a:rPr lang="en-US" sz="2800" b="0" i="1" smtClean="0">
                              <a:latin typeface="Cambria Math"/>
                            </a:rPr>
                          </m:ctrlPr>
                        </m:dPr>
                        <m:e>
                          <m:r>
                            <a:rPr lang="en-US" sz="2800" b="0" i="1" smtClean="0">
                              <a:latin typeface="Cambria Math"/>
                            </a:rPr>
                            <m:t>h</m:t>
                          </m:r>
                        </m:e>
                      </m:d>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913426" y="1524000"/>
                <a:ext cx="6019800" cy="89896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913426" y="2286000"/>
                <a:ext cx="6283580" cy="130112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𝑝</m:t>
                      </m:r>
                      <m:r>
                        <a:rPr lang="en-US" sz="2800" b="0" i="1" smtClean="0">
                          <a:latin typeface="Cambria Math"/>
                        </a:rPr>
                        <m:t>=101.29 </m:t>
                      </m:r>
                      <m:r>
                        <a:rPr lang="en-US" sz="2800" b="0" i="1" smtClean="0">
                          <a:latin typeface="Cambria Math"/>
                        </a:rPr>
                        <m:t>𝑘𝑃𝑎</m:t>
                      </m:r>
                      <m:sSup>
                        <m:sSupPr>
                          <m:ctrlPr>
                            <a:rPr lang="en-US" sz="2800" b="0" i="1" smtClean="0">
                              <a:latin typeface="Cambria Math"/>
                              <a:ea typeface="Cambria Math"/>
                            </a:rPr>
                          </m:ctrlPr>
                        </m:sSupPr>
                        <m:e>
                          <m:d>
                            <m:dPr>
                              <m:begChr m:val="["/>
                              <m:endChr m:val="]"/>
                              <m:ctrlPr>
                                <a:rPr lang="en-US" sz="2800" b="0" i="1" smtClean="0">
                                  <a:latin typeface="Cambria Math"/>
                                  <a:ea typeface="Cambria Math"/>
                                </a:rPr>
                              </m:ctrlPr>
                            </m:dPr>
                            <m:e>
                              <m:f>
                                <m:fPr>
                                  <m:ctrlPr>
                                    <a:rPr lang="en-US" sz="2800" b="0" i="1" smtClean="0">
                                      <a:latin typeface="Cambria Math"/>
                                      <a:ea typeface="Cambria Math"/>
                                    </a:rPr>
                                  </m:ctrlPr>
                                </m:fPr>
                                <m:num>
                                  <m:d>
                                    <m:dPr>
                                      <m:ctrlPr>
                                        <a:rPr lang="en-US" sz="2800" b="0" i="1" smtClean="0">
                                          <a:latin typeface="Cambria Math"/>
                                          <a:ea typeface="Cambria Math"/>
                                        </a:rPr>
                                      </m:ctrlPr>
                                    </m:dPr>
                                    <m:e>
                                      <m:r>
                                        <a:rPr lang="en-US" sz="2800" b="0" i="1" smtClean="0">
                                          <a:latin typeface="Cambria Math"/>
                                          <a:ea typeface="Cambria Math"/>
                                        </a:rPr>
                                        <m:t>𝑇</m:t>
                                      </m:r>
                                      <m:r>
                                        <a:rPr lang="en-US" sz="2800" b="0" i="1" smtClean="0">
                                          <a:latin typeface="Cambria Math"/>
                                          <a:ea typeface="Cambria Math"/>
                                        </a:rPr>
                                        <m:t>+273.1℃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num>
                                <m:den>
                                  <m:r>
                                    <a:rPr lang="en-US" sz="2800" i="1">
                                      <a:latin typeface="Cambria Math"/>
                                      <a:ea typeface="Cambria Math"/>
                                    </a:rPr>
                                    <m:t>288.08</m:t>
                                  </m:r>
                                  <m:r>
                                    <a:rPr lang="en-US" sz="2800" b="0" i="1" smtClean="0">
                                      <a:latin typeface="Cambria Math"/>
                                      <a:ea typeface="Cambria Math"/>
                                    </a:rPr>
                                    <m:t> </m:t>
                                  </m:r>
                                  <m:r>
                                    <a:rPr lang="en-US" sz="2800" b="0" i="1" smtClean="0">
                                      <a:latin typeface="Cambria Math"/>
                                      <a:ea typeface="Cambria Math"/>
                                    </a:rPr>
                                    <m:t>𝐾</m:t>
                                  </m:r>
                                </m:den>
                              </m:f>
                            </m:e>
                          </m:d>
                        </m:e>
                        <m:sup>
                          <m:r>
                            <a:rPr lang="en-US" sz="2800" b="0" i="1" smtClean="0">
                              <a:latin typeface="Cambria Math"/>
                              <a:ea typeface="Cambria Math"/>
                            </a:rPr>
                            <m:t>5.256</m:t>
                          </m:r>
                        </m:sup>
                      </m:sSup>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913426" y="2286000"/>
                <a:ext cx="6283580"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381000" y="3962400"/>
                <a:ext cx="382707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𝑇𝑒𝑚𝑝𝑒𝑟𝑎𝑡𝑢𝑟𝑒</m:t>
                      </m:r>
                      <m:r>
                        <a:rPr lang="en-US" sz="2800" b="0" i="1" smtClean="0">
                          <a:latin typeface="Cambria Math"/>
                        </a:rPr>
                        <m:t> </m:t>
                      </m:r>
                      <m:d>
                        <m:dPr>
                          <m:ctrlPr>
                            <a:rPr lang="en-US" sz="2800" b="0" i="1" smtClean="0">
                              <a:latin typeface="Cambria Math"/>
                            </a:rPr>
                          </m:ctrlPr>
                        </m:dPr>
                        <m:e>
                          <m:r>
                            <a:rPr lang="en-US" sz="2800" b="0" i="1" smtClean="0">
                              <a:latin typeface="Cambria Math"/>
                              <a:ea typeface="Cambria Math"/>
                            </a:rPr>
                            <m:t>℃</m:t>
                          </m:r>
                        </m:e>
                      </m:d>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381000" y="3962400"/>
                <a:ext cx="3827073"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381000" y="4419600"/>
                <a:ext cx="26432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h</m:t>
                      </m:r>
                      <m:r>
                        <a:rPr lang="en-US" sz="2800" b="0" i="1" smtClean="0">
                          <a:latin typeface="Cambria Math"/>
                        </a:rPr>
                        <m:t>=</m:t>
                      </m:r>
                      <m:r>
                        <a:rPr lang="en-US" sz="2800" b="0" i="1" smtClean="0">
                          <a:latin typeface="Cambria Math"/>
                        </a:rPr>
                        <m:t>h𝑒𝑖𝑔h𝑡</m:t>
                      </m:r>
                      <m:d>
                        <m:dPr>
                          <m:ctrlPr>
                            <a:rPr lang="en-US" sz="2800" b="0" i="1" smtClean="0">
                              <a:latin typeface="Cambria Math"/>
                            </a:rPr>
                          </m:ctrlPr>
                        </m:dPr>
                        <m:e>
                          <m:r>
                            <a:rPr lang="en-US" sz="2800" b="0" i="1" smtClean="0">
                              <a:latin typeface="Cambria Math"/>
                            </a:rPr>
                            <m:t>𝑚</m:t>
                          </m:r>
                        </m:e>
                      </m:d>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381000" y="4419600"/>
                <a:ext cx="2643224"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381000" y="4876800"/>
                <a:ext cx="3328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𝑝𝑟𝑒𝑠𝑠𝑢𝑟𝑒</m:t>
                      </m:r>
                      <m:d>
                        <m:dPr>
                          <m:ctrlPr>
                            <a:rPr lang="en-US" sz="2800" b="0" i="1" smtClean="0">
                              <a:latin typeface="Cambria Math"/>
                            </a:rPr>
                          </m:ctrlPr>
                        </m:dPr>
                        <m:e>
                          <m:r>
                            <a:rPr lang="en-US" sz="2800" b="0" i="1" smtClean="0">
                              <a:latin typeface="Cambria Math"/>
                            </a:rPr>
                            <m:t>𝑘𝑃𝑎</m:t>
                          </m:r>
                        </m:e>
                      </m:d>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381000" y="4876800"/>
                <a:ext cx="3328988" cy="523220"/>
              </a:xfrm>
              <a:prstGeom prst="rect">
                <a:avLst/>
              </a:prstGeom>
              <a:blipFill rotWithShape="1">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noFill/>
        </p:spPr>
        <p:txBody>
          <a:bodyPr/>
          <a:lstStyle/>
          <a:p>
            <a:r>
              <a:rPr lang="en-US" dirty="0" smtClean="0"/>
              <a:t>Air density changes based on pressure and temperature</a:t>
            </a:r>
          </a:p>
          <a:p>
            <a:r>
              <a:rPr lang="en-US" dirty="0" smtClean="0"/>
              <a:t>Generally air density lowers as it climbs to higher altitudes</a:t>
            </a:r>
          </a:p>
        </p:txBody>
      </p:sp>
      <mc:AlternateContent xmlns:mc="http://schemas.openxmlformats.org/markup-compatibility/2006">
        <mc:Choice xmlns:a14="http://schemas.microsoft.com/office/drawing/2010/main" xmlns="" Requires="a14">
          <p:sp>
            <p:nvSpPr>
              <p:cNvPr id="4" name="TextBox 3"/>
              <p:cNvSpPr txBox="1"/>
              <p:nvPr/>
            </p:nvSpPr>
            <p:spPr>
              <a:xfrm>
                <a:off x="304800" y="3581400"/>
                <a:ext cx="5889882" cy="1271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smtClean="0">
                          <a:latin typeface="Cambria Math"/>
                        </a:rPr>
                        <m:t>= </m:t>
                      </m:r>
                      <m:f>
                        <m:fPr>
                          <m:ctrlPr>
                            <a:rPr lang="en-US" sz="2800" i="1">
                              <a:latin typeface="Cambria Math"/>
                            </a:rPr>
                          </m:ctrlPr>
                        </m:fPr>
                        <m:num>
                          <m:r>
                            <a:rPr lang="en-US" sz="2800" i="1">
                              <a:latin typeface="Cambria Math"/>
                            </a:rPr>
                            <m:t>𝑝</m:t>
                          </m:r>
                        </m:num>
                        <m:den>
                          <m:r>
                            <a:rPr lang="en-US" sz="2800" i="1">
                              <a:latin typeface="Cambria Math"/>
                            </a:rPr>
                            <m:t>0.2869 </m:t>
                          </m:r>
                          <m:f>
                            <m:fPr>
                              <m:ctrlPr>
                                <a:rPr lang="en-US" sz="2800" i="1" smtClean="0">
                                  <a:latin typeface="Cambria Math"/>
                                </a:rPr>
                              </m:ctrlPr>
                            </m:fPr>
                            <m:num>
                              <m:r>
                                <a:rPr lang="en-US" sz="2800" b="0" i="1" smtClean="0">
                                  <a:latin typeface="Cambria Math"/>
                                </a:rPr>
                                <m:t>𝐽</m:t>
                              </m:r>
                            </m:num>
                            <m:den>
                              <m:r>
                                <a:rPr lang="en-US" sz="2800" b="0" i="1" smtClean="0">
                                  <a:latin typeface="Cambria Math"/>
                                </a:rPr>
                                <m:t>𝑔</m:t>
                              </m:r>
                              <m:d>
                                <m:dPr>
                                  <m:ctrlPr>
                                    <a:rPr lang="en-US" sz="2800" i="1" smtClean="0">
                                      <a:latin typeface="Cambria Math"/>
                                      <a:ea typeface="Cambria Math"/>
                                    </a:rPr>
                                  </m:ctrlPr>
                                </m:dPr>
                                <m:e>
                                  <m:r>
                                    <a:rPr lang="en-US" sz="2800" b="0" i="1" smtClean="0">
                                      <a:latin typeface="Cambria Math"/>
                                      <a:ea typeface="Cambria Math"/>
                                    </a:rPr>
                                    <m:t>𝐾</m:t>
                                  </m:r>
                                </m:e>
                              </m:d>
                            </m:den>
                          </m:f>
                          <m:r>
                            <a:rPr lang="en-US" sz="2800" b="0" i="1" smtClean="0">
                              <a:latin typeface="Cambria Math"/>
                            </a:rPr>
                            <m:t> </m:t>
                          </m:r>
                          <m:d>
                            <m:dPr>
                              <m:ctrlPr>
                                <a:rPr lang="en-US" sz="2800" i="1" smtClean="0">
                                  <a:latin typeface="Cambria Math"/>
                                </a:rPr>
                              </m:ctrlPr>
                            </m:dPr>
                            <m:e>
                              <m:r>
                                <a:rPr lang="en-US" sz="2800" i="1">
                                  <a:latin typeface="Cambria Math"/>
                                </a:rPr>
                                <m:t>𝑇</m:t>
                              </m:r>
                              <m:r>
                                <a:rPr lang="en-US" sz="2800" i="1">
                                  <a:latin typeface="Cambria Math"/>
                                </a:rPr>
                                <m:t>+273.1℃</m:t>
                              </m:r>
                            </m:e>
                          </m:d>
                          <m:f>
                            <m:fPr>
                              <m:ctrlPr>
                                <a:rPr lang="en-US" sz="2800" i="1" smtClean="0">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04800" y="3581400"/>
                <a:ext cx="5889882" cy="127124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800600" y="4802497"/>
                <a:ext cx="3348930" cy="1062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smtClean="0">
                          <a:latin typeface="Cambria Math"/>
                        </a:rPr>
                        <m:t>=</m:t>
                      </m:r>
                      <m:r>
                        <a:rPr lang="en-US" sz="2800" b="0" i="1" smtClean="0">
                          <a:latin typeface="Cambria Math"/>
                        </a:rPr>
                        <m:t>𝐷𝑒𝑛𝑠𝑖𝑡𝑦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𝑘𝑔</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3</m:t>
                                  </m:r>
                                </m:sup>
                              </m:sSup>
                            </m:den>
                          </m:f>
                        </m:e>
                      </m:d>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4800600" y="4802497"/>
                <a:ext cx="3348930" cy="10624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533400" y="5105400"/>
                <a:ext cx="382707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m:t>
                      </m:r>
                      <m:r>
                        <a:rPr lang="en-US" sz="2800" b="0" i="1" smtClean="0">
                          <a:latin typeface="Cambria Math"/>
                        </a:rPr>
                        <m:t>𝑇𝑒𝑚𝑝𝑒𝑟𝑎𝑡𝑢𝑟𝑒</m:t>
                      </m:r>
                      <m:r>
                        <a:rPr lang="en-US" sz="2800" b="0" i="1" smtClean="0">
                          <a:latin typeface="Cambria Math"/>
                        </a:rPr>
                        <m:t> </m:t>
                      </m:r>
                      <m:d>
                        <m:dPr>
                          <m:ctrlPr>
                            <a:rPr lang="en-US" sz="2800" b="0" i="1" smtClean="0">
                              <a:latin typeface="Cambria Math"/>
                            </a:rPr>
                          </m:ctrlPr>
                        </m:dPr>
                        <m:e>
                          <m:r>
                            <a:rPr lang="en-US" sz="2800" b="0" i="1" smtClean="0">
                              <a:latin typeface="Cambria Math"/>
                              <a:ea typeface="Cambria Math"/>
                            </a:rPr>
                            <m:t>℃</m:t>
                          </m:r>
                        </m:e>
                      </m:d>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533400" y="5105400"/>
                <a:ext cx="3827073"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533400" y="5628620"/>
                <a:ext cx="26432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h</m:t>
                      </m:r>
                      <m:r>
                        <a:rPr lang="en-US" sz="2800" b="0" i="1" smtClean="0">
                          <a:latin typeface="Cambria Math"/>
                        </a:rPr>
                        <m:t>=</m:t>
                      </m:r>
                      <m:r>
                        <a:rPr lang="en-US" sz="2800" b="0" i="1" smtClean="0">
                          <a:latin typeface="Cambria Math"/>
                        </a:rPr>
                        <m:t>h𝑒𝑖𝑔h𝑡</m:t>
                      </m:r>
                      <m:d>
                        <m:dPr>
                          <m:ctrlPr>
                            <a:rPr lang="en-US" sz="2800" b="0" i="1" smtClean="0">
                              <a:latin typeface="Cambria Math"/>
                            </a:rPr>
                          </m:ctrlPr>
                        </m:dPr>
                        <m:e>
                          <m:r>
                            <a:rPr lang="en-US" sz="2800" b="0" i="1" smtClean="0">
                              <a:latin typeface="Cambria Math"/>
                            </a:rPr>
                            <m:t>𝑚</m:t>
                          </m:r>
                        </m:e>
                      </m:d>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533400" y="5628620"/>
                <a:ext cx="264322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533400" y="6151840"/>
                <a:ext cx="3328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𝑝𝑟𝑒𝑠𝑠𝑢𝑟𝑒</m:t>
                      </m:r>
                      <m:d>
                        <m:dPr>
                          <m:ctrlPr>
                            <a:rPr lang="en-US" sz="2800" b="0" i="1" smtClean="0">
                              <a:latin typeface="Cambria Math"/>
                            </a:rPr>
                          </m:ctrlPr>
                        </m:dPr>
                        <m:e>
                          <m:r>
                            <a:rPr lang="en-US" sz="2800" b="0" i="1" smtClean="0">
                              <a:latin typeface="Cambria Math"/>
                            </a:rPr>
                            <m:t>𝑘𝑃𝑎</m:t>
                          </m:r>
                        </m:e>
                      </m:d>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33400" y="6151840"/>
                <a:ext cx="3328988"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7355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Atmosphere Conditions</a:t>
            </a:r>
          </a:p>
        </p:txBody>
      </p:sp>
      <p:pic>
        <p:nvPicPr>
          <p:cNvPr id="1026" name="Picture 2" descr="C:\Users\gholt\Documents\My Dropbox\AE Currciulum\Curriculum\Lessons\Unit_1\PLTW_Internal_Documents\AE U1_Images with sources\AE_L1_2_ Images\400px-Everest_kalapatth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7558" y="3533775"/>
            <a:ext cx="2171700" cy="32575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gholt\Documents\My Dropbox\AE Currciulum\Curriculum\Lessons\Unit_1\PLTW_Internal_Documents\AE U1_Images with sources\AE_L1_2_ Images\081208-F-0552O-09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0200" y="3667527"/>
            <a:ext cx="4572000"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lstStyle/>
          <a:p>
            <a:r>
              <a:rPr lang="en-US" dirty="0" smtClean="0"/>
              <a:t>Mount Everest is 8,848 m (29,029 </a:t>
            </a:r>
            <a:r>
              <a:rPr lang="en-US" dirty="0" err="1" smtClean="0"/>
              <a:t>ft</a:t>
            </a:r>
            <a:r>
              <a:rPr lang="en-US" dirty="0" smtClean="0"/>
              <a:t>) tall</a:t>
            </a:r>
          </a:p>
          <a:p>
            <a:r>
              <a:rPr lang="en-US" dirty="0" smtClean="0"/>
              <a:t>Similar altitude of jet aircraft</a:t>
            </a:r>
          </a:p>
          <a:p>
            <a:r>
              <a:rPr lang="en-US" dirty="0" smtClean="0"/>
              <a:t>Climbers acclimatize over long period of time or breathe supplemental oxygen</a:t>
            </a:r>
          </a:p>
          <a:p>
            <a:r>
              <a:rPr lang="en-US" dirty="0" smtClean="0"/>
              <a:t>Pilots must react quickly to receive supplemental oxygen if cabin loses pressure</a:t>
            </a:r>
          </a:p>
          <a:p>
            <a:r>
              <a:rPr lang="en-US" dirty="0" smtClean="0"/>
              <a:t>Causes of pressure loss</a:t>
            </a:r>
          </a:p>
          <a:p>
            <a:pPr lvl="1"/>
            <a:r>
              <a:rPr lang="en-US" dirty="0" smtClean="0"/>
              <a:t>Fuselage integrity failure (leak)</a:t>
            </a:r>
          </a:p>
          <a:p>
            <a:pPr lvl="1"/>
            <a:r>
              <a:rPr lang="en-US" dirty="0" smtClean="0"/>
              <a:t>Window failure</a:t>
            </a:r>
          </a:p>
          <a:p>
            <a:endParaRPr lang="en-US" dirty="0"/>
          </a:p>
        </p:txBody>
      </p:sp>
    </p:spTree>
    <p:extLst>
      <p:ext uri="{BB962C8B-B14F-4D97-AF65-F5344CB8AC3E}">
        <p14:creationId xmlns:p14="http://schemas.microsoft.com/office/powerpoint/2010/main" xmlns="" val="23988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tmosphere&amp;quot;&quot;/&gt;&lt;property id=&quot;20307&quot; value=&quot;256&quot;/&gt;&lt;/object&gt;&lt;object type=&quot;3&quot; unique_id=&quot;10005&quot;&gt;&lt;property id=&quot;20148&quot; value=&quot;5&quot;/&gt;&lt;property id=&quot;20300&quot; value=&quot;Slide 2 - &amp;quot;Earth’s Atmosphere&amp;quot;&quot;/&gt;&lt;property id=&quot;20307&quot; value=&quot;258&quot;/&gt;&lt;/object&gt;&lt;object type=&quot;3&quot; unique_id=&quot;10006&quot;&gt;&lt;property id=&quot;20148&quot; value=&quot;5&quot;/&gt;&lt;property id=&quot;20300&quot; value=&quot;Slide 3 - &amp;quot;Earth’s Atmosphere Layers&amp;quot;&quot;/&gt;&lt;property id=&quot;20307&quot; value=&quot;262&quot;/&gt;&lt;/object&gt;&lt;object type=&quot;3&quot; unique_id=&quot;10007&quot;&gt;&lt;property id=&quot;20148&quot; value=&quot;5&quot;/&gt;&lt;property id=&quot;20300&quot; value=&quot;Slide 7 - &amp;quot;Earth’s Atmosphere Conditions&amp;quot;&quot;/&gt;&lt;property id=&quot;20307&quot; value=&quot;264&quot;/&gt;&lt;/object&gt;&lt;object type=&quot;3&quot; unique_id=&quot;10008&quot;&gt;&lt;property id=&quot;20148&quot; value=&quot;5&quot;/&gt;&lt;property id=&quot;20300&quot; value=&quot;Slide 4 - &amp;quot;Air Pressure&amp;quot;&quot;/&gt;&lt;property id=&quot;20307&quot; value=&quot;263&quot;/&gt;&lt;/object&gt;&lt;object type=&quot;3&quot; unique_id=&quot;10009&quot;&gt;&lt;property id=&quot;20148&quot; value=&quot;5&quot;/&gt;&lt;property id=&quot;20300&quot; value=&quot;Slide 5 - &amp;quot;Standard Atmospheric Conditions&amp;quot;&quot;/&gt;&lt;property id=&quot;20307&quot; value=&quot;265&quot;/&gt;&lt;/object&gt;&lt;object type=&quot;3&quot; unique_id=&quot;10010&quot;&gt;&lt;property id=&quot;20148&quot; value=&quot;5&quot;/&gt;&lt;property id=&quot;20300&quot; value=&quot;Slide 11 - &amp;quot;Aircraft Speed&amp;quot;&quot;/&gt;&lt;property id=&quot;20307&quot; value=&quot;267&quot;/&gt;&lt;/object&gt;&lt;object type=&quot;3&quot; unique_id=&quot;10011&quot;&gt;&lt;property id=&quot;20148&quot; value=&quot;5&quot;/&gt;&lt;property id=&quot;20300&quot; value=&quot;Slide 14 - &amp;quot;References&amp;quot;&quot;/&gt;&lt;property id=&quot;20307&quot; value=&quot;260&quot;/&gt;&lt;/object&gt;&lt;object type=&quot;3&quot; unique_id=&quot;10072&quot;&gt;&lt;property id=&quot;20148&quot; value=&quot;5&quot;/&gt;&lt;property id=&quot;20300&quot; value=&quot;Slide 6 - &amp;quot;Earth’s Atmosphere Conditions&amp;quot;&quot;/&gt;&lt;property id=&quot;20307&quot; value=&quot;268&quot;/&gt;&lt;/object&gt;&lt;object type=&quot;3&quot; unique_id=&quot;10073&quot;&gt;&lt;property id=&quot;20148&quot; value=&quot;5&quot;/&gt;&lt;property id=&quot;20300&quot; value=&quot;Slide 8 - &amp;quot;Earth’s Atmosphere Conditions&amp;quot;&quot;/&gt;&lt;property id=&quot;20307&quot; value=&quot;269&quot;/&gt;&lt;/object&gt;&lt;object type=&quot;3&quot; unique_id=&quot;10074&quot;&gt;&lt;property id=&quot;20148&quot; value=&quot;5&quot;/&gt;&lt;property id=&quot;20300&quot; value=&quot;Slide 9 - &amp;quot;Earth’s Atmosphere Conditions&amp;quot;&quot;/&gt;&lt;property id=&quot;20307&quot; value=&quot;270&quot;/&gt;&lt;/object&gt;&lt;object type=&quot;3&quot; unique_id=&quot;10075&quot;&gt;&lt;property id=&quot;20148&quot; value=&quot;5&quot;/&gt;&lt;property id=&quot;20300&quot; value=&quot;Slide 10 - &amp;quot;Aircraft Speed&amp;quot;&quot;/&gt;&lt;property id=&quot;20307&quot; value=&quot;271&quot;/&gt;&lt;/object&gt;&lt;object type=&quot;3&quot; unique_id=&quot;10076&quot;&gt;&lt;property id=&quot;20148&quot; value=&quot;5&quot;/&gt;&lt;property id=&quot;20300&quot; value=&quot;Slide 12 - &amp;quot;Aircraft Speed&amp;quot;&quot;/&gt;&lt;property id=&quot;20307&quot; value=&quot;272&quot;/&gt;&lt;/object&gt;&lt;object type=&quot;3&quot; unique_id=&quot;10077&quot;&gt;&lt;property id=&quot;20148&quot; value=&quot;5&quot;/&gt;&lt;property id=&quot;20300&quot; value=&quot;Slide 13 - &amp;quot;References&amp;quot;&quot;/&gt;&lt;property id=&quot;20307&quot; value=&quot;27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1559</TotalTime>
  <Words>1153</Words>
  <Application>Microsoft Office PowerPoint</Application>
  <PresentationFormat>On-screen Show (4:3)</PresentationFormat>
  <Paragraphs>128</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PowerPointTemplateAE_2009_1217_NEW NEW Template</vt:lpstr>
      <vt:lpstr>1_Custom Design</vt:lpstr>
      <vt:lpstr>Slide 1</vt:lpstr>
      <vt:lpstr>Earth’s Atmosphere</vt:lpstr>
      <vt:lpstr>Earth’s Atmosphere Layers</vt:lpstr>
      <vt:lpstr>Air Pressure</vt:lpstr>
      <vt:lpstr>Standard Atmospheric Conditions</vt:lpstr>
      <vt:lpstr>Earth’s Atmosphere Conditions</vt:lpstr>
      <vt:lpstr>Earth’s Atmosphere Conditions</vt:lpstr>
      <vt:lpstr>Earth’s Atmosphere Conditions</vt:lpstr>
      <vt:lpstr>Earth’s Atmosphere Conditions</vt:lpstr>
      <vt:lpstr>Aircraft Speed</vt:lpstr>
      <vt:lpstr>Aircraft Speed</vt:lpstr>
      <vt:lpstr>Aircraft Speed</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1.4 Atmosphere</dc:title>
  <dc:subject>AE – Lesson 1.2 - Physics of Flight</dc:subject>
  <dc:creator>AE Revision Team</dc:creator>
  <cp:lastModifiedBy>ufrsd</cp:lastModifiedBy>
  <cp:revision>85</cp:revision>
  <dcterms:created xsi:type="dcterms:W3CDTF">2010-01-04T14:07:12Z</dcterms:created>
  <dcterms:modified xsi:type="dcterms:W3CDTF">2016-02-02T18:14:52Z</dcterms:modified>
</cp:coreProperties>
</file>