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85" r:id="rId3"/>
    <p:sldId id="258" r:id="rId4"/>
    <p:sldId id="271" r:id="rId5"/>
    <p:sldId id="272" r:id="rId6"/>
    <p:sldId id="273" r:id="rId7"/>
    <p:sldId id="274" r:id="rId8"/>
    <p:sldId id="266" r:id="rId9"/>
    <p:sldId id="267" r:id="rId10"/>
    <p:sldId id="269" r:id="rId11"/>
    <p:sldId id="268" r:id="rId12"/>
    <p:sldId id="270" r:id="rId13"/>
    <p:sldId id="276" r:id="rId14"/>
    <p:sldId id="277" r:id="rId15"/>
    <p:sldId id="278" r:id="rId16"/>
    <p:sldId id="280" r:id="rId17"/>
    <p:sldId id="279" r:id="rId18"/>
    <p:sldId id="275" r:id="rId19"/>
    <p:sldId id="260" r:id="rId20"/>
    <p:sldId id="281" r:id="rId21"/>
    <p:sldId id="284" r:id="rId22"/>
    <p:sldId id="264" r:id="rId23"/>
    <p:sldId id="265" r:id="rId24"/>
    <p:sldId id="261"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0967" autoAdjust="0"/>
  </p:normalViewPr>
  <p:slideViewPr>
    <p:cSldViewPr snapToGrid="0">
      <p:cViewPr>
        <p:scale>
          <a:sx n="50" d="100"/>
          <a:sy n="50" d="100"/>
        </p:scale>
        <p:origin x="-2544" y="-180"/>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07901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064585121"/>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Rearranging the coefficient</a:t>
            </a:r>
            <a:r>
              <a:rPr lang="en-US" baseline="0" dirty="0" smtClean="0"/>
              <a:t> of lift equation shows that lift is increased by wing area, air density, and velocity. Velocity is a squared function, giving it a more significant impact on lift.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pressure difference above</a:t>
            </a:r>
            <a:r>
              <a:rPr lang="en-US" baseline="0" dirty="0" smtClean="0"/>
              <a:t> and below the wing causes air flow that is perpendicular to the main airflow over the wing. This causes a flow that is both upward and rearward, causing the air to form a vortex. This can be seen on some aircraft at slow airspeeds in high humidity conditions (e.g., take off and landing).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about winglets is available from</a:t>
            </a:r>
            <a:r>
              <a:rPr lang="en-US" baseline="0" dirty="0" smtClean="0"/>
              <a:t> NASA at http://www.nasa.gov/centers/dryden/about/Organizations/Technology/Facts/TF-2004-15-DFRC.html</a:t>
            </a:r>
          </a:p>
          <a:p>
            <a:endParaRPr lang="en-US" dirty="0" smtClean="0"/>
          </a:p>
          <a:p>
            <a:r>
              <a:rPr lang="en-US" dirty="0" smtClean="0"/>
              <a:t>The aspect ratio is the square of the span</a:t>
            </a:r>
            <a:r>
              <a:rPr lang="en-US" b="0" dirty="0" smtClean="0"/>
              <a:t>,</a:t>
            </a:r>
            <a:r>
              <a:rPr lang="en-US" b="0" baseline="0" dirty="0" smtClean="0"/>
              <a:t> </a:t>
            </a:r>
            <a:r>
              <a:rPr lang="en-US" b="0" dirty="0" smtClean="0"/>
              <a:t>s,</a:t>
            </a:r>
            <a:r>
              <a:rPr lang="en-US" b="0" baseline="0" dirty="0" smtClean="0"/>
              <a:t> </a:t>
            </a:r>
            <a:r>
              <a:rPr lang="en-US" dirty="0" smtClean="0"/>
              <a:t>divided by the wing </a:t>
            </a:r>
            <a:r>
              <a:rPr lang="en-US" b="0" dirty="0" smtClean="0"/>
              <a:t>area, A.</a:t>
            </a:r>
            <a:r>
              <a:rPr lang="en-US" b="0" baseline="0" dirty="0" smtClean="0"/>
              <a:t> </a:t>
            </a:r>
            <a:r>
              <a:rPr lang="en-US" b="0" dirty="0" smtClean="0"/>
              <a:t>AR = s</a:t>
            </a:r>
            <a:r>
              <a:rPr lang="en-US" b="0" baseline="30000" dirty="0" smtClean="0"/>
              <a:t>2</a:t>
            </a:r>
            <a:r>
              <a:rPr lang="en-US" b="0" dirty="0" smtClean="0"/>
              <a:t> / A </a:t>
            </a:r>
          </a:p>
          <a:p>
            <a:endParaRPr lang="en-US" b="0" dirty="0" smtClean="0"/>
          </a:p>
          <a:p>
            <a:r>
              <a:rPr lang="en-US" b="0" dirty="0" smtClean="0"/>
              <a:t>For a rectangular wing, this reduces to the ratio of the span to the chord, c. AR </a:t>
            </a:r>
            <a:r>
              <a:rPr lang="en-US" dirty="0" smtClean="0"/>
              <a:t>= s / c </a:t>
            </a:r>
          </a:p>
          <a:p>
            <a:endParaRPr lang="en-US" dirty="0" smtClean="0"/>
          </a:p>
          <a:p>
            <a:r>
              <a:rPr lang="en-US" dirty="0" smtClean="0"/>
              <a:t>Long, slender, high aspect ratio wings have lower induced drag than short, thick, low aspect ratio wings. Induced drag is a three dimensional effect related to the wing tips. The longer the wing, the farther the tips are from the main portion of the wing, and the lower the induced drag. Lifting line theory shows that the optimum (lowest) induced drag occurs for </a:t>
            </a:r>
            <a:r>
              <a:rPr lang="en-US" b="0" dirty="0" smtClean="0"/>
              <a:t>an elliptic distribution </a:t>
            </a:r>
            <a:r>
              <a:rPr lang="en-US" dirty="0" smtClean="0"/>
              <a:t>of lift from tip to tip. The efficiency </a:t>
            </a:r>
            <a:r>
              <a:rPr lang="en-US" b="0" dirty="0" smtClean="0"/>
              <a:t>factor, e, is </a:t>
            </a:r>
            <a:r>
              <a:rPr lang="en-US" dirty="0" smtClean="0"/>
              <a:t>equal to 1.0 for an elliptic distribution and is some value less than 1.0 for any other lift distribution. </a:t>
            </a:r>
          </a:p>
          <a:p>
            <a:endParaRPr lang="en-US" dirty="0" smtClean="0"/>
          </a:p>
          <a:p>
            <a:r>
              <a:rPr lang="en-US" dirty="0" smtClean="0"/>
              <a:t>The outstanding aerodynamic performance of the British Spitfire of World War II is partially attributable to its elliptical wing, which gave the aircraft a very low amount of induced drag. A more typical value of e = .7 exists</a:t>
            </a:r>
            <a:r>
              <a:rPr lang="en-US" baseline="0" dirty="0" smtClean="0"/>
              <a:t> </a:t>
            </a:r>
            <a:r>
              <a:rPr lang="en-US" dirty="0" smtClean="0"/>
              <a:t>for a rectangular wing. The total drag coefficient </a:t>
            </a:r>
            <a:r>
              <a:rPr lang="en-US" dirty="0" err="1" smtClean="0"/>
              <a:t>C</a:t>
            </a:r>
            <a:r>
              <a:rPr lang="en-US" baseline="-25000" dirty="0" err="1" smtClean="0"/>
              <a:t>d</a:t>
            </a:r>
            <a:r>
              <a:rPr lang="en-US" baseline="0" dirty="0" smtClean="0"/>
              <a:t> </a:t>
            </a:r>
            <a:r>
              <a:rPr lang="en-US" dirty="0" smtClean="0"/>
              <a:t>is equal to the base drag coefficient at zero lift C</a:t>
            </a:r>
            <a:r>
              <a:rPr lang="en-US" baseline="-25000" dirty="0" smtClean="0"/>
              <a:t>d0</a:t>
            </a:r>
            <a:r>
              <a:rPr lang="en-US" dirty="0" smtClean="0"/>
              <a:t> plus the induced drag coefficient </a:t>
            </a:r>
            <a:r>
              <a:rPr lang="en-US" dirty="0" err="1" smtClean="0"/>
              <a:t>C</a:t>
            </a:r>
            <a:r>
              <a:rPr lang="en-US" baseline="-25000" dirty="0" err="1" smtClean="0"/>
              <a:t>di</a:t>
            </a:r>
            <a:r>
              <a:rPr lang="en-US" dirty="0" smtClean="0"/>
              <a:t>.</a:t>
            </a:r>
          </a:p>
          <a:p>
            <a:endParaRPr lang="en-US" baseline="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xmlns="" val="201704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xmlns="" val="223045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xmlns="" val="223045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Airflow becomes turbulent at the critical angle of attack. Airflow</a:t>
            </a:r>
            <a:r>
              <a:rPr lang="en-US" baseline="0" dirty="0" smtClean="0"/>
              <a:t> separates from airfoil, and lift decreases dramatically. </a:t>
            </a:r>
            <a:r>
              <a:rPr lang="en-US" dirty="0" smtClean="0"/>
              <a:t>NASA developed an applet to show how</a:t>
            </a:r>
            <a:r>
              <a:rPr lang="en-US" baseline="0" dirty="0" smtClean="0"/>
              <a:t> the angle of attack impacts lift. It can be accessed through this link: http://www.grc.nasa.gov/WWW/K-12/airplane/incline.html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a:t>
            </a:r>
            <a:r>
              <a:rPr lang="en-US" smtClean="0">
                <a:hlinkClick r:id="rId3"/>
              </a:rPr>
              <a:t>://www.grc.nasa.gov/WWW/BGH/reynolds.html</a:t>
            </a:r>
            <a:r>
              <a:rPr lang="en-US"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xmlns="" val="223045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area</a:t>
            </a:r>
            <a:r>
              <a:rPr lang="en-US" baseline="0" dirty="0" smtClean="0"/>
              <a:t> </a:t>
            </a:r>
            <a:r>
              <a:rPr lang="en-US" dirty="0" smtClean="0"/>
              <a:t>referenced with the coefficient</a:t>
            </a:r>
            <a:r>
              <a:rPr lang="en-US" baseline="0" dirty="0" smtClean="0"/>
              <a:t> of </a:t>
            </a:r>
            <a:r>
              <a:rPr lang="en-US" dirty="0" smtClean="0"/>
              <a:t>drag varies depending on what </a:t>
            </a:r>
            <a:r>
              <a:rPr lang="en-US" dirty="0" err="1" smtClean="0"/>
              <a:t>C</a:t>
            </a:r>
            <a:r>
              <a:rPr lang="en-US" baseline="-25000" dirty="0" err="1" smtClean="0"/>
              <a:t>d</a:t>
            </a:r>
            <a:r>
              <a:rPr lang="en-US" dirty="0" smtClean="0"/>
              <a:t> is compared with.</a:t>
            </a:r>
            <a:r>
              <a:rPr lang="en-US" baseline="0" dirty="0" smtClean="0"/>
              <a:t> Drag typically refers to total surface area, frontal area, or wing area – all of these are proportional to each other. Our equation refers to wing area to more directly compare </a:t>
            </a:r>
            <a:r>
              <a:rPr lang="en-US" baseline="0" dirty="0" err="1" smtClean="0"/>
              <a:t>C</a:t>
            </a:r>
            <a:r>
              <a:rPr lang="en-US" baseline="-25000" dirty="0" err="1" smtClean="0"/>
              <a:t>d</a:t>
            </a:r>
            <a:r>
              <a:rPr lang="en-US" baseline="0" dirty="0" smtClean="0"/>
              <a:t> to C</a:t>
            </a:r>
            <a:r>
              <a:rPr lang="en-US" baseline="-25000" dirty="0" smtClean="0"/>
              <a:t>l</a:t>
            </a:r>
            <a:r>
              <a:rPr lang="en-US" baseline="0" dirty="0" smtClean="0"/>
              <a:t>. More information about reference area is available through NASA at http://www.grc.nasa.gov/WWW/K-12/airplane/sized.html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xmlns="" val="201704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Aerodynamic Forces</a:t>
            </a:r>
            <a:endParaRPr lang="en-US" sz="3300" b="1" kern="0" dirty="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Lift and Drag</a:t>
            </a:r>
            <a:endParaRPr lang="en-US" sz="112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086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of Attack (AOA) Affects Lift</a:t>
            </a:r>
            <a:endParaRPr lang="en-US" dirty="0"/>
          </a:p>
        </p:txBody>
      </p:sp>
      <p:sp>
        <p:nvSpPr>
          <p:cNvPr id="3" name="Content Placeholder 2"/>
          <p:cNvSpPr>
            <a:spLocks noGrp="1"/>
          </p:cNvSpPr>
          <p:nvPr>
            <p:ph idx="1"/>
          </p:nvPr>
        </p:nvSpPr>
        <p:spPr/>
        <p:txBody>
          <a:bodyPr/>
          <a:lstStyle/>
          <a:p>
            <a:pPr>
              <a:buNone/>
            </a:pPr>
            <a:r>
              <a:rPr lang="en-US" dirty="0" smtClean="0"/>
              <a:t>Lift increases with AOA up to stall angle</a:t>
            </a:r>
            <a:endParaRPr lang="en-US" dirty="0"/>
          </a:p>
        </p:txBody>
      </p:sp>
      <p:grpSp>
        <p:nvGrpSpPr>
          <p:cNvPr id="40" name="Group 39"/>
          <p:cNvGrpSpPr/>
          <p:nvPr/>
        </p:nvGrpSpPr>
        <p:grpSpPr>
          <a:xfrm>
            <a:off x="181065" y="2138158"/>
            <a:ext cx="4222907" cy="2888867"/>
            <a:chOff x="81477" y="2862441"/>
            <a:chExt cx="4222907" cy="2888867"/>
          </a:xfrm>
        </p:grpSpPr>
        <p:pic>
          <p:nvPicPr>
            <p:cNvPr id="5" name="Picture 5"/>
            <p:cNvPicPr>
              <a:picLocks noChangeAspect="1" noChangeArrowheads="1"/>
            </p:cNvPicPr>
            <p:nvPr/>
          </p:nvPicPr>
          <p:blipFill>
            <a:blip r:embed="rId3" cstate="print"/>
            <a:srcRect/>
            <a:stretch>
              <a:fillRect/>
            </a:stretch>
          </p:blipFill>
          <p:spPr bwMode="auto">
            <a:xfrm>
              <a:off x="1034358" y="4124608"/>
              <a:ext cx="3124200" cy="855637"/>
            </a:xfrm>
            <a:prstGeom prst="rect">
              <a:avLst/>
            </a:prstGeom>
            <a:noFill/>
            <a:ln w="9525">
              <a:noFill/>
              <a:miter lim="800000"/>
              <a:headEnd/>
              <a:tailEnd/>
            </a:ln>
          </p:spPr>
        </p:pic>
        <p:cxnSp>
          <p:nvCxnSpPr>
            <p:cNvPr id="6" name="Straight Arrow Connector 5"/>
            <p:cNvCxnSpPr/>
            <p:nvPr/>
          </p:nvCxnSpPr>
          <p:spPr>
            <a:xfrm rot="5400000" flipH="1" flipV="1">
              <a:off x="1815889" y="3818748"/>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78845" y="2862441"/>
              <a:ext cx="848080" cy="584775"/>
            </a:xfrm>
            <a:prstGeom prst="rect">
              <a:avLst/>
            </a:prstGeom>
            <a:noFill/>
          </p:spPr>
          <p:txBody>
            <a:bodyPr wrap="square" rtlCol="0">
              <a:spAutoFit/>
            </a:bodyPr>
            <a:lstStyle/>
            <a:p>
              <a:r>
                <a:rPr lang="en-US" sz="3200" dirty="0" smtClean="0"/>
                <a:t>Lift</a:t>
              </a:r>
              <a:endParaRPr lang="en-US" sz="3200" dirty="0"/>
            </a:p>
          </p:txBody>
        </p:sp>
        <p:cxnSp>
          <p:nvCxnSpPr>
            <p:cNvPr id="8" name="Straight Arrow Connector 7"/>
            <p:cNvCxnSpPr/>
            <p:nvPr/>
          </p:nvCxnSpPr>
          <p:spPr>
            <a:xfrm rot="10800000">
              <a:off x="1304134" y="5018455"/>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9352" y="5166533"/>
              <a:ext cx="3423518" cy="584775"/>
            </a:xfrm>
            <a:prstGeom prst="rect">
              <a:avLst/>
            </a:prstGeom>
            <a:noFill/>
          </p:spPr>
          <p:txBody>
            <a:bodyPr wrap="square" rtlCol="0">
              <a:spAutoFit/>
            </a:bodyPr>
            <a:lstStyle/>
            <a:p>
              <a:r>
                <a:rPr lang="en-US" sz="3200" dirty="0" smtClean="0"/>
                <a:t>Direction of Flight</a:t>
              </a:r>
              <a:endParaRPr lang="en-US" sz="3200" dirty="0"/>
            </a:p>
          </p:txBody>
        </p:sp>
        <p:cxnSp>
          <p:nvCxnSpPr>
            <p:cNvPr id="17" name="Straight Arrow Connector 16"/>
            <p:cNvCxnSpPr/>
            <p:nvPr/>
          </p:nvCxnSpPr>
          <p:spPr>
            <a:xfrm flipV="1">
              <a:off x="330276" y="386301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2891" y="4148052"/>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7661" y="438878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2430" y="466053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477" y="3283427"/>
              <a:ext cx="1546383" cy="584775"/>
            </a:xfrm>
            <a:prstGeom prst="rect">
              <a:avLst/>
            </a:prstGeom>
            <a:noFill/>
          </p:spPr>
          <p:txBody>
            <a:bodyPr wrap="square" rtlCol="0">
              <a:spAutoFit/>
            </a:bodyPr>
            <a:lstStyle/>
            <a:p>
              <a:r>
                <a:rPr lang="en-US" sz="3200" dirty="0" smtClean="0"/>
                <a:t>Airflow</a:t>
              </a:r>
              <a:endParaRPr lang="en-US" sz="3200" dirty="0"/>
            </a:p>
          </p:txBody>
        </p:sp>
        <p:sp>
          <p:nvSpPr>
            <p:cNvPr id="29" name="Freeform 28"/>
            <p:cNvSpPr/>
            <p:nvPr/>
          </p:nvSpPr>
          <p:spPr>
            <a:xfrm>
              <a:off x="1049556" y="4034648"/>
              <a:ext cx="3254828" cy="928914"/>
            </a:xfrm>
            <a:custGeom>
              <a:avLst/>
              <a:gdLst>
                <a:gd name="connsiteX0" fmla="*/ 0 w 3254828"/>
                <a:gd name="connsiteY0" fmla="*/ 308428 h 928914"/>
                <a:gd name="connsiteX1" fmla="*/ 108857 w 3254828"/>
                <a:gd name="connsiteY1" fmla="*/ 188685 h 928914"/>
                <a:gd name="connsiteX2" fmla="*/ 391885 w 3254828"/>
                <a:gd name="connsiteY2" fmla="*/ 58057 h 928914"/>
                <a:gd name="connsiteX3" fmla="*/ 838200 w 3254828"/>
                <a:gd name="connsiteY3" fmla="*/ 25400 h 928914"/>
                <a:gd name="connsiteX4" fmla="*/ 1513114 w 3254828"/>
                <a:gd name="connsiteY4" fmla="*/ 210457 h 928914"/>
                <a:gd name="connsiteX5" fmla="*/ 2449285 w 3254828"/>
                <a:gd name="connsiteY5" fmla="*/ 558800 h 928914"/>
                <a:gd name="connsiteX6" fmla="*/ 3254828 w 3254828"/>
                <a:gd name="connsiteY6" fmla="*/ 896257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828" h="928914">
                  <a:moveTo>
                    <a:pt x="0" y="308428"/>
                  </a:moveTo>
                  <a:cubicBezTo>
                    <a:pt x="21771" y="269420"/>
                    <a:pt x="43543" y="230413"/>
                    <a:pt x="108857" y="188685"/>
                  </a:cubicBezTo>
                  <a:cubicBezTo>
                    <a:pt x="174171" y="146957"/>
                    <a:pt x="270328" y="85271"/>
                    <a:pt x="391885" y="58057"/>
                  </a:cubicBezTo>
                  <a:cubicBezTo>
                    <a:pt x="513442" y="30843"/>
                    <a:pt x="651329" y="0"/>
                    <a:pt x="838200" y="25400"/>
                  </a:cubicBezTo>
                  <a:cubicBezTo>
                    <a:pt x="1025071" y="50800"/>
                    <a:pt x="1244600" y="121557"/>
                    <a:pt x="1513114" y="210457"/>
                  </a:cubicBezTo>
                  <a:cubicBezTo>
                    <a:pt x="1781628" y="299357"/>
                    <a:pt x="2158999" y="444500"/>
                    <a:pt x="2449285" y="558800"/>
                  </a:cubicBezTo>
                  <a:cubicBezTo>
                    <a:pt x="2739571" y="673100"/>
                    <a:pt x="3151414" y="928914"/>
                    <a:pt x="3254828" y="896257"/>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17031" y="4438273"/>
              <a:ext cx="3250406" cy="571500"/>
            </a:xfrm>
            <a:custGeom>
              <a:avLst/>
              <a:gdLst>
                <a:gd name="connsiteX0" fmla="*/ 7143 w 3250406"/>
                <a:gd name="connsiteY0" fmla="*/ 0 h 571500"/>
                <a:gd name="connsiteX1" fmla="*/ 21431 w 3250406"/>
                <a:gd name="connsiteY1" fmla="*/ 123825 h 571500"/>
                <a:gd name="connsiteX2" fmla="*/ 135731 w 3250406"/>
                <a:gd name="connsiteY2" fmla="*/ 242888 h 571500"/>
                <a:gd name="connsiteX3" fmla="*/ 383381 w 3250406"/>
                <a:gd name="connsiteY3" fmla="*/ 333375 h 571500"/>
                <a:gd name="connsiteX4" fmla="*/ 702468 w 3250406"/>
                <a:gd name="connsiteY4" fmla="*/ 381000 h 571500"/>
                <a:gd name="connsiteX5" fmla="*/ 1231106 w 3250406"/>
                <a:gd name="connsiteY5" fmla="*/ 423863 h 571500"/>
                <a:gd name="connsiteX6" fmla="*/ 1907381 w 3250406"/>
                <a:gd name="connsiteY6" fmla="*/ 476250 h 571500"/>
                <a:gd name="connsiteX7" fmla="*/ 2859881 w 3250406"/>
                <a:gd name="connsiteY7" fmla="*/ 547688 h 571500"/>
                <a:gd name="connsiteX8" fmla="*/ 3250406 w 3250406"/>
                <a:gd name="connsiteY8" fmla="*/ 571500 h 571500"/>
                <a:gd name="connsiteX9" fmla="*/ 3250406 w 3250406"/>
                <a:gd name="connsiteY9"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06" h="571500">
                  <a:moveTo>
                    <a:pt x="7143" y="0"/>
                  </a:moveTo>
                  <a:cubicBezTo>
                    <a:pt x="3571" y="41672"/>
                    <a:pt x="0" y="83344"/>
                    <a:pt x="21431" y="123825"/>
                  </a:cubicBezTo>
                  <a:cubicBezTo>
                    <a:pt x="42862" y="164306"/>
                    <a:pt x="75406" y="207963"/>
                    <a:pt x="135731" y="242888"/>
                  </a:cubicBezTo>
                  <a:cubicBezTo>
                    <a:pt x="196056" y="277813"/>
                    <a:pt x="288925" y="310356"/>
                    <a:pt x="383381" y="333375"/>
                  </a:cubicBezTo>
                  <a:cubicBezTo>
                    <a:pt x="477837" y="356394"/>
                    <a:pt x="561181" y="365919"/>
                    <a:pt x="702468" y="381000"/>
                  </a:cubicBezTo>
                  <a:cubicBezTo>
                    <a:pt x="843755" y="396081"/>
                    <a:pt x="1231106" y="423863"/>
                    <a:pt x="1231106" y="423863"/>
                  </a:cubicBezTo>
                  <a:lnTo>
                    <a:pt x="1907381" y="476250"/>
                  </a:lnTo>
                  <a:lnTo>
                    <a:pt x="2859881" y="547688"/>
                  </a:lnTo>
                  <a:lnTo>
                    <a:pt x="3250406" y="571500"/>
                  </a:lnTo>
                  <a:lnTo>
                    <a:pt x="3250406" y="571500"/>
                  </a:ln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4573760" y="1990292"/>
            <a:ext cx="4402824" cy="3337982"/>
            <a:chOff x="4573760" y="1990292"/>
            <a:chExt cx="4402824" cy="3337982"/>
          </a:xfrm>
        </p:grpSpPr>
        <p:pic>
          <p:nvPicPr>
            <p:cNvPr id="12" name="Picture 5"/>
            <p:cNvPicPr>
              <a:picLocks noChangeAspect="1" noChangeArrowheads="1"/>
            </p:cNvPicPr>
            <p:nvPr/>
          </p:nvPicPr>
          <p:blipFill>
            <a:blip r:embed="rId3" cstate="print"/>
            <a:srcRect/>
            <a:stretch>
              <a:fillRect/>
            </a:stretch>
          </p:blipFill>
          <p:spPr bwMode="auto">
            <a:xfrm rot="913418">
              <a:off x="5606346" y="3213082"/>
              <a:ext cx="3124200" cy="855637"/>
            </a:xfrm>
            <a:prstGeom prst="rect">
              <a:avLst/>
            </a:prstGeom>
            <a:noFill/>
            <a:ln w="9525">
              <a:noFill/>
              <a:miter lim="800000"/>
              <a:headEnd/>
              <a:tailEnd/>
            </a:ln>
          </p:spPr>
        </p:pic>
        <p:cxnSp>
          <p:nvCxnSpPr>
            <p:cNvPr id="13" name="Straight Arrow Connector 12"/>
            <p:cNvCxnSpPr/>
            <p:nvPr/>
          </p:nvCxnSpPr>
          <p:spPr>
            <a:xfrm flipH="1" flipV="1">
              <a:off x="6563768" y="2498763"/>
              <a:ext cx="2" cy="523730"/>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50160" y="2009908"/>
              <a:ext cx="848080" cy="584775"/>
            </a:xfrm>
            <a:prstGeom prst="rect">
              <a:avLst/>
            </a:prstGeom>
            <a:noFill/>
          </p:spPr>
          <p:txBody>
            <a:bodyPr wrap="square" rtlCol="0">
              <a:spAutoFit/>
            </a:bodyPr>
            <a:lstStyle/>
            <a:p>
              <a:r>
                <a:rPr lang="en-US" sz="3200" dirty="0" smtClean="0"/>
                <a:t>Lift</a:t>
              </a:r>
              <a:endParaRPr lang="en-US" sz="3200" dirty="0"/>
            </a:p>
          </p:txBody>
        </p:sp>
        <p:cxnSp>
          <p:nvCxnSpPr>
            <p:cNvPr id="15" name="Straight Arrow Connector 14"/>
            <p:cNvCxnSpPr/>
            <p:nvPr/>
          </p:nvCxnSpPr>
          <p:spPr>
            <a:xfrm rot="10800000">
              <a:off x="5915712" y="4231639"/>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72349" y="4251056"/>
              <a:ext cx="1949677" cy="1077218"/>
            </a:xfrm>
            <a:prstGeom prst="rect">
              <a:avLst/>
            </a:prstGeom>
            <a:noFill/>
          </p:spPr>
          <p:txBody>
            <a:bodyPr wrap="square" rtlCol="0">
              <a:spAutoFit/>
            </a:bodyPr>
            <a:lstStyle/>
            <a:p>
              <a:pPr algn="ctr"/>
              <a:r>
                <a:rPr lang="en-US" sz="3200" dirty="0" smtClean="0"/>
                <a:t>Direction of Flight</a:t>
              </a:r>
              <a:endParaRPr lang="en-US" sz="3200" dirty="0"/>
            </a:p>
          </p:txBody>
        </p:sp>
        <p:cxnSp>
          <p:nvCxnSpPr>
            <p:cNvPr id="21" name="Straight Arrow Connector 20"/>
            <p:cNvCxnSpPr/>
            <p:nvPr/>
          </p:nvCxnSpPr>
          <p:spPr>
            <a:xfrm flipV="1">
              <a:off x="4965446" y="309950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58061" y="338454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2831" y="3625283"/>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87600" y="389703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47175" y="257900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61945" y="281974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3760" y="1990292"/>
              <a:ext cx="1546383" cy="584775"/>
            </a:xfrm>
            <a:prstGeom prst="rect">
              <a:avLst/>
            </a:prstGeom>
            <a:noFill/>
          </p:spPr>
          <p:txBody>
            <a:bodyPr wrap="square" rtlCol="0">
              <a:spAutoFit/>
            </a:bodyPr>
            <a:lstStyle/>
            <a:p>
              <a:r>
                <a:rPr lang="en-US" sz="3200" dirty="0" smtClean="0"/>
                <a:t>Airflow</a:t>
              </a:r>
              <a:endParaRPr lang="en-US" sz="3200" dirty="0"/>
            </a:p>
          </p:txBody>
        </p:sp>
        <p:sp>
          <p:nvSpPr>
            <p:cNvPr id="32" name="Freeform 31"/>
            <p:cNvSpPr/>
            <p:nvPr/>
          </p:nvSpPr>
          <p:spPr>
            <a:xfrm>
              <a:off x="5740650" y="2853424"/>
              <a:ext cx="1019175" cy="169069"/>
            </a:xfrm>
            <a:custGeom>
              <a:avLst/>
              <a:gdLst>
                <a:gd name="connsiteX0" fmla="*/ 0 w 1019175"/>
                <a:gd name="connsiteY0" fmla="*/ 69057 h 169069"/>
                <a:gd name="connsiteX1" fmla="*/ 133350 w 1019175"/>
                <a:gd name="connsiteY1" fmla="*/ 11907 h 169069"/>
                <a:gd name="connsiteX2" fmla="*/ 342900 w 1019175"/>
                <a:gd name="connsiteY2" fmla="*/ 7144 h 169069"/>
                <a:gd name="connsiteX3" fmla="*/ 623888 w 1019175"/>
                <a:gd name="connsiteY3" fmla="*/ 54769 h 169069"/>
                <a:gd name="connsiteX4" fmla="*/ 1019175 w 1019175"/>
                <a:gd name="connsiteY4" fmla="*/ 169069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69069">
                  <a:moveTo>
                    <a:pt x="0" y="69057"/>
                  </a:moveTo>
                  <a:cubicBezTo>
                    <a:pt x="38100" y="45641"/>
                    <a:pt x="76200" y="22226"/>
                    <a:pt x="133350" y="11907"/>
                  </a:cubicBezTo>
                  <a:cubicBezTo>
                    <a:pt x="190500" y="1588"/>
                    <a:pt x="261144" y="0"/>
                    <a:pt x="342900" y="7144"/>
                  </a:cubicBezTo>
                  <a:cubicBezTo>
                    <a:pt x="424656" y="14288"/>
                    <a:pt x="511176" y="27782"/>
                    <a:pt x="623888" y="54769"/>
                  </a:cubicBezTo>
                  <a:cubicBezTo>
                    <a:pt x="736600" y="81756"/>
                    <a:pt x="877887" y="125412"/>
                    <a:pt x="1019175" y="169069"/>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822812">
              <a:off x="6858681" y="3001178"/>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768421" y="3443989"/>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21091390">
              <a:off x="5707888" y="2906833"/>
              <a:ext cx="2843213" cy="1857375"/>
            </a:xfrm>
            <a:custGeom>
              <a:avLst/>
              <a:gdLst>
                <a:gd name="connsiteX0" fmla="*/ 61913 w 2843213"/>
                <a:gd name="connsiteY0" fmla="*/ 0 h 1857375"/>
                <a:gd name="connsiteX1" fmla="*/ 19050 w 2843213"/>
                <a:gd name="connsiteY1" fmla="*/ 95250 h 1857375"/>
                <a:gd name="connsiteX2" fmla="*/ 19050 w 2843213"/>
                <a:gd name="connsiteY2" fmla="*/ 204788 h 1857375"/>
                <a:gd name="connsiteX3" fmla="*/ 133350 w 2843213"/>
                <a:gd name="connsiteY3" fmla="*/ 371475 h 1857375"/>
                <a:gd name="connsiteX4" fmla="*/ 433388 w 2843213"/>
                <a:gd name="connsiteY4" fmla="*/ 623888 h 1857375"/>
                <a:gd name="connsiteX5" fmla="*/ 847725 w 2843213"/>
                <a:gd name="connsiteY5" fmla="*/ 876300 h 1857375"/>
                <a:gd name="connsiteX6" fmla="*/ 1347788 w 2843213"/>
                <a:gd name="connsiteY6" fmla="*/ 1143000 h 1857375"/>
                <a:gd name="connsiteX7" fmla="*/ 1971675 w 2843213"/>
                <a:gd name="connsiteY7" fmla="*/ 1481138 h 1857375"/>
                <a:gd name="connsiteX8" fmla="*/ 2843213 w 2843213"/>
                <a:gd name="connsiteY8"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3" h="1857375">
                  <a:moveTo>
                    <a:pt x="61913" y="0"/>
                  </a:moveTo>
                  <a:cubicBezTo>
                    <a:pt x="44053" y="30559"/>
                    <a:pt x="26194" y="61119"/>
                    <a:pt x="19050" y="95250"/>
                  </a:cubicBezTo>
                  <a:cubicBezTo>
                    <a:pt x="11906" y="129381"/>
                    <a:pt x="0" y="158751"/>
                    <a:pt x="19050" y="204788"/>
                  </a:cubicBezTo>
                  <a:cubicBezTo>
                    <a:pt x="38100" y="250825"/>
                    <a:pt x="64294" y="301625"/>
                    <a:pt x="133350" y="371475"/>
                  </a:cubicBezTo>
                  <a:cubicBezTo>
                    <a:pt x="202406" y="441325"/>
                    <a:pt x="314326" y="539751"/>
                    <a:pt x="433388" y="623888"/>
                  </a:cubicBezTo>
                  <a:cubicBezTo>
                    <a:pt x="552450" y="708025"/>
                    <a:pt x="695325" y="789781"/>
                    <a:pt x="847725" y="876300"/>
                  </a:cubicBezTo>
                  <a:cubicBezTo>
                    <a:pt x="1000125" y="962819"/>
                    <a:pt x="1347788" y="1143000"/>
                    <a:pt x="1347788" y="1143000"/>
                  </a:cubicBezTo>
                  <a:cubicBezTo>
                    <a:pt x="1535113" y="1243806"/>
                    <a:pt x="1722438" y="1362076"/>
                    <a:pt x="1971675" y="1481138"/>
                  </a:cubicBezTo>
                  <a:cubicBezTo>
                    <a:pt x="2220912" y="1600200"/>
                    <a:pt x="2532062" y="1728787"/>
                    <a:pt x="2843213" y="185737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3385483" flipV="1">
              <a:off x="8186903" y="388243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599553" y="4211864"/>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rot="3385483" flipV="1">
              <a:off x="7303133" y="327280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6" name="Straight Connector 45"/>
          <p:cNvCxnSpPr/>
          <p:nvPr/>
        </p:nvCxnSpPr>
        <p:spPr>
          <a:xfrm rot="5400000">
            <a:off x="3189086" y="5408692"/>
            <a:ext cx="1051712" cy="8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55542" y="5168019"/>
            <a:ext cx="398353" cy="218792"/>
          </a:xfrm>
          <a:custGeom>
            <a:avLst/>
            <a:gdLst>
              <a:gd name="connsiteX0" fmla="*/ 0 w 398353"/>
              <a:gd name="connsiteY0" fmla="*/ 155418 h 218792"/>
              <a:gd name="connsiteX1" fmla="*/ 181070 w 398353"/>
              <a:gd name="connsiteY1" fmla="*/ 10562 h 218792"/>
              <a:gd name="connsiteX2" fmla="*/ 398353 w 398353"/>
              <a:gd name="connsiteY2" fmla="*/ 218792 h 218792"/>
            </a:gdLst>
            <a:ahLst/>
            <a:cxnLst>
              <a:cxn ang="0">
                <a:pos x="connsiteX0" y="connsiteY0"/>
              </a:cxn>
              <a:cxn ang="0">
                <a:pos x="connsiteX1" y="connsiteY1"/>
              </a:cxn>
              <a:cxn ang="0">
                <a:pos x="connsiteX2" y="connsiteY2"/>
              </a:cxn>
            </a:cxnLst>
            <a:rect l="l" t="t" r="r" b="b"/>
            <a:pathLst>
              <a:path w="398353" h="218792">
                <a:moveTo>
                  <a:pt x="0" y="155418"/>
                </a:moveTo>
                <a:cubicBezTo>
                  <a:pt x="57339" y="77709"/>
                  <a:pt x="114678" y="0"/>
                  <a:pt x="181070" y="10562"/>
                </a:cubicBezTo>
                <a:cubicBezTo>
                  <a:pt x="247462" y="21124"/>
                  <a:pt x="345541" y="187105"/>
                  <a:pt x="398353" y="21879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2716042" y="4997511"/>
            <a:ext cx="4146532" cy="1842383"/>
            <a:chOff x="2716042" y="4997511"/>
            <a:chExt cx="4146532" cy="1842383"/>
          </a:xfrm>
        </p:grpSpPr>
        <p:cxnSp>
          <p:nvCxnSpPr>
            <p:cNvPr id="43" name="Straight Connector 42"/>
            <p:cNvCxnSpPr/>
            <p:nvPr/>
          </p:nvCxnSpPr>
          <p:spPr>
            <a:xfrm rot="16200000" flipH="1">
              <a:off x="2428595" y="5855327"/>
              <a:ext cx="1724685" cy="9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275852" y="6716163"/>
              <a:ext cx="1703555" cy="15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16042" y="5051831"/>
              <a:ext cx="526106" cy="400110"/>
            </a:xfrm>
            <a:prstGeom prst="rect">
              <a:avLst/>
            </a:prstGeom>
            <a:noFill/>
          </p:spPr>
          <p:txBody>
            <a:bodyPr wrap="none" rtlCol="0">
              <a:spAutoFit/>
            </a:bodyPr>
            <a:lstStyle/>
            <a:p>
              <a:r>
                <a:rPr lang="en-US" sz="2000" dirty="0" smtClean="0"/>
                <a:t>Lift</a:t>
              </a:r>
              <a:endParaRPr lang="en-US" sz="2000" dirty="0"/>
            </a:p>
          </p:txBody>
        </p:sp>
        <p:sp>
          <p:nvSpPr>
            <p:cNvPr id="50" name="TextBox 49"/>
            <p:cNvSpPr txBox="1"/>
            <p:nvPr/>
          </p:nvSpPr>
          <p:spPr>
            <a:xfrm>
              <a:off x="4968850" y="6439784"/>
              <a:ext cx="1893724" cy="400110"/>
            </a:xfrm>
            <a:prstGeom prst="rect">
              <a:avLst/>
            </a:prstGeom>
            <a:noFill/>
          </p:spPr>
          <p:txBody>
            <a:bodyPr wrap="none" rtlCol="0">
              <a:spAutoFit/>
            </a:bodyPr>
            <a:lstStyle/>
            <a:p>
              <a:r>
                <a:rPr lang="en-US" sz="2000" dirty="0" smtClean="0"/>
                <a:t>Angle of Attack</a:t>
              </a:r>
              <a:endParaRPr lang="en-US" sz="2000" dirty="0"/>
            </a:p>
          </p:txBody>
        </p:sp>
      </p:grpSp>
      <p:sp>
        <p:nvSpPr>
          <p:cNvPr id="54" name="TextBox 53"/>
          <p:cNvSpPr txBox="1"/>
          <p:nvPr/>
        </p:nvSpPr>
        <p:spPr>
          <a:xfrm>
            <a:off x="4173648" y="4852208"/>
            <a:ext cx="724277" cy="400110"/>
          </a:xfrm>
          <a:prstGeom prst="rect">
            <a:avLst/>
          </a:prstGeom>
          <a:noFill/>
        </p:spPr>
        <p:txBody>
          <a:bodyPr wrap="square" rtlCol="0">
            <a:spAutoFit/>
          </a:bodyPr>
          <a:lstStyle/>
          <a:p>
            <a:r>
              <a:rPr lang="en-US" sz="2000" dirty="0" smtClean="0"/>
              <a:t>Stall</a:t>
            </a:r>
            <a:endParaRPr lang="en-US" sz="2000" dirty="0"/>
          </a:p>
        </p:txBody>
      </p:sp>
    </p:spTree>
    <p:extLst>
      <p:ext uri="{BB962C8B-B14F-4D97-AF65-F5344CB8AC3E}">
        <p14:creationId xmlns:p14="http://schemas.microsoft.com/office/powerpoint/2010/main" xmlns="" val="22982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a:t>
            </a:r>
            <a:endParaRPr lang="en-US" dirty="0"/>
          </a:p>
        </p:txBody>
      </p:sp>
      <p:sp>
        <p:nvSpPr>
          <p:cNvPr id="3" name="Content Placeholder 2"/>
          <p:cNvSpPr>
            <a:spLocks noGrp="1"/>
          </p:cNvSpPr>
          <p:nvPr>
            <p:ph idx="1"/>
          </p:nvPr>
        </p:nvSpPr>
        <p:spPr/>
        <p:txBody>
          <a:bodyPr/>
          <a:lstStyle/>
          <a:p>
            <a:r>
              <a:rPr lang="en-US" dirty="0"/>
              <a:t>Ratio of </a:t>
            </a:r>
            <a:r>
              <a:rPr lang="en-US" u="sng" dirty="0"/>
              <a:t>inertial</a:t>
            </a:r>
            <a:r>
              <a:rPr lang="en-US" dirty="0"/>
              <a:t> (resistant to change) forces to </a:t>
            </a:r>
            <a:r>
              <a:rPr lang="en-US" u="sng" dirty="0"/>
              <a:t>viscous</a:t>
            </a:r>
            <a:r>
              <a:rPr lang="en-US" dirty="0"/>
              <a:t> (sticky) forces</a:t>
            </a:r>
          </a:p>
          <a:p>
            <a:r>
              <a:rPr lang="en-US" dirty="0" smtClean="0"/>
              <a:t>Dimensionless number</a:t>
            </a:r>
            <a:endParaRPr lang="en-US" dirty="0"/>
          </a:p>
        </p:txBody>
      </p:sp>
      <mc:AlternateContent xmlns:mc="http://schemas.openxmlformats.org/markup-compatibility/2006">
        <mc:Choice xmlns:a14="http://schemas.microsoft.com/office/drawing/2010/main" xmlns="" Requires="a14">
          <p:sp>
            <p:nvSpPr>
              <p:cNvPr id="5" name="TextBox 4"/>
              <p:cNvSpPr txBox="1"/>
              <p:nvPr/>
            </p:nvSpPr>
            <p:spPr>
              <a:xfrm>
                <a:off x="330726" y="295034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p:sp>
            <p:nvSpPr>
              <p:cNvPr id="5" name="TextBox 4"/>
              <p:cNvSpPr txBox="1">
                <a:spLocks noRot="1" noChangeAspect="1" noMove="1" noResize="1" noEditPoints="1" noAdjustHandles="1" noChangeArrowheads="1" noChangeShapeType="1" noTextEdit="1"/>
              </p:cNvSpPr>
              <p:nvPr/>
            </p:nvSpPr>
            <p:spPr>
              <a:xfrm>
                <a:off x="330726" y="2950344"/>
                <a:ext cx="3200400" cy="110447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4091737" y="2936884"/>
                <a:ext cx="2635404" cy="10259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m:rPr>
                              <m:sty m:val="p"/>
                            </m:rPr>
                            <a:rPr lang="en-US" sz="3200" b="0" i="0" smtClean="0">
                              <a:latin typeface="Cambria Math"/>
                            </a:rPr>
                            <m:t>v</m:t>
                          </m:r>
                          <m:r>
                            <a:rPr lang="en-US" sz="3200" b="0" i="1" smtClean="0">
                              <a:latin typeface="Cambria Math"/>
                              <a:ea typeface="Cambria Math"/>
                            </a:rPr>
                            <m:t>𝑙</m:t>
                          </m:r>
                        </m:num>
                        <m:den>
                          <m:r>
                            <m:rPr>
                              <m:sty m:val="p"/>
                            </m:rPr>
                            <a:rPr lang="el-GR" sz="3200" b="0" i="1" smtClean="0">
                              <a:latin typeface="Cambria Math"/>
                              <a:ea typeface="Cambria Math"/>
                            </a:rPr>
                            <m:t>ν</m:t>
                          </m:r>
                        </m:den>
                      </m:f>
                    </m:oMath>
                  </m:oMathPara>
                </a14:m>
                <a:endParaRPr lang="en-US" sz="3200" dirty="0">
                  <a:latin typeface="+mn-lt"/>
                </a:endParaRPr>
              </a:p>
            </p:txBody>
          </p:sp>
        </mc:Choice>
        <mc:Fallback>
          <p:sp>
            <p:nvSpPr>
              <p:cNvPr id="8" name="TextBox 7"/>
              <p:cNvSpPr txBox="1">
                <a:spLocks noRot="1" noChangeAspect="1" noMove="1" noResize="1" noEditPoints="1" noAdjustHandles="1" noChangeArrowheads="1" noChangeShapeType="1" noTextEdit="1"/>
              </p:cNvSpPr>
              <p:nvPr/>
            </p:nvSpPr>
            <p:spPr>
              <a:xfrm>
                <a:off x="4091737" y="2936884"/>
                <a:ext cx="2635404" cy="102592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6662356" y="2977493"/>
                <a:ext cx="2199190" cy="1015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3200" b="0" i="1" smtClean="0">
                          <a:latin typeface="Cambria Math"/>
                        </a:rPr>
                        <m:t>=</m:t>
                      </m:r>
                      <m:f>
                        <m:fPr>
                          <m:ctrlPr>
                            <a:rPr lang="en-US" sz="3200" b="0" i="1" smtClean="0">
                              <a:latin typeface="Cambria Math"/>
                            </a:rPr>
                          </m:ctrlPr>
                        </m:fPr>
                        <m:num>
                          <m:r>
                            <a:rPr lang="en-US" sz="3200" i="1">
                              <a:latin typeface="Cambria Math"/>
                              <a:ea typeface="Cambria Math"/>
                            </a:rPr>
                            <m:t>𝜇</m:t>
                          </m:r>
                        </m:num>
                        <m:den>
                          <m:r>
                            <a:rPr lang="en-US" sz="3200" i="1">
                              <a:latin typeface="Cambria Math"/>
                              <a:ea typeface="Cambria Math"/>
                            </a:rPr>
                            <m:t>𝜌</m:t>
                          </m:r>
                        </m:den>
                      </m:f>
                    </m:oMath>
                  </m:oMathPara>
                </a14:m>
                <a:endParaRPr lang="en-US" sz="3200" dirty="0">
                  <a:latin typeface="+mn-lt"/>
                </a:endParaRPr>
              </a:p>
            </p:txBody>
          </p:sp>
        </mc:Choice>
        <mc:Fallback>
          <p:sp>
            <p:nvSpPr>
              <p:cNvPr id="9" name="TextBox 8"/>
              <p:cNvSpPr txBox="1">
                <a:spLocks noRot="1" noChangeAspect="1" noMove="1" noResize="1" noEditPoints="1" noAdjustHandles="1" noChangeArrowheads="1" noChangeShapeType="1" noTextEdit="1"/>
              </p:cNvSpPr>
              <p:nvPr/>
            </p:nvSpPr>
            <p:spPr>
              <a:xfrm>
                <a:off x="6662356" y="2977493"/>
                <a:ext cx="2199190" cy="1015727"/>
              </a:xfrm>
              <a:prstGeom prst="rect">
                <a:avLst/>
              </a:prstGeom>
              <a:blipFill rotWithShape="1">
                <a:blip r:embed="rId5" cstate="print"/>
                <a:stretch>
                  <a:fillRect/>
                </a:stretch>
              </a:blipFill>
            </p:spPr>
            <p:txBody>
              <a:bodyPr/>
              <a:lstStyle/>
              <a:p>
                <a:r>
                  <a:rPr lang="en-US">
                    <a:noFill/>
                  </a:rPr>
                  <a:t> </a:t>
                </a:r>
              </a:p>
            </p:txBody>
          </p:sp>
        </mc:Fallback>
      </mc:AlternateContent>
      <p:sp>
        <p:nvSpPr>
          <p:cNvPr id="4" name="TextBox 3"/>
          <p:cNvSpPr txBox="1"/>
          <p:nvPr/>
        </p:nvSpPr>
        <p:spPr>
          <a:xfrm>
            <a:off x="3615817" y="3246275"/>
            <a:ext cx="548548" cy="584775"/>
          </a:xfrm>
          <a:prstGeom prst="rect">
            <a:avLst/>
          </a:prstGeom>
          <a:noFill/>
        </p:spPr>
        <p:txBody>
          <a:bodyPr wrap="none" rtlCol="0">
            <a:spAutoFit/>
          </a:bodyPr>
          <a:lstStyle/>
          <a:p>
            <a:r>
              <a:rPr lang="en-US" sz="3200" dirty="0"/>
              <a:t>o</a:t>
            </a:r>
            <a:r>
              <a:rPr lang="en-US" sz="3200" dirty="0" smtClean="0"/>
              <a:t>r</a:t>
            </a:r>
            <a:endParaRPr lang="en-US" sz="3200" dirty="0"/>
          </a:p>
        </p:txBody>
      </p:sp>
      <mc:AlternateContent xmlns:mc="http://schemas.openxmlformats.org/markup-compatibility/2006">
        <mc:Choice xmlns:a14="http://schemas.microsoft.com/office/drawing/2010/main" xmlns="" Requires="a14">
          <p:sp>
            <p:nvSpPr>
              <p:cNvPr id="10" name="TextBox 9"/>
              <p:cNvSpPr txBox="1"/>
              <p:nvPr/>
            </p:nvSpPr>
            <p:spPr>
              <a:xfrm>
                <a:off x="-50274" y="4078104"/>
                <a:ext cx="41345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r>
                        <a:rPr lang="en-US" sz="2800" b="0" i="1" smtClean="0">
                          <a:latin typeface="Cambria Math"/>
                        </a:rPr>
                        <m:t>𝑅𝑒𝑦𝑛𝑜𝑙𝑑𝑠</m:t>
                      </m:r>
                      <m:r>
                        <a:rPr lang="en-US" sz="2800" b="0" i="1" smtClean="0">
                          <a:latin typeface="Cambria Math"/>
                        </a:rPr>
                        <m:t> </m:t>
                      </m:r>
                      <m:r>
                        <a:rPr lang="en-US" sz="2800" b="0" i="1" smtClean="0">
                          <a:latin typeface="Cambria Math"/>
                        </a:rPr>
                        <m:t>𝑁𝑢𝑚𝑏𝑒𝑟</m:t>
                      </m:r>
                    </m:oMath>
                  </m:oMathPara>
                </a14:m>
                <a:endParaRPr lang="en-US" sz="2800" dirty="0">
                  <a:latin typeface="+mn-lt"/>
                </a:endParaRPr>
              </a:p>
            </p:txBody>
          </p:sp>
        </mc:Choice>
        <mc:Fallback>
          <p:sp>
            <p:nvSpPr>
              <p:cNvPr id="10" name="TextBox 9"/>
              <p:cNvSpPr txBox="1">
                <a:spLocks noRot="1" noChangeAspect="1" noMove="1" noResize="1" noEditPoints="1" noAdjustHandles="1" noChangeArrowheads="1" noChangeShapeType="1" noTextEdit="1"/>
              </p:cNvSpPr>
              <p:nvPr/>
            </p:nvSpPr>
            <p:spPr>
              <a:xfrm>
                <a:off x="-50274" y="4078104"/>
                <a:ext cx="4134594"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TextBox 11"/>
              <p:cNvSpPr txBox="1"/>
              <p:nvPr/>
            </p:nvSpPr>
            <p:spPr>
              <a:xfrm>
                <a:off x="45720" y="4550544"/>
                <a:ext cx="446532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𝜌</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𝐷𝑒𝑛𝑠𝑖𝑡𝑦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𝑘𝑔</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3</m:t>
                                  </m:r>
                                </m:sup>
                              </m:sSup>
                            </m:den>
                          </m:f>
                        </m:e>
                      </m:d>
                    </m:oMath>
                  </m:oMathPara>
                </a14:m>
                <a:endParaRPr lang="en-US" sz="2800" dirty="0">
                  <a:latin typeface="+mn-lt"/>
                </a:endParaRPr>
              </a:p>
            </p:txBody>
          </p:sp>
        </mc:Choice>
        <mc:Fallback>
          <p:sp>
            <p:nvSpPr>
              <p:cNvPr id="12" name="TextBox 11"/>
              <p:cNvSpPr txBox="1">
                <a:spLocks noRot="1" noChangeAspect="1" noMove="1" noResize="1" noEditPoints="1" noAdjustHandles="1" noChangeArrowheads="1" noChangeShapeType="1" noTextEdit="1"/>
              </p:cNvSpPr>
              <p:nvPr/>
            </p:nvSpPr>
            <p:spPr>
              <a:xfrm>
                <a:off x="45720" y="4550544"/>
                <a:ext cx="4465320" cy="1060483"/>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3" name="TextBox 12"/>
              <p:cNvSpPr txBox="1"/>
              <p:nvPr/>
            </p:nvSpPr>
            <p:spPr>
              <a:xfrm>
                <a:off x="182880" y="5537226"/>
                <a:ext cx="3291840" cy="854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a:ea typeface="Cambria Math"/>
                        </a:rPr>
                        <m:t>v</m:t>
                      </m:r>
                      <m:r>
                        <a:rPr lang="en-US" sz="2800" b="0" i="1" smtClean="0">
                          <a:latin typeface="Cambria Math"/>
                        </a:rPr>
                        <m:t>=</m:t>
                      </m:r>
                      <m:r>
                        <a:rPr lang="en-US" sz="2800" b="0" i="1" smtClean="0">
                          <a:latin typeface="Cambria Math"/>
                        </a:rPr>
                        <m:t>𝑉𝑒𝑙𝑜𝑐𝑖𝑡𝑦</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latin typeface="+mn-lt"/>
                </a:endParaRPr>
              </a:p>
            </p:txBody>
          </p:sp>
        </mc:Choice>
        <mc:Fallback>
          <p:sp>
            <p:nvSpPr>
              <p:cNvPr id="13" name="TextBox 12"/>
              <p:cNvSpPr txBox="1">
                <a:spLocks noRot="1" noChangeAspect="1" noMove="1" noResize="1" noEditPoints="1" noAdjustHandles="1" noChangeArrowheads="1" noChangeShapeType="1" noTextEdit="1"/>
              </p:cNvSpPr>
              <p:nvPr/>
            </p:nvSpPr>
            <p:spPr>
              <a:xfrm>
                <a:off x="182880" y="5537226"/>
                <a:ext cx="3291840" cy="854273"/>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TextBox 13"/>
              <p:cNvSpPr txBox="1"/>
              <p:nvPr/>
            </p:nvSpPr>
            <p:spPr>
              <a:xfrm>
                <a:off x="4171206" y="4017144"/>
                <a:ext cx="3418314"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𝑙</m:t>
                      </m:r>
                      <m:r>
                        <a:rPr lang="en-US" sz="2800" b="0" i="1" smtClean="0">
                          <a:latin typeface="Cambria Math"/>
                        </a:rPr>
                        <m:t>=</m:t>
                      </m:r>
                      <m:r>
                        <a:rPr lang="en-US" sz="2800" b="0" i="1" smtClean="0">
                          <a:latin typeface="Cambria Math"/>
                        </a:rPr>
                        <m:t>𝐿𝑒𝑛𝑔𝑡h</m:t>
                      </m:r>
                      <m:r>
                        <a:rPr lang="en-US" sz="2800" b="0" i="1" smtClean="0">
                          <a:latin typeface="Cambria Math"/>
                        </a:rPr>
                        <m:t> </m:t>
                      </m:r>
                      <m:r>
                        <a:rPr lang="en-US" sz="2800" b="0" i="1" smtClean="0">
                          <a:latin typeface="Cambria Math"/>
                        </a:rPr>
                        <m:t>𝑜𝑓</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𝐹𝑙𝑢𝑖𝑑</m:t>
                      </m:r>
                      <m:r>
                        <a:rPr lang="en-US" sz="2800" b="0" i="1" smtClean="0">
                          <a:latin typeface="Cambria Math"/>
                        </a:rPr>
                        <m:t> </m:t>
                      </m:r>
                      <m:r>
                        <a:rPr lang="en-US" sz="2800" b="0" i="1" smtClean="0">
                          <a:latin typeface="Cambria Math"/>
                        </a:rPr>
                        <m:t>𝑇𝑟𝑎𝑣𝑒𝑙</m:t>
                      </m:r>
                      <m:r>
                        <a:rPr lang="en-US" sz="2800" b="0" i="1" smtClean="0">
                          <a:latin typeface="Cambria Math"/>
                        </a:rPr>
                        <m:t> </m:t>
                      </m:r>
                      <m:d>
                        <m:dPr>
                          <m:ctrlPr>
                            <a:rPr lang="en-US" sz="2800" b="0" i="1" smtClean="0">
                              <a:latin typeface="Cambria Math"/>
                            </a:rPr>
                          </m:ctrlPr>
                        </m:dPr>
                        <m:e>
                          <m:r>
                            <a:rPr lang="en-US" sz="2800" b="0" i="1" smtClean="0">
                              <a:latin typeface="Cambria Math"/>
                            </a:rPr>
                            <m:t>𝑚</m:t>
                          </m:r>
                        </m:e>
                      </m:d>
                    </m:oMath>
                  </m:oMathPara>
                </a14:m>
                <a:endParaRPr lang="en-US" sz="2800" dirty="0">
                  <a:latin typeface="+mn-lt"/>
                </a:endParaRPr>
              </a:p>
            </p:txBody>
          </p:sp>
        </mc:Choice>
        <mc:Fallback>
          <p:sp>
            <p:nvSpPr>
              <p:cNvPr id="14" name="TextBox 13"/>
              <p:cNvSpPr txBox="1">
                <a:spLocks noRot="1" noChangeAspect="1" noMove="1" noResize="1" noEditPoints="1" noAdjustHandles="1" noChangeArrowheads="1" noChangeShapeType="1" noTextEdit="1"/>
              </p:cNvSpPr>
              <p:nvPr/>
            </p:nvSpPr>
            <p:spPr>
              <a:xfrm>
                <a:off x="4171206" y="4017144"/>
                <a:ext cx="3418314" cy="954107"/>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TextBox 14"/>
              <p:cNvSpPr txBox="1"/>
              <p:nvPr/>
            </p:nvSpPr>
            <p:spPr>
              <a:xfrm>
                <a:off x="4354086" y="4733424"/>
                <a:ext cx="4988034"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𝑁</m:t>
                              </m:r>
                              <m:r>
                                <a:rPr lang="en-US" sz="2800" b="0" i="1" smtClean="0">
                                  <a:latin typeface="Cambria Math"/>
                                  <a:ea typeface="Cambria Math"/>
                                </a:rPr>
                                <m:t>𝑠</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2</m:t>
                                  </m:r>
                                </m:sup>
                              </m:sSup>
                            </m:den>
                          </m:f>
                        </m:e>
                      </m:d>
                    </m:oMath>
                  </m:oMathPara>
                </a14:m>
                <a:endParaRPr lang="en-US" sz="2800" dirty="0">
                  <a:latin typeface="+mn-lt"/>
                </a:endParaRPr>
              </a:p>
            </p:txBody>
          </p:sp>
        </mc:Choice>
        <mc:Fallback>
          <p:sp>
            <p:nvSpPr>
              <p:cNvPr id="15" name="TextBox 14"/>
              <p:cNvSpPr txBox="1">
                <a:spLocks noRot="1" noChangeAspect="1" noMove="1" noResize="1" noEditPoints="1" noAdjustHandles="1" noChangeArrowheads="1" noChangeShapeType="1" noTextEdit="1"/>
              </p:cNvSpPr>
              <p:nvPr/>
            </p:nvSpPr>
            <p:spPr>
              <a:xfrm>
                <a:off x="4354086" y="4733424"/>
                <a:ext cx="4988034" cy="1060483"/>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TextBox 15"/>
              <p:cNvSpPr txBox="1"/>
              <p:nvPr/>
            </p:nvSpPr>
            <p:spPr>
              <a:xfrm>
                <a:off x="3866406" y="5738270"/>
                <a:ext cx="5506194" cy="1119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2800" b="0" i="1" smtClean="0">
                          <a:latin typeface="Cambria Math"/>
                        </a:rPr>
                        <m:t>=</m:t>
                      </m:r>
                      <m:r>
                        <a:rPr lang="en-US" sz="2800" b="0" i="1" smtClean="0">
                          <a:latin typeface="Cambria Math"/>
                        </a:rPr>
                        <m:t>𝐾𝑖𝑛𝑒𝑚𝑎𝑡𝑖𝑐</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2</m:t>
                                  </m:r>
                                </m:sup>
                              </m:sSup>
                            </m:num>
                            <m:den>
                              <m:r>
                                <a:rPr lang="en-US" sz="2800" b="0" i="1" smtClean="0">
                                  <a:latin typeface="Cambria Math"/>
                                </a:rPr>
                                <m:t>𝑠</m:t>
                              </m:r>
                            </m:den>
                          </m:f>
                        </m:e>
                      </m:d>
                    </m:oMath>
                  </m:oMathPara>
                </a14:m>
                <a:endParaRPr lang="en-US" sz="3200" dirty="0">
                  <a:latin typeface="+mn-lt"/>
                </a:endParaRPr>
              </a:p>
            </p:txBody>
          </p:sp>
        </mc:Choice>
        <mc:Fallback>
          <p:sp>
            <p:nvSpPr>
              <p:cNvPr id="16" name="TextBox 15"/>
              <p:cNvSpPr txBox="1">
                <a:spLocks noRot="1" noChangeAspect="1" noMove="1" noResize="1" noEditPoints="1" noAdjustHandles="1" noChangeArrowheads="1" noChangeShapeType="1" noTextEdit="1"/>
              </p:cNvSpPr>
              <p:nvPr/>
            </p:nvSpPr>
            <p:spPr>
              <a:xfrm>
                <a:off x="3866406" y="5738270"/>
                <a:ext cx="5506194" cy="111973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5400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Reynolds </a:t>
            </a:r>
            <a:r>
              <a:rPr lang="en-US" dirty="0"/>
              <a:t>Number</a:t>
            </a:r>
          </a:p>
        </p:txBody>
      </p:sp>
      <p:sp>
        <p:nvSpPr>
          <p:cNvPr id="3" name="Content Placeholder 2"/>
          <p:cNvSpPr>
            <a:spLocks noGrp="1"/>
          </p:cNvSpPr>
          <p:nvPr>
            <p:ph idx="1"/>
          </p:nvPr>
        </p:nvSpPr>
        <p:spPr/>
        <p:txBody>
          <a:bodyPr/>
          <a:lstStyle/>
          <a:p>
            <a:pPr>
              <a:buNone/>
            </a:pPr>
            <a:r>
              <a:rPr lang="en-US" dirty="0" smtClean="0"/>
              <a:t>	A P-3 Orion is cruising at 820 </a:t>
            </a:r>
            <a:r>
              <a:rPr lang="en-US" dirty="0" err="1" smtClean="0"/>
              <a:t>kph</a:t>
            </a:r>
            <a:r>
              <a:rPr lang="en-US" dirty="0" smtClean="0"/>
              <a:t> (509 mph) at an altitude of 4,023 m (13,198 ft). Assume </a:t>
            </a:r>
            <a:r>
              <a:rPr lang="en-US" dirty="0"/>
              <a:t>a </a:t>
            </a:r>
            <a:r>
              <a:rPr lang="en-US" dirty="0" smtClean="0"/>
              <a:t>fluid viscosity </a:t>
            </a:r>
            <a:r>
              <a:rPr lang="en-US" dirty="0"/>
              <a:t>c</a:t>
            </a:r>
            <a:r>
              <a:rPr lang="en-US" dirty="0" smtClean="0"/>
              <a:t>oefficient of 1.65x10</a:t>
            </a:r>
            <a:r>
              <a:rPr lang="en-US" baseline="30000" dirty="0" smtClean="0"/>
              <a:t>-5</a:t>
            </a:r>
            <a:r>
              <a:rPr lang="en-US" dirty="0" smtClean="0"/>
              <a:t> N(s)/m</a:t>
            </a:r>
            <a:r>
              <a:rPr lang="en-US" baseline="30000" dirty="0" smtClean="0"/>
              <a:t>3</a:t>
            </a:r>
            <a:r>
              <a:rPr lang="en-US" dirty="0" smtClean="0"/>
              <a:t>. What is the average Reynolds Number along a wing cross section measuring 1.1 m (3.6 </a:t>
            </a:r>
            <a:r>
              <a:rPr lang="en-US" dirty="0" err="1" smtClean="0"/>
              <a:t>ft</a:t>
            </a:r>
            <a:r>
              <a:rPr lang="en-US" dirty="0" smtClean="0"/>
              <a:t>) from leading edge to trailing edge?</a:t>
            </a:r>
          </a:p>
          <a:p>
            <a:pPr>
              <a:buNone/>
            </a:pPr>
            <a:r>
              <a:rPr lang="en-US" dirty="0" smtClean="0"/>
              <a:t>	Need components to calculate R</a:t>
            </a:r>
            <a:r>
              <a:rPr lang="en-US" baseline="-25000" dirty="0" smtClean="0"/>
              <a:t>e</a:t>
            </a:r>
            <a:endParaRPr lang="en-US" baseline="-25000" dirty="0"/>
          </a:p>
        </p:txBody>
      </p:sp>
      <mc:AlternateContent xmlns:mc="http://schemas.openxmlformats.org/markup-compatibility/2006">
        <mc:Choice xmlns:a14="http://schemas.microsoft.com/office/drawing/2010/main" xmlns="" Requires="a14">
          <p:sp>
            <p:nvSpPr>
              <p:cNvPr id="4" name="TextBox 3"/>
              <p:cNvSpPr txBox="1"/>
              <p:nvPr/>
            </p:nvSpPr>
            <p:spPr>
              <a:xfrm>
                <a:off x="1793766" y="532778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p:sp>
            <p:nvSpPr>
              <p:cNvPr id="4" name="TextBox 3"/>
              <p:cNvSpPr txBox="1">
                <a:spLocks noRot="1" noChangeAspect="1" noMove="1" noResize="1" noEditPoints="1" noAdjustHandles="1" noChangeArrowheads="1" noChangeShapeType="1" noTextEdit="1"/>
              </p:cNvSpPr>
              <p:nvPr/>
            </p:nvSpPr>
            <p:spPr>
              <a:xfrm>
                <a:off x="1793766" y="5327784"/>
                <a:ext cx="3200400" cy="1104470"/>
              </a:xfrm>
              <a:prstGeom prst="rect">
                <a:avLst/>
              </a:prstGeo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0015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Temperature</a:t>
            </a:r>
          </a:p>
          <a:p>
            <a:pPr>
              <a:buNone/>
            </a:pPr>
            <a:endParaRPr lang="en-US" dirty="0"/>
          </a:p>
          <a:p>
            <a:endParaRPr lang="en-US" dirty="0" smtClean="0"/>
          </a:p>
          <a:p>
            <a:endParaRPr lang="en-US" dirty="0"/>
          </a:p>
          <a:p>
            <a:endParaRPr lang="en-US" dirty="0" smtClean="0"/>
          </a:p>
          <a:p>
            <a:pPr>
              <a:buNone/>
            </a:pPr>
            <a:r>
              <a:rPr lang="en-US" dirty="0"/>
              <a:t>Calculate Air </a:t>
            </a:r>
            <a:r>
              <a:rPr lang="en-US" dirty="0" smtClean="0"/>
              <a:t>Pressure</a:t>
            </a:r>
            <a:endParaRPr lang="en-US" dirty="0"/>
          </a:p>
        </p:txBody>
      </p:sp>
      <mc:AlternateContent xmlns:mc="http://schemas.openxmlformats.org/markup-compatibility/2006">
        <mc:Choice xmlns:a14="http://schemas.microsoft.com/office/drawing/2010/main" xmlns="" Requires="a14">
          <p:sp>
            <p:nvSpPr>
              <p:cNvPr id="7" name="TextBox 6"/>
              <p:cNvSpPr txBox="1"/>
              <p:nvPr/>
            </p:nvSpPr>
            <p:spPr>
              <a:xfrm>
                <a:off x="1066800" y="1763998"/>
                <a:ext cx="5321837" cy="9017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i="1">
                              <a:latin typeface="Cambria Math"/>
                            </a:rPr>
                          </m:ctrlPr>
                        </m:fPr>
                        <m:num>
                          <m:r>
                            <a:rPr lang="en-US" sz="2800" i="1">
                              <a:latin typeface="Cambria Math"/>
                              <a:ea typeface="Cambria Math"/>
                            </a:rPr>
                            <m:t>℃</m:t>
                          </m:r>
                        </m:num>
                        <m:den>
                          <m:r>
                            <a:rPr lang="en-US" sz="2800" i="1">
                              <a:latin typeface="Cambria Math"/>
                            </a:rPr>
                            <m:t>𝑚</m:t>
                          </m:r>
                        </m:den>
                      </m:f>
                      <m:d>
                        <m:dPr>
                          <m:ctrlPr>
                            <a:rPr lang="en-US" sz="2800" i="1" smtClean="0">
                              <a:latin typeface="Cambria Math"/>
                            </a:rPr>
                          </m:ctrlPr>
                        </m:dPr>
                        <m:e>
                          <m:r>
                            <a:rPr lang="en-US" sz="2800" b="0" i="1" smtClean="0">
                              <a:latin typeface="Cambria Math"/>
                            </a:rPr>
                            <m:t>h</m:t>
                          </m:r>
                        </m:e>
                      </m:d>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066800" y="1763998"/>
                <a:ext cx="5321837" cy="9017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975360" y="2708910"/>
                <a:ext cx="5858335" cy="90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i="1">
                              <a:latin typeface="Cambria Math"/>
                            </a:rPr>
                          </m:ctrlPr>
                        </m:fPr>
                        <m:num>
                          <m:r>
                            <a:rPr lang="en-US" sz="2800" i="1">
                              <a:latin typeface="Cambria Math"/>
                              <a:ea typeface="Cambria Math"/>
                            </a:rPr>
                            <m:t>℃</m:t>
                          </m:r>
                        </m:num>
                        <m:den>
                          <m:r>
                            <a:rPr lang="en-US" sz="2800" i="1">
                              <a:latin typeface="Cambria Math"/>
                            </a:rPr>
                            <m:t>𝑚</m:t>
                          </m:r>
                        </m:den>
                      </m:f>
                      <m:r>
                        <a:rPr lang="en-US" sz="2800" b="0" i="1" smtClean="0">
                          <a:latin typeface="Cambria Math"/>
                        </a:rPr>
                        <m:t>(4,023 </m:t>
                      </m:r>
                      <m:r>
                        <a:rPr lang="en-US" sz="2800" b="0" i="1" smtClean="0">
                          <a:latin typeface="Cambria Math"/>
                        </a:rPr>
                        <m:t>𝑚</m:t>
                      </m:r>
                      <m:r>
                        <a:rPr lang="en-US" sz="2800" b="0" i="1" smtClean="0">
                          <a:latin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975360" y="2708910"/>
                <a:ext cx="5858335" cy="90172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1009650" y="3566160"/>
                <a:ext cx="2235548" cy="523220"/>
              </a:xfrm>
              <a:prstGeom prst="rect">
                <a:avLst/>
              </a:prstGeom>
              <a:noFill/>
            </p:spPr>
            <p:txBody>
              <a:bodyPr wrap="none" rtlCol="0">
                <a:spAutoFit/>
              </a:bodyPr>
              <a:lstStyle/>
              <a:p>
                <a14:m>
                  <m:oMath xmlns:m="http://schemas.openxmlformats.org/officeDocument/2006/math">
                    <m:r>
                      <a:rPr lang="en-US" sz="2800" b="0" i="1" smtClean="0">
                        <a:latin typeface="Cambria Math"/>
                      </a:rPr>
                      <m:t>𝑇</m:t>
                    </m:r>
                    <m:r>
                      <a:rPr lang="en-US" sz="2800" b="0" i="1" smtClean="0">
                        <a:latin typeface="Cambria Math"/>
                      </a:rPr>
                      <m:t>=−11.1℃</m:t>
                    </m:r>
                  </m:oMath>
                </a14:m>
                <a:r>
                  <a:rPr lang="en-US" sz="2800" dirty="0" smtClean="0"/>
                  <a:t/>
                </a:r>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1009650" y="3566160"/>
                <a:ext cx="2235548"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853440" y="4676765"/>
                <a:ext cx="7247112" cy="13011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=101.29</m:t>
                      </m:r>
                      <m:r>
                        <a:rPr lang="en-US" sz="2800" i="1">
                          <a:latin typeface="Cambria Math"/>
                        </a:rPr>
                        <m:t>𝑘𝑃𝑎</m:t>
                      </m:r>
                      <m:sSup>
                        <m:sSupPr>
                          <m:ctrlPr>
                            <a:rPr lang="en-US" sz="2800" b="0" i="1" smtClean="0">
                              <a:latin typeface="Cambria Math"/>
                              <a:ea typeface="Cambria Math"/>
                            </a:rPr>
                          </m:ctrlPr>
                        </m:sSupPr>
                        <m:e>
                          <m:d>
                            <m:dPr>
                              <m:begChr m:val="["/>
                              <m:endChr m:val="]"/>
                              <m:ctrlPr>
                                <a:rPr lang="en-US" sz="2800" b="0" i="1" smtClean="0">
                                  <a:latin typeface="Cambria Math"/>
                                  <a:ea typeface="Cambria Math"/>
                                </a:rPr>
                              </m:ctrlPr>
                            </m:dPr>
                            <m:e>
                              <m:f>
                                <m:fPr>
                                  <m:ctrlPr>
                                    <a:rPr lang="en-US" sz="2800" b="0" i="1" smtClean="0">
                                      <a:latin typeface="Cambria Math"/>
                                      <a:ea typeface="Cambria Math"/>
                                    </a:rPr>
                                  </m:ctrlPr>
                                </m:fPr>
                                <m:num>
                                  <m:d>
                                    <m:dPr>
                                      <m:ctrlPr>
                                        <a:rPr lang="en-US" sz="2800" b="0" i="1" smtClean="0">
                                          <a:latin typeface="Cambria Math"/>
                                          <a:ea typeface="Cambria Math"/>
                                        </a:rPr>
                                      </m:ctrlPr>
                                    </m:dPr>
                                    <m:e>
                                      <m:r>
                                        <a:rPr lang="en-US" sz="2800" i="1">
                                          <a:latin typeface="Cambria Math"/>
                                        </a:rPr>
                                        <m:t>−11.1</m:t>
                                      </m:r>
                                      <m:r>
                                        <a:rPr lang="en-US" sz="2800" i="1">
                                          <a:latin typeface="Cambria Math"/>
                                          <a:ea typeface="Cambria Math"/>
                                        </a:rPr>
                                        <m:t>℃+273.1℃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num>
                                <m:den>
                                  <m:r>
                                    <a:rPr lang="en-US" sz="2800" i="1">
                                      <a:latin typeface="Cambria Math"/>
                                      <a:ea typeface="Cambria Math"/>
                                    </a:rPr>
                                    <m:t>288.08</m:t>
                                  </m:r>
                                  <m:r>
                                    <a:rPr lang="en-US" sz="2800" b="0" i="1" smtClean="0">
                                      <a:latin typeface="Cambria Math"/>
                                      <a:ea typeface="Cambria Math"/>
                                    </a:rPr>
                                    <m:t> </m:t>
                                  </m:r>
                                  <m:r>
                                    <a:rPr lang="en-US" sz="2800" b="0" i="1" smtClean="0">
                                      <a:latin typeface="Cambria Math"/>
                                      <a:ea typeface="Cambria Math"/>
                                    </a:rPr>
                                    <m:t>𝐾</m:t>
                                  </m:r>
                                </m:den>
                              </m:f>
                            </m:e>
                          </m:d>
                        </m:e>
                        <m:sup>
                          <m:r>
                            <a:rPr lang="en-US" sz="2800" b="0" i="1" smtClean="0">
                              <a:latin typeface="Cambria Math"/>
                              <a:ea typeface="Cambria Math"/>
                            </a:rPr>
                            <m:t>5.256</m:t>
                          </m:r>
                        </m:sup>
                      </m:sSup>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853440" y="4676765"/>
                <a:ext cx="7247112"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TextBox 10"/>
              <p:cNvSpPr txBox="1"/>
              <p:nvPr/>
            </p:nvSpPr>
            <p:spPr>
              <a:xfrm>
                <a:off x="899160" y="6046470"/>
                <a:ext cx="2386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=61.5 </m:t>
                      </m:r>
                      <m:r>
                        <a:rPr lang="en-US" sz="2800" b="0" i="1" smtClean="0">
                          <a:latin typeface="Cambria Math"/>
                        </a:rPr>
                        <m:t>𝑘𝑃𝑎</m:t>
                      </m:r>
                    </m:oMath>
                  </m:oMathPara>
                </a14:m>
                <a:endParaRPr lang="en-US" sz="2800" dirty="0"/>
              </a:p>
            </p:txBody>
          </p:sp>
        </mc:Choice>
        <mc:Fallback>
          <p:sp>
            <p:nvSpPr>
              <p:cNvPr id="11" name="TextBox 10"/>
              <p:cNvSpPr txBox="1">
                <a:spLocks noRot="1" noChangeAspect="1" noMove="1" noResize="1" noEditPoints="1" noAdjustHandles="1" noChangeArrowheads="1" noChangeShapeType="1" noTextEdit="1"/>
              </p:cNvSpPr>
              <p:nvPr/>
            </p:nvSpPr>
            <p:spPr>
              <a:xfrm>
                <a:off x="899160" y="6046470"/>
                <a:ext cx="2386679"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1332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Density</a:t>
            </a:r>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803034" y="2301599"/>
                <a:ext cx="5022144"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a:rPr>
                          </m:ctrlPr>
                        </m:fPr>
                        <m:num>
                          <m:r>
                            <a:rPr lang="en-US" sz="2800" b="0" i="1">
                              <a:latin typeface="Cambria Math"/>
                            </a:rPr>
                            <m:t>𝑝</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a:latin typeface="Cambria Math"/>
                                </a:rPr>
                                <m:t>𝑇</m:t>
                              </m:r>
                              <m:r>
                                <a:rPr lang="en-US" sz="2800" b="0" i="1">
                                  <a:latin typeface="Cambria Math"/>
                                </a:rPr>
                                <m:t>+273.1</m:t>
                              </m:r>
                            </m:e>
                          </m:d>
                        </m:den>
                      </m:f>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803034" y="2301599"/>
                <a:ext cx="5022144"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793207" y="3883696"/>
                <a:ext cx="6528006" cy="1351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a:rPr>
                          </m:ctrlPr>
                        </m:fPr>
                        <m:num>
                          <m:r>
                            <a:rPr lang="en-US" sz="2800" b="0" i="1" smtClean="0">
                              <a:latin typeface="Cambria Math"/>
                            </a:rPr>
                            <m:t>61.</m:t>
                          </m:r>
                          <m:r>
                            <a:rPr lang="en-US" sz="2800" b="0" i="1">
                              <a:latin typeface="Cambria Math"/>
                            </a:rPr>
                            <m:t> </m:t>
                          </m:r>
                          <m:r>
                            <a:rPr lang="en-US" sz="2800" b="0" i="1" smtClean="0">
                              <a:latin typeface="Cambria Math"/>
                            </a:rPr>
                            <m:t>5 </m:t>
                          </m:r>
                          <m:r>
                            <a:rPr lang="en-US" sz="2800" b="0" i="1">
                              <a:latin typeface="Cambria Math"/>
                            </a:rPr>
                            <m:t>𝑘𝑃𝑎</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smtClean="0">
                                  <a:latin typeface="Cambria Math"/>
                                </a:rPr>
                                <m:t>−11.1</m:t>
                              </m:r>
                              <m:r>
                                <a:rPr lang="en-US" sz="2800" b="0" i="1">
                                  <a:latin typeface="Cambria Math"/>
                                </a:rPr>
                                <m:t> ℃+273.1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793207" y="3883696"/>
                <a:ext cx="6528006" cy="135152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873339" y="5544405"/>
                <a:ext cx="2360967"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=0.818</m:t>
                      </m:r>
                      <m:f>
                        <m:fPr>
                          <m:ctrlPr>
                            <a:rPr lang="en-US" sz="2800" i="1">
                              <a:latin typeface="Cambria Math"/>
                            </a:rPr>
                          </m:ctrlPr>
                        </m:fPr>
                        <m:num>
                          <m:r>
                            <a:rPr lang="en-US" sz="2800" b="0" i="1">
                              <a:latin typeface="Cambria Math"/>
                            </a:rPr>
                            <m:t>𝑘𝑔</m:t>
                          </m:r>
                        </m:num>
                        <m:den>
                          <m:sSup>
                            <m:sSupPr>
                              <m:ctrlPr>
                                <a:rPr lang="en-US" sz="2800" i="1">
                                  <a:latin typeface="Cambria Math"/>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873339" y="5544405"/>
                <a:ext cx="2360967"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6583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Convert Velocity</a:t>
            </a:r>
            <a:endParaRPr lang="en-US" dirty="0"/>
          </a:p>
        </p:txBody>
      </p:sp>
      <mc:AlternateContent xmlns:mc="http://schemas.openxmlformats.org/markup-compatibility/2006">
        <mc:Choice xmlns:a14="http://schemas.microsoft.com/office/drawing/2010/main" xmlns="" Requires="a14">
          <p:sp>
            <p:nvSpPr>
              <p:cNvPr id="4" name="TextBox 3"/>
              <p:cNvSpPr txBox="1"/>
              <p:nvPr/>
            </p:nvSpPr>
            <p:spPr>
              <a:xfrm>
                <a:off x="853440" y="1996440"/>
                <a:ext cx="4218654" cy="1492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a:rPr>
                          </m:ctrlPr>
                        </m:fPr>
                        <m:num>
                          <m:r>
                            <a:rPr lang="en-US" sz="2800" b="0" i="1" smtClean="0">
                              <a:latin typeface="Cambria Math"/>
                            </a:rPr>
                            <m:t>820</m:t>
                          </m:r>
                          <m:r>
                            <a:rPr lang="en-US" sz="2800" b="0">
                              <a:latin typeface="Cambria Math"/>
                            </a:rPr>
                            <m:t> </m:t>
                          </m:r>
                          <m:r>
                            <a:rPr lang="en-US" sz="2800" b="0" i="1">
                              <a:latin typeface="Cambria Math"/>
                            </a:rPr>
                            <m:t>𝑘</m:t>
                          </m:r>
                          <m:r>
                            <a:rPr lang="en-US" sz="2800" b="0" i="1" smtClean="0">
                              <a:latin typeface="Cambria Math"/>
                            </a:rPr>
                            <m:t>𝑝h</m:t>
                          </m:r>
                          <m:d>
                            <m:dPr>
                              <m:ctrlPr>
                                <a:rPr lang="en-US" sz="2800" b="0" i="1" smtClean="0">
                                  <a:latin typeface="Cambria Math"/>
                                </a:rPr>
                              </m:ctrlPr>
                            </m:dPr>
                            <m:e>
                              <m:r>
                                <a:rPr lang="en-US" sz="2800" i="1">
                                  <a:latin typeface="Cambria Math"/>
                                </a:rPr>
                                <m:t>1000</m:t>
                              </m:r>
                              <m:r>
                                <a:rPr lang="en-US" sz="2800">
                                  <a:latin typeface="Cambria Math"/>
                                </a:rPr>
                                <m:t> </m:t>
                              </m:r>
                              <m:f>
                                <m:fPr>
                                  <m:ctrlPr>
                                    <a:rPr lang="en-US" sz="2800" i="1">
                                      <a:latin typeface="Cambria Math"/>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a:rPr>
                              </m:ctrlPr>
                            </m:fPr>
                            <m:num>
                              <m:r>
                                <a:rPr lang="en-US" sz="2800" b="0" i="1">
                                  <a:latin typeface="Cambria Math"/>
                                </a:rPr>
                                <m:t>𝑚𝑖𝑛</m:t>
                              </m:r>
                            </m:num>
                            <m:den>
                              <m:r>
                                <a:rPr lang="en-US" sz="2800" b="0" i="1">
                                  <a:latin typeface="Cambria Math"/>
                                </a:rPr>
                                <m:t>h𝑟</m:t>
                              </m:r>
                            </m:den>
                          </m:f>
                          <m:d>
                            <m:dPr>
                              <m:ctrlPr>
                                <a:rPr lang="en-US" sz="2800" b="0" i="1" smtClean="0">
                                  <a:latin typeface="Cambria Math"/>
                                </a:rPr>
                              </m:ctrlPr>
                            </m:dPr>
                            <m:e>
                              <m:r>
                                <a:rPr lang="en-US" sz="2800" i="1">
                                  <a:latin typeface="Cambria Math"/>
                                </a:rPr>
                                <m:t>60 </m:t>
                              </m:r>
                              <m:f>
                                <m:fPr>
                                  <m:ctrlPr>
                                    <a:rPr lang="en-US" sz="2800" i="1">
                                      <a:latin typeface="Cambria Math"/>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853440" y="1996440"/>
                <a:ext cx="4218654" cy="149201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822960" y="3474720"/>
                <a:ext cx="2290434" cy="8304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=227.8 </m:t>
                      </m:r>
                      <m:f>
                        <m:fPr>
                          <m:ctrlPr>
                            <a:rPr lang="en-US" sz="2800" b="0" i="1" smtClean="0">
                              <a:latin typeface="Cambria Math"/>
                            </a:rPr>
                          </m:ctrlPr>
                        </m:fPr>
                        <m:num>
                          <m:r>
                            <a:rPr lang="en-US" sz="2800" b="0" i="1" smtClean="0">
                              <a:latin typeface="Cambria Math"/>
                            </a:rPr>
                            <m:t>𝑚</m:t>
                          </m:r>
                        </m:num>
                        <m:den>
                          <m:r>
                            <a:rPr lang="en-US" sz="2800" b="0" i="1" smtClean="0">
                              <a:latin typeface="Cambria Math"/>
                            </a:rPr>
                            <m:t>𝑠</m:t>
                          </m:r>
                        </m:den>
                      </m:f>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822960" y="3474720"/>
                <a:ext cx="2290434" cy="830420"/>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96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R</a:t>
            </a:r>
            <a:r>
              <a:rPr lang="en-US" baseline="-25000" dirty="0" smtClean="0"/>
              <a:t>e</a:t>
            </a:r>
            <a:endParaRPr lang="en-US" baseline="-25000" dirty="0"/>
          </a:p>
        </p:txBody>
      </p:sp>
      <mc:AlternateContent xmlns:mc="http://schemas.openxmlformats.org/markup-compatibility/2006">
        <mc:Choice xmlns:a14="http://schemas.microsoft.com/office/drawing/2010/main" xmlns="" Requires="a14">
          <p:sp>
            <p:nvSpPr>
              <p:cNvPr id="7" name="TextBox 6"/>
              <p:cNvSpPr txBox="1"/>
              <p:nvPr/>
            </p:nvSpPr>
            <p:spPr>
              <a:xfrm>
                <a:off x="1713756" y="2157864"/>
                <a:ext cx="2496294" cy="9778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f>
                        <m:fPr>
                          <m:ctrlPr>
                            <a:rPr lang="en-US" sz="2800" b="0" i="1" smtClean="0">
                              <a:latin typeface="Cambria Math"/>
                            </a:rPr>
                          </m:ctrlPr>
                        </m:fPr>
                        <m:num>
                          <m:r>
                            <a:rPr lang="en-US" sz="2800" b="0" i="1" smtClean="0">
                              <a:latin typeface="Cambria Math"/>
                              <a:ea typeface="Cambria Math"/>
                            </a:rPr>
                            <m:t>𝜌</m:t>
                          </m:r>
                          <m:r>
                            <m:rPr>
                              <m:sty m:val="p"/>
                            </m:rPr>
                            <a:rPr lang="en-US" sz="2800" b="0" i="0" smtClean="0">
                              <a:latin typeface="Cambria Math"/>
                              <a:ea typeface="Cambria Math"/>
                            </a:rPr>
                            <m:t>v</m:t>
                          </m:r>
                          <m:r>
                            <a:rPr lang="en-US" sz="2800" b="0" i="1" smtClean="0">
                              <a:latin typeface="Cambria Math"/>
                              <a:ea typeface="Cambria Math"/>
                            </a:rPr>
                            <m:t>𝑙</m:t>
                          </m:r>
                        </m:num>
                        <m:den>
                          <m:r>
                            <a:rPr lang="en-US" sz="2800" b="0" i="1" smtClean="0">
                              <a:latin typeface="Cambria Math"/>
                              <a:ea typeface="Cambria Math"/>
                            </a:rPr>
                            <m:t>𝜇</m:t>
                          </m:r>
                        </m:den>
                      </m:f>
                    </m:oMath>
                  </m:oMathPara>
                </a14:m>
                <a:endParaRPr lang="en-US" sz="2800" dirty="0">
                  <a:latin typeface="+mn-lt"/>
                </a:endParaRPr>
              </a:p>
            </p:txBody>
          </p:sp>
        </mc:Choice>
        <mc:Fallback>
          <p:sp>
            <p:nvSpPr>
              <p:cNvPr id="7" name="TextBox 6"/>
              <p:cNvSpPr txBox="1">
                <a:spLocks noRot="1" noChangeAspect="1" noMove="1" noResize="1" noEditPoints="1" noAdjustHandles="1" noChangeArrowheads="1" noChangeShapeType="1" noTextEdit="1"/>
              </p:cNvSpPr>
              <p:nvPr/>
            </p:nvSpPr>
            <p:spPr>
              <a:xfrm>
                <a:off x="1713756" y="2157864"/>
                <a:ext cx="2496294" cy="97789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1713756" y="2921268"/>
                <a:ext cx="5799564" cy="15933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i="1">
                              <a:latin typeface="Cambria Math"/>
                            </a:rPr>
                            <m:t>𝑅</m:t>
                          </m:r>
                        </m:e>
                        <m:sub>
                          <m:r>
                            <a:rPr lang="en-US" sz="2800" i="1">
                              <a:latin typeface="Cambria Math"/>
                            </a:rPr>
                            <m:t>𝑒</m:t>
                          </m:r>
                        </m:sub>
                      </m:sSub>
                      <m:r>
                        <a:rPr lang="en-US" sz="2800" i="1">
                          <a:latin typeface="Cambria Math"/>
                        </a:rPr>
                        <m:t>=</m:t>
                      </m:r>
                      <m:f>
                        <m:fPr>
                          <m:ctrlPr>
                            <a:rPr lang="en-US" sz="2800" i="1">
                              <a:latin typeface="Cambria Math"/>
                            </a:rPr>
                          </m:ctrlPr>
                        </m:fPr>
                        <m:num>
                          <m:r>
                            <a:rPr lang="en-US" sz="2800" i="1">
                              <a:latin typeface="Cambria Math"/>
                            </a:rPr>
                            <m:t>0.817</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d>
                            <m:dPr>
                              <m:ctrlPr>
                                <a:rPr lang="en-US" sz="2800" b="0" i="1" smtClean="0">
                                  <a:latin typeface="Cambria Math"/>
                                </a:rPr>
                              </m:ctrlPr>
                            </m:dPr>
                            <m:e>
                              <m:r>
                                <a:rPr lang="en-US" sz="2800" i="1">
                                  <a:latin typeface="Cambria Math"/>
                                </a:rPr>
                                <m:t>227.8 </m:t>
                              </m:r>
                              <m:f>
                                <m:fPr>
                                  <m:ctrlPr>
                                    <a:rPr lang="en-US" sz="2800" i="1">
                                      <a:latin typeface="Cambria Math"/>
                                    </a:rPr>
                                  </m:ctrlPr>
                                </m:fPr>
                                <m:num>
                                  <m:r>
                                    <a:rPr lang="en-US" sz="2800" i="1">
                                      <a:latin typeface="Cambria Math"/>
                                    </a:rPr>
                                    <m:t>𝑚</m:t>
                                  </m:r>
                                </m:num>
                                <m:den>
                                  <m:r>
                                    <a:rPr lang="en-US" sz="2800" i="1">
                                      <a:latin typeface="Cambria Math"/>
                                    </a:rPr>
                                    <m:t>𝑠</m:t>
                                  </m:r>
                                </m:den>
                              </m:f>
                            </m:e>
                          </m:d>
                          <m:r>
                            <a:rPr lang="en-US" sz="2800" b="0" i="1" smtClean="0">
                              <a:latin typeface="Cambria Math"/>
                            </a:rPr>
                            <m:t>(1.1 </m:t>
                          </m:r>
                          <m:r>
                            <a:rPr lang="en-US" sz="2800" i="1">
                              <a:latin typeface="Cambria Math"/>
                            </a:rPr>
                            <m:t>𝑚</m:t>
                          </m:r>
                          <m:r>
                            <a:rPr lang="en-US" sz="2800" b="0" i="1" smtClean="0">
                              <a:latin typeface="Cambria Math"/>
                            </a:rPr>
                            <m:t>)</m:t>
                          </m:r>
                        </m:num>
                        <m:den>
                          <m:r>
                            <a:rPr lang="en-US" sz="2800" b="0" i="1" smtClean="0">
                              <a:latin typeface="Cambria Math"/>
                            </a:rPr>
                            <m:t>1.65</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−5</m:t>
                              </m:r>
                            </m:sup>
                          </m:sSup>
                          <m:f>
                            <m:fPr>
                              <m:ctrlPr>
                                <a:rPr lang="en-US" sz="2800" i="1">
                                  <a:latin typeface="Cambria Math"/>
                                </a:rPr>
                              </m:ctrlPr>
                            </m:fPr>
                            <m:num>
                              <m:r>
                                <a:rPr lang="en-US" sz="2800" i="1">
                                  <a:latin typeface="Cambria Math"/>
                                </a:rPr>
                                <m:t>𝑁</m:t>
                              </m:r>
                              <m:r>
                                <a:rPr lang="en-US" sz="2800" i="1">
                                  <a:latin typeface="Cambria Math"/>
                                  <a:ea typeface="Cambria Math"/>
                                </a:rPr>
                                <m:t>𝑠</m:t>
                              </m:r>
                            </m:num>
                            <m:den>
                              <m:sSup>
                                <m:sSupPr>
                                  <m:ctrlPr>
                                    <a:rPr lang="en-US" sz="2800" i="1">
                                      <a:latin typeface="Cambria Math"/>
                                    </a:rPr>
                                  </m:ctrlPr>
                                </m:sSupPr>
                                <m:e>
                                  <m:r>
                                    <a:rPr lang="en-US" sz="2800" i="1">
                                      <a:latin typeface="Cambria Math"/>
                                    </a:rPr>
                                    <m:t>𝑚</m:t>
                                  </m:r>
                                </m:e>
                                <m:sup>
                                  <m:r>
                                    <a:rPr lang="en-US" sz="2800" i="1">
                                      <a:latin typeface="Cambria Math"/>
                                    </a:rPr>
                                    <m:t>2</m:t>
                                  </m:r>
                                </m:sup>
                              </m:sSup>
                            </m:den>
                          </m:f>
                        </m:den>
                      </m:f>
                    </m:oMath>
                  </m:oMathPara>
                </a14:m>
                <a:endParaRPr lang="en-US" sz="2800" i="1" dirty="0">
                  <a:latin typeface="Cambria Math"/>
                </a:endParaRPr>
              </a:p>
            </p:txBody>
          </p:sp>
        </mc:Choice>
        <mc:Fallback>
          <p:sp>
            <p:nvSpPr>
              <p:cNvPr id="8" name="TextBox 7"/>
              <p:cNvSpPr txBox="1">
                <a:spLocks noRot="1" noChangeAspect="1" noMove="1" noResize="1" noEditPoints="1" noAdjustHandles="1" noChangeArrowheads="1" noChangeShapeType="1" noTextEdit="1"/>
              </p:cNvSpPr>
              <p:nvPr/>
            </p:nvSpPr>
            <p:spPr>
              <a:xfrm>
                <a:off x="1713756" y="2921268"/>
                <a:ext cx="5799564" cy="159332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1713756" y="4504824"/>
                <a:ext cx="305255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=12,408,000</m:t>
                      </m:r>
                    </m:oMath>
                  </m:oMathPara>
                </a14:m>
                <a:endParaRPr lang="en-US" sz="2400" dirty="0">
                  <a:latin typeface="+mn-lt"/>
                </a:endParaRPr>
              </a:p>
            </p:txBody>
          </p:sp>
        </mc:Choice>
        <mc:Fallback>
          <p:sp>
            <p:nvSpPr>
              <p:cNvPr id="9" name="TextBox 8"/>
              <p:cNvSpPr txBox="1">
                <a:spLocks noRot="1" noChangeAspect="1" noMove="1" noResize="1" noEditPoints="1" noAdjustHandles="1" noChangeArrowheads="1" noChangeShapeType="1" noTextEdit="1"/>
              </p:cNvSpPr>
              <p:nvPr/>
            </p:nvSpPr>
            <p:spPr>
              <a:xfrm>
                <a:off x="1713756" y="4504824"/>
                <a:ext cx="3052554"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2883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Equation</a:t>
            </a:r>
            <a:endParaRPr lang="en-US" dirty="0"/>
          </a:p>
        </p:txBody>
      </p:sp>
      <p:sp>
        <p:nvSpPr>
          <p:cNvPr id="3" name="Content Placeholder 2"/>
          <p:cNvSpPr>
            <a:spLocks noGrp="1"/>
          </p:cNvSpPr>
          <p:nvPr>
            <p:ph idx="1"/>
          </p:nvPr>
        </p:nvSpPr>
        <p:spPr/>
        <p:txBody>
          <a:bodyPr/>
          <a:lstStyle/>
          <a:p>
            <a:pPr>
              <a:buNone/>
            </a:pPr>
            <a:r>
              <a:rPr lang="en-US" dirty="0" smtClean="0"/>
              <a:t>Coefficient of drag, </a:t>
            </a:r>
            <a:r>
              <a:rPr lang="en-US" dirty="0" err="1" smtClean="0"/>
              <a:t>C</a:t>
            </a:r>
            <a:r>
              <a:rPr lang="en-US" baseline="-25000" dirty="0" err="1" smtClean="0"/>
              <a:t>d</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11" name="Group 10"/>
          <p:cNvGrpSpPr/>
          <p:nvPr/>
        </p:nvGrpSpPr>
        <p:grpSpPr>
          <a:xfrm>
            <a:off x="5541956" y="442330"/>
            <a:ext cx="3502891" cy="1576114"/>
            <a:chOff x="5622637" y="2400714"/>
            <a:chExt cx="3502891" cy="1576114"/>
          </a:xfrm>
        </p:grpSpPr>
        <p:pic>
          <p:nvPicPr>
            <p:cNvPr id="5"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6" name="Straight Arrow Connector 5"/>
            <p:cNvCxnSpPr/>
            <p:nvPr/>
          </p:nvCxnSpPr>
          <p:spPr>
            <a:xfrm>
              <a:off x="7368768" y="3062948"/>
              <a:ext cx="1168653" cy="6177"/>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38085" y="2400714"/>
              <a:ext cx="1208386" cy="584775"/>
            </a:xfrm>
            <a:prstGeom prst="rect">
              <a:avLst/>
            </a:prstGeom>
            <a:noFill/>
          </p:spPr>
          <p:txBody>
            <a:bodyPr wrap="square" rtlCol="0">
              <a:spAutoFit/>
            </a:bodyPr>
            <a:lstStyle/>
            <a:p>
              <a:r>
                <a:rPr lang="en-US" sz="3200" dirty="0" smtClean="0"/>
                <a:t>Drag</a:t>
              </a:r>
              <a:endParaRPr lang="en-US" sz="3200" dirty="0"/>
            </a:p>
          </p:txBody>
        </p:sp>
        <p:cxnSp>
          <p:nvCxnSpPr>
            <p:cNvPr id="8" name="Straight Arrow Connector 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mc:Choice xmlns:a14="http://schemas.microsoft.com/office/drawing/2010/main" xmlns="" Requires="a14">
          <p:sp>
            <p:nvSpPr>
              <p:cNvPr id="4" name="Rectangle 3"/>
              <p:cNvSpPr/>
              <p:nvPr/>
            </p:nvSpPr>
            <p:spPr>
              <a:xfrm>
                <a:off x="517778" y="3931660"/>
                <a:ext cx="2861745"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a:rPr>
                          </m:ctrlPr>
                        </m:fPr>
                        <m:num>
                          <m:r>
                            <a:rPr lang="en-US" sz="2800" i="1">
                              <a:latin typeface="Cambria Math"/>
                            </a:rPr>
                            <m:t>2×</m:t>
                          </m:r>
                          <m:r>
                            <a:rPr lang="en-US" sz="2800" i="1">
                              <a:latin typeface="Cambria Math"/>
                            </a:rPr>
                            <m:t>𝐷</m:t>
                          </m:r>
                        </m:num>
                        <m:den>
                          <m:r>
                            <a:rPr lang="en-US" sz="2800" i="1">
                              <a:latin typeface="Cambria Math"/>
                            </a:rPr>
                            <m:t>𝐴</m:t>
                          </m:r>
                          <m:r>
                            <a:rPr lang="en-US" sz="2800" i="1">
                              <a:latin typeface="Cambria Math"/>
                            </a:rPr>
                            <m:t>×</m:t>
                          </m:r>
                          <m:r>
                            <a:rPr lang="en-US" sz="2800" i="1">
                              <a:latin typeface="Cambria Math"/>
                            </a:rPr>
                            <m:t>𝜌</m:t>
                          </m:r>
                          <m:r>
                            <a:rPr lang="en-US" sz="2800" i="1">
                              <a:latin typeface="Cambria Math"/>
                            </a:rPr>
                            <m:t>×</m:t>
                          </m:r>
                          <m:sSup>
                            <m:sSupPr>
                              <m:ctrlPr>
                                <a:rPr lang="en-US" sz="2800" i="1">
                                  <a:latin typeface="Cambria Math"/>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a:rPr>
                          </m:ctrlPr>
                        </m:fPr>
                        <m:num>
                          <m:r>
                            <a:rPr lang="en-US" sz="2800" i="1">
                              <a:latin typeface="Cambria Math"/>
                            </a:rPr>
                            <m:t>𝐷</m:t>
                          </m:r>
                        </m:num>
                        <m:den>
                          <m:r>
                            <a:rPr lang="en-US" sz="2800" b="0" i="1" smtClean="0">
                              <a:latin typeface="Cambria Math"/>
                            </a:rPr>
                            <m:t>𝑞</m:t>
                          </m:r>
                          <m:r>
                            <a:rPr lang="en-US" sz="2800" b="0" i="1" smtClean="0">
                              <a:latin typeface="Cambria Math"/>
                            </a:rPr>
                            <m:t> ×</m:t>
                          </m:r>
                          <m:r>
                            <a:rPr lang="en-US" sz="2800" i="1">
                              <a:latin typeface="Cambria Math"/>
                            </a:rPr>
                            <m:t>𝐴</m:t>
                          </m:r>
                        </m:den>
                      </m:f>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517778" y="3931660"/>
                <a:ext cx="2861745"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3985979" y="3198990"/>
                <a:ext cx="444006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𝐷𝑟𝑎𝑔</m:t>
                      </m:r>
                    </m:oMath>
                  </m:oMathPara>
                </a14:m>
                <a:endParaRPr lang="en-US" sz="2800" dirty="0"/>
              </a:p>
            </p:txBody>
          </p:sp>
        </mc:Choice>
        <mc:Fallback>
          <p:sp>
            <p:nvSpPr>
              <p:cNvPr id="12" name="Rectangle 11"/>
              <p:cNvSpPr>
                <a:spLocks noRot="1" noChangeAspect="1" noMove="1" noResize="1" noEditPoints="1" noAdjustHandles="1" noChangeArrowheads="1" noChangeShapeType="1" noTextEdit="1"/>
              </p:cNvSpPr>
              <p:nvPr/>
            </p:nvSpPr>
            <p:spPr>
              <a:xfrm>
                <a:off x="3985979" y="3198990"/>
                <a:ext cx="4440062"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4123139" y="3679050"/>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a:rPr>
                          </m:ctrlPr>
                        </m:dPr>
                        <m:e>
                          <m:r>
                            <a:rPr lang="en-US" sz="2800" b="0" i="1" smtClean="0">
                              <a:latin typeface="Cambria Math"/>
                            </a:rPr>
                            <m:t>𝑁</m:t>
                          </m:r>
                        </m:e>
                      </m:d>
                    </m:oMath>
                  </m:oMathPara>
                </a14:m>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4123139" y="3679050"/>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Rectangle 13"/>
              <p:cNvSpPr/>
              <p:nvPr/>
            </p:nvSpPr>
            <p:spPr>
              <a:xfrm>
                <a:off x="4081003" y="6330813"/>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a:rPr>
                          </m:ctrlPr>
                        </m:dPr>
                        <m:e>
                          <m:r>
                            <a:rPr lang="en-US" sz="2800" b="0" i="1" smtClean="0">
                              <a:latin typeface="Cambria Math"/>
                            </a:rPr>
                            <m:t>𝑃𝑎</m:t>
                          </m:r>
                        </m:e>
                      </m:d>
                    </m:oMath>
                  </m:oMathPara>
                </a14:m>
                <a:endParaRPr lang="en-US" sz="2800" dirty="0"/>
              </a:p>
            </p:txBody>
          </p:sp>
        </mc:Choice>
        <mc:Fallback>
          <p:sp>
            <p:nvSpPr>
              <p:cNvPr id="14" name="Rectangle 13"/>
              <p:cNvSpPr>
                <a:spLocks noRot="1" noChangeAspect="1" noMove="1" noResize="1" noEditPoints="1" noAdjustHandles="1" noChangeArrowheads="1" noChangeShapeType="1" noTextEdit="1"/>
              </p:cNvSpPr>
              <p:nvPr/>
            </p:nvSpPr>
            <p:spPr>
              <a:xfrm>
                <a:off x="4081003" y="6330813"/>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4161239" y="4082910"/>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a:rPr>
                          </m:ctrlPr>
                        </m:dPr>
                        <m:e>
                          <m:sSup>
                            <m:sSupPr>
                              <m:ctrlPr>
                                <a:rPr lang="en-US" sz="2800" i="1">
                                  <a:latin typeface="Cambria Math"/>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p:sp>
            <p:nvSpPr>
              <p:cNvPr id="15" name="Rectangle 14"/>
              <p:cNvSpPr>
                <a:spLocks noRot="1" noChangeAspect="1" noMove="1" noResize="1" noEditPoints="1" noAdjustHandles="1" noChangeArrowheads="1" noChangeShapeType="1" noTextEdit="1"/>
              </p:cNvSpPr>
              <p:nvPr/>
            </p:nvSpPr>
            <p:spPr>
              <a:xfrm>
                <a:off x="4161239" y="4082910"/>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Rectangle 15"/>
              <p:cNvSpPr/>
              <p:nvPr/>
            </p:nvSpPr>
            <p:spPr>
              <a:xfrm>
                <a:off x="4170098" y="4542774"/>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p:sp>
            <p:nvSpPr>
              <p:cNvPr id="16" name="Rectangle 15"/>
              <p:cNvSpPr>
                <a:spLocks noRot="1" noChangeAspect="1" noMove="1" noResize="1" noEditPoints="1" noAdjustHandles="1" noChangeArrowheads="1" noChangeShapeType="1" noTextEdit="1"/>
              </p:cNvSpPr>
              <p:nvPr/>
            </p:nvSpPr>
            <p:spPr>
              <a:xfrm>
                <a:off x="4170098" y="4542774"/>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10" name="TextBox 9"/>
          <p:cNvSpPr txBox="1"/>
          <p:nvPr/>
        </p:nvSpPr>
        <p:spPr>
          <a:xfrm>
            <a:off x="749147" y="508979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mc:Choice xmlns:a14="http://schemas.microsoft.com/office/drawing/2010/main" xmlns="" Requires="a14">
          <p:sp>
            <p:nvSpPr>
              <p:cNvPr id="17" name="Rectangle 16"/>
              <p:cNvSpPr/>
              <p:nvPr/>
            </p:nvSpPr>
            <p:spPr>
              <a:xfrm>
                <a:off x="4113178" y="5455343"/>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p:sp>
            <p:nvSpPr>
              <p:cNvPr id="17" name="Rectangle 16"/>
              <p:cNvSpPr>
                <a:spLocks noRot="1" noChangeAspect="1" noMove="1" noResize="1" noEditPoints="1" noAdjustHandles="1" noChangeArrowheads="1" noChangeShapeType="1" noTextEdit="1"/>
              </p:cNvSpPr>
              <p:nvPr/>
            </p:nvSpPr>
            <p:spPr>
              <a:xfrm>
                <a:off x="4113178" y="5455343"/>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8194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0"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of Drag (</a:t>
            </a:r>
            <a:r>
              <a:rPr lang="en-US" dirty="0" err="1" smtClean="0"/>
              <a:t>C</a:t>
            </a:r>
            <a:r>
              <a:rPr lang="en-US" baseline="-25000" dirty="0" err="1" smtClean="0"/>
              <a:t>d</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Object shape affects </a:t>
            </a:r>
            <a:r>
              <a:rPr lang="en-US" dirty="0" err="1" smtClean="0"/>
              <a:t>C</a:t>
            </a:r>
            <a:r>
              <a:rPr lang="en-US" baseline="-25000" dirty="0" err="1" smtClean="0"/>
              <a:t>d</a:t>
            </a:r>
            <a:endParaRPr lang="en-US" dirty="0"/>
          </a:p>
        </p:txBody>
      </p:sp>
      <p:grpSp>
        <p:nvGrpSpPr>
          <p:cNvPr id="7" name="Group 6"/>
          <p:cNvGrpSpPr>
            <a:grpSpLocks noChangeAspect="1"/>
          </p:cNvGrpSpPr>
          <p:nvPr/>
        </p:nvGrpSpPr>
        <p:grpSpPr>
          <a:xfrm>
            <a:off x="1167896" y="2272420"/>
            <a:ext cx="6599593" cy="4110274"/>
            <a:chOff x="1846907" y="2109457"/>
            <a:chExt cx="6192570" cy="3856777"/>
          </a:xfrm>
        </p:grpSpPr>
        <p:pic>
          <p:nvPicPr>
            <p:cNvPr id="1026" name="Picture 2"/>
            <p:cNvPicPr>
              <a:picLocks noChangeAspect="1" noChangeArrowheads="1"/>
            </p:cNvPicPr>
            <p:nvPr/>
          </p:nvPicPr>
          <p:blipFill>
            <a:blip r:embed="rId2" cstate="print"/>
            <a:srcRect l="1468" r="5572" b="3694"/>
            <a:stretch>
              <a:fillRect/>
            </a:stretch>
          </p:blipFill>
          <p:spPr bwMode="auto">
            <a:xfrm>
              <a:off x="1846907" y="2109457"/>
              <a:ext cx="6192570" cy="3856777"/>
            </a:xfrm>
            <a:prstGeom prst="rect">
              <a:avLst/>
            </a:prstGeom>
            <a:noFill/>
            <a:ln w="9525">
              <a:noFill/>
              <a:miter lim="800000"/>
              <a:headEnd/>
              <a:tailEnd/>
            </a:ln>
          </p:spPr>
        </p:pic>
        <p:sp>
          <p:nvSpPr>
            <p:cNvPr id="5" name="Rectangle 4"/>
            <p:cNvSpPr/>
            <p:nvPr/>
          </p:nvSpPr>
          <p:spPr>
            <a:xfrm>
              <a:off x="1982709" y="5042779"/>
              <a:ext cx="2145671" cy="905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Drag Equation</a:t>
            </a:r>
            <a:endParaRPr lang="en-US" dirty="0"/>
          </a:p>
        </p:txBody>
      </p:sp>
      <p:sp>
        <p:nvSpPr>
          <p:cNvPr id="3" name="Content Placeholder 2"/>
          <p:cNvSpPr>
            <a:spLocks noGrp="1"/>
          </p:cNvSpPr>
          <p:nvPr>
            <p:ph idx="1"/>
          </p:nvPr>
        </p:nvSpPr>
        <p:spPr/>
        <p:txBody>
          <a:bodyPr/>
          <a:lstStyle/>
          <a:p>
            <a:pPr>
              <a:buNone/>
            </a:pPr>
            <a:r>
              <a:rPr lang="en-US" dirty="0" smtClean="0"/>
              <a:t>	The same Cessna 172 from Activity 1.2.2 step #2 takes off under the same conditions as described earlier in this presentation. How much drag is produced when the wing is configured such that the coefficient </a:t>
            </a:r>
            <a:r>
              <a:rPr lang="en-US" dirty="0"/>
              <a:t>of </a:t>
            </a:r>
            <a:r>
              <a:rPr lang="en-US" dirty="0" smtClean="0"/>
              <a:t>drag is 0.05?</a:t>
            </a:r>
            <a:endParaRPr lang="en-US" dirty="0"/>
          </a:p>
        </p:txBody>
      </p:sp>
    </p:spTree>
    <p:extLst>
      <p:ext uri="{BB962C8B-B14F-4D97-AF65-F5344CB8AC3E}">
        <p14:creationId xmlns:p14="http://schemas.microsoft.com/office/powerpoint/2010/main" xmlns="" val="81440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Equation</a:t>
            </a:r>
            <a:endParaRPr lang="en-US" dirty="0"/>
          </a:p>
        </p:txBody>
      </p:sp>
      <p:sp>
        <p:nvSpPr>
          <p:cNvPr id="3" name="Content Placeholder 2"/>
          <p:cNvSpPr>
            <a:spLocks noGrp="1"/>
          </p:cNvSpPr>
          <p:nvPr>
            <p:ph idx="1"/>
          </p:nvPr>
        </p:nvSpPr>
        <p:spPr/>
        <p:txBody>
          <a:bodyPr/>
          <a:lstStyle/>
          <a:p>
            <a:pPr>
              <a:buNone/>
            </a:pPr>
            <a:r>
              <a:rPr lang="en-US" dirty="0" smtClean="0"/>
              <a:t>Coefficient of Lift, </a:t>
            </a:r>
            <a:r>
              <a:rPr lang="en-US" dirty="0" err="1" smtClean="0"/>
              <a:t>C</a:t>
            </a:r>
            <a:r>
              <a:rPr lang="en-US" baseline="-25000" dirty="0" err="1" smtClean="0"/>
              <a:t>l</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21" name="Group 20"/>
          <p:cNvGrpSpPr/>
          <p:nvPr/>
        </p:nvGrpSpPr>
        <p:grpSpPr>
          <a:xfrm>
            <a:off x="5515957" y="551393"/>
            <a:ext cx="3502891" cy="2571995"/>
            <a:chOff x="5622637" y="1404833"/>
            <a:chExt cx="3502891" cy="2571995"/>
          </a:xfrm>
        </p:grpSpPr>
        <p:pic>
          <p:nvPicPr>
            <p:cNvPr id="4"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16" name="Straight Arrow Connector 15"/>
            <p:cNvCxnSpPr/>
            <p:nvPr/>
          </p:nvCxnSpPr>
          <p:spPr>
            <a:xfrm rot="5400000" flipH="1" flipV="1">
              <a:off x="6496531" y="2361140"/>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9487" y="1404833"/>
              <a:ext cx="848080" cy="584775"/>
            </a:xfrm>
            <a:prstGeom prst="rect">
              <a:avLst/>
            </a:prstGeom>
            <a:noFill/>
          </p:spPr>
          <p:txBody>
            <a:bodyPr wrap="square" rtlCol="0">
              <a:spAutoFit/>
            </a:bodyPr>
            <a:lstStyle/>
            <a:p>
              <a:r>
                <a:rPr lang="en-US" sz="3200" dirty="0" smtClean="0"/>
                <a:t>Lift</a:t>
              </a:r>
              <a:endParaRPr lang="en-US" sz="3200" dirty="0"/>
            </a:p>
          </p:txBody>
        </p:sp>
        <p:cxnSp>
          <p:nvCxnSpPr>
            <p:cNvPr id="18" name="Straight Arrow Connector 1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mc:Choice xmlns:a14="http://schemas.microsoft.com/office/drawing/2010/main" xmlns="" Requires="a14">
          <p:sp>
            <p:nvSpPr>
              <p:cNvPr id="11" name="Rectangle 10"/>
              <p:cNvSpPr/>
              <p:nvPr/>
            </p:nvSpPr>
            <p:spPr>
              <a:xfrm>
                <a:off x="262508" y="3771640"/>
                <a:ext cx="2094869"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a:rPr>
                          </m:ctrlPr>
                        </m:fPr>
                        <m:num>
                          <m:r>
                            <a:rPr lang="en-US" sz="2800" i="1">
                              <a:latin typeface="Cambria Math"/>
                            </a:rPr>
                            <m:t>2</m:t>
                          </m:r>
                          <m:r>
                            <a:rPr lang="en-US" sz="2800" b="0" i="1" smtClean="0">
                              <a:latin typeface="Cambria Math"/>
                            </a:rPr>
                            <m:t>𝐿</m:t>
                          </m:r>
                        </m:num>
                        <m:den>
                          <m:r>
                            <a:rPr lang="en-US" sz="2800" i="1">
                              <a:latin typeface="Cambria Math"/>
                            </a:rPr>
                            <m:t>𝐴</m:t>
                          </m:r>
                          <m:r>
                            <a:rPr lang="en-US" sz="2800" i="1">
                              <a:latin typeface="Cambria Math"/>
                            </a:rPr>
                            <m:t>𝜌</m:t>
                          </m:r>
                          <m:sSup>
                            <m:sSupPr>
                              <m:ctrlPr>
                                <a:rPr lang="en-US" sz="2800" i="1">
                                  <a:latin typeface="Cambria Math"/>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a:rPr>
                          </m:ctrlPr>
                        </m:fPr>
                        <m:num>
                          <m:r>
                            <a:rPr lang="en-US" sz="2800" b="0" i="1" smtClean="0">
                              <a:latin typeface="Cambria Math"/>
                            </a:rPr>
                            <m:t>𝐿</m:t>
                          </m:r>
                        </m:num>
                        <m:den>
                          <m:r>
                            <a:rPr lang="en-US" sz="2800" b="0" i="1" smtClean="0">
                              <a:latin typeface="Cambria Math"/>
                            </a:rPr>
                            <m:t>𝑞</m:t>
                          </m:r>
                          <m:r>
                            <a:rPr lang="en-US" sz="2800" i="1">
                              <a:latin typeface="Cambria Math"/>
                            </a:rPr>
                            <m:t>𝐴</m:t>
                          </m:r>
                        </m:den>
                      </m:f>
                    </m:oMath>
                  </m:oMathPara>
                </a14:m>
                <a:endParaRPr lang="en-US" sz="2800" dirty="0"/>
              </a:p>
            </p:txBody>
          </p:sp>
        </mc:Choice>
        <mc:Fallback>
          <p:sp>
            <p:nvSpPr>
              <p:cNvPr id="11" name="Rectangle 10"/>
              <p:cNvSpPr>
                <a:spLocks noRot="1" noChangeAspect="1" noMove="1" noResize="1" noEditPoints="1" noAdjustHandles="1" noChangeArrowheads="1" noChangeShapeType="1" noTextEdit="1"/>
              </p:cNvSpPr>
              <p:nvPr/>
            </p:nvSpPr>
            <p:spPr>
              <a:xfrm>
                <a:off x="262508" y="3771640"/>
                <a:ext cx="2094869"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4035509" y="3202957"/>
                <a:ext cx="41951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𝐿𝑖𝑓𝑡</m:t>
                      </m:r>
                    </m:oMath>
                  </m:oMathPara>
                </a14:m>
                <a:endParaRPr lang="en-US" sz="2800" dirty="0"/>
              </a:p>
            </p:txBody>
          </p:sp>
        </mc:Choice>
        <mc:Fallback>
          <p:sp>
            <p:nvSpPr>
              <p:cNvPr id="12" name="Rectangle 11"/>
              <p:cNvSpPr>
                <a:spLocks noRot="1" noChangeAspect="1" noMove="1" noResize="1" noEditPoints="1" noAdjustHandles="1" noChangeArrowheads="1" noChangeShapeType="1" noTextEdit="1"/>
              </p:cNvSpPr>
              <p:nvPr/>
            </p:nvSpPr>
            <p:spPr>
              <a:xfrm>
                <a:off x="4035509" y="3202957"/>
                <a:ext cx="419512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4172669" y="3683017"/>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a:rPr>
                          </m:ctrlPr>
                        </m:dPr>
                        <m:e>
                          <m:r>
                            <a:rPr lang="en-US" sz="2800" b="0" i="1" smtClean="0">
                              <a:latin typeface="Cambria Math"/>
                            </a:rPr>
                            <m:t>𝑁</m:t>
                          </m:r>
                        </m:e>
                      </m:d>
                    </m:oMath>
                  </m:oMathPara>
                </a14:m>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4172669" y="3683017"/>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Rectangle 13"/>
              <p:cNvSpPr/>
              <p:nvPr/>
            </p:nvSpPr>
            <p:spPr>
              <a:xfrm>
                <a:off x="4130533" y="6334780"/>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a:rPr>
                          </m:ctrlPr>
                        </m:dPr>
                        <m:e>
                          <m:r>
                            <a:rPr lang="en-US" sz="2800" b="0" i="1" smtClean="0">
                              <a:latin typeface="Cambria Math"/>
                            </a:rPr>
                            <m:t>𝑃𝑎</m:t>
                          </m:r>
                        </m:e>
                      </m:d>
                    </m:oMath>
                  </m:oMathPara>
                </a14:m>
                <a:endParaRPr lang="en-US" sz="2800" dirty="0"/>
              </a:p>
            </p:txBody>
          </p:sp>
        </mc:Choice>
        <mc:Fallback>
          <p:sp>
            <p:nvSpPr>
              <p:cNvPr id="14" name="Rectangle 13"/>
              <p:cNvSpPr>
                <a:spLocks noRot="1" noChangeAspect="1" noMove="1" noResize="1" noEditPoints="1" noAdjustHandles="1" noChangeArrowheads="1" noChangeShapeType="1" noTextEdit="1"/>
              </p:cNvSpPr>
              <p:nvPr/>
            </p:nvSpPr>
            <p:spPr>
              <a:xfrm>
                <a:off x="4130533" y="6334780"/>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4210769" y="4086877"/>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a:rPr>
                          </m:ctrlPr>
                        </m:dPr>
                        <m:e>
                          <m:sSup>
                            <m:sSupPr>
                              <m:ctrlPr>
                                <a:rPr lang="en-US" sz="2800" i="1">
                                  <a:latin typeface="Cambria Math"/>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p:sp>
            <p:nvSpPr>
              <p:cNvPr id="15" name="Rectangle 14"/>
              <p:cNvSpPr>
                <a:spLocks noRot="1" noChangeAspect="1" noMove="1" noResize="1" noEditPoints="1" noAdjustHandles="1" noChangeArrowheads="1" noChangeShapeType="1" noTextEdit="1"/>
              </p:cNvSpPr>
              <p:nvPr/>
            </p:nvSpPr>
            <p:spPr>
              <a:xfrm>
                <a:off x="4210769" y="4086877"/>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0" name="Rectangle 19"/>
              <p:cNvSpPr/>
              <p:nvPr/>
            </p:nvSpPr>
            <p:spPr>
              <a:xfrm>
                <a:off x="4219628" y="4546741"/>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p:sp>
            <p:nvSpPr>
              <p:cNvPr id="20" name="Rectangle 19"/>
              <p:cNvSpPr>
                <a:spLocks noRot="1" noChangeAspect="1" noMove="1" noResize="1" noEditPoints="1" noAdjustHandles="1" noChangeArrowheads="1" noChangeShapeType="1" noTextEdit="1"/>
              </p:cNvSpPr>
              <p:nvPr/>
            </p:nvSpPr>
            <p:spPr>
              <a:xfrm>
                <a:off x="4219628" y="4546741"/>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22" name="TextBox 21"/>
          <p:cNvSpPr txBox="1"/>
          <p:nvPr/>
        </p:nvSpPr>
        <p:spPr>
          <a:xfrm>
            <a:off x="493877" y="492977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mc:Choice xmlns:a14="http://schemas.microsoft.com/office/drawing/2010/main" xmlns="" Requires="a14">
          <p:sp>
            <p:nvSpPr>
              <p:cNvPr id="23" name="Rectangle 22"/>
              <p:cNvSpPr/>
              <p:nvPr/>
            </p:nvSpPr>
            <p:spPr>
              <a:xfrm>
                <a:off x="4162708" y="5459310"/>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p:sp>
            <p:nvSpPr>
              <p:cNvPr id="23" name="Rectangle 22"/>
              <p:cNvSpPr>
                <a:spLocks noRot="1" noChangeAspect="1" noMove="1" noResize="1" noEditPoints="1" noAdjustHandles="1" noChangeArrowheads="1" noChangeShapeType="1" noTextEdit="1"/>
              </p:cNvSpPr>
              <p:nvPr/>
            </p:nvSpPr>
            <p:spPr>
              <a:xfrm>
                <a:off x="4162708" y="5459310"/>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Drag Equation</a:t>
            </a:r>
          </a:p>
        </p:txBody>
      </p:sp>
      <p:sp>
        <p:nvSpPr>
          <p:cNvPr id="3" name="Content Placeholder 2"/>
          <p:cNvSpPr>
            <a:spLocks noGrp="1"/>
          </p:cNvSpPr>
          <p:nvPr>
            <p:ph idx="1"/>
          </p:nvPr>
        </p:nvSpPr>
        <p:spPr/>
        <p:txBody>
          <a:bodyPr/>
          <a:lstStyle/>
          <a:p>
            <a:pPr>
              <a:buNone/>
            </a:pPr>
            <a:r>
              <a:rPr lang="en-US" dirty="0" smtClean="0"/>
              <a:t>Calculate drag</a:t>
            </a:r>
          </a:p>
          <a:p>
            <a:endParaRPr lang="en-US" dirty="0" smtClean="0"/>
          </a:p>
          <a:p>
            <a:endParaRPr lang="en-US" dirty="0" smtClean="0"/>
          </a:p>
          <a:p>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1101384" y="1995133"/>
                <a:ext cx="1954253"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smtClean="0">
                              <a:latin typeface="Cambria Math"/>
                            </a:rPr>
                            <m:t>𝑑</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smtClean="0">
                              <a:latin typeface="Cambria Math"/>
                            </a:rPr>
                            <m:t>𝐷</m:t>
                          </m:r>
                        </m:num>
                        <m:den>
                          <m:r>
                            <a:rPr lang="en-US" sz="2800" b="0" i="1">
                              <a:latin typeface="Cambria Math"/>
                            </a:rPr>
                            <m:t>𝐴</m:t>
                          </m:r>
                          <m:r>
                            <a:rPr lang="en-US" sz="2800" b="0" i="1">
                              <a:latin typeface="Cambria Math"/>
                            </a:rPr>
                            <m:t>𝜌</m:t>
                          </m:r>
                          <m:sSup>
                            <m:sSupPr>
                              <m:ctrlPr>
                                <a:rPr lang="en-US" sz="2800" i="1">
                                  <a:latin typeface="Cambria Math"/>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1101384" y="1995133"/>
                <a:ext cx="1954253"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1184735" y="5609789"/>
                <a:ext cx="195681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r>
                        <a:rPr lang="en-US" sz="2800" b="0" i="1" smtClean="0">
                          <a:latin typeface="Cambria Math"/>
                        </a:rPr>
                        <m:t>436 </m:t>
                      </m:r>
                      <m:r>
                        <a:rPr lang="en-US" sz="2800" b="0" i="1" smtClean="0">
                          <a:latin typeface="Cambria Math"/>
                        </a:rPr>
                        <m:t>𝑁</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184735" y="5609789"/>
                <a:ext cx="1956818" cy="52322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1086144" y="3061933"/>
                <a:ext cx="2213234"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𝐷</m:t>
                      </m:r>
                      <m:r>
                        <a:rPr lang="en-US" sz="2800" b="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𝐶</m:t>
                              </m:r>
                            </m:e>
                            <m:sub>
                              <m:r>
                                <a:rPr lang="en-US" sz="2800" i="1">
                                  <a:latin typeface="Cambria Math"/>
                                </a:rPr>
                                <m:t>𝑑</m:t>
                              </m:r>
                            </m:sub>
                          </m:sSub>
                          <m:r>
                            <a:rPr lang="en-US" sz="2800" i="1">
                              <a:latin typeface="Cambria Math"/>
                            </a:rPr>
                            <m:t>𝐴</m:t>
                          </m:r>
                          <m:r>
                            <a:rPr lang="en-US" sz="2800" i="1">
                              <a:latin typeface="Cambria Math"/>
                            </a:rPr>
                            <m:t>𝜌</m:t>
                          </m:r>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2</m:t>
                          </m:r>
                        </m:den>
                      </m:f>
                    </m:oMath>
                  </m:oMathPara>
                </a14:m>
                <a:endParaRPr lang="en-US" sz="2800" dirty="0"/>
              </a:p>
            </p:txBody>
          </p:sp>
        </mc:Choice>
        <mc:Fallback>
          <p:sp>
            <p:nvSpPr>
              <p:cNvPr id="7" name="Rectangle 6"/>
              <p:cNvSpPr>
                <a:spLocks noRot="1" noChangeAspect="1" noMove="1" noResize="1" noEditPoints="1" noAdjustHandles="1" noChangeArrowheads="1" noChangeShapeType="1" noTextEdit="1"/>
              </p:cNvSpPr>
              <p:nvPr/>
            </p:nvSpPr>
            <p:spPr>
              <a:xfrm>
                <a:off x="1086144" y="3061933"/>
                <a:ext cx="2213234" cy="954107"/>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968034" y="4022053"/>
                <a:ext cx="7031477" cy="1280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f>
                        <m:fPr>
                          <m:ctrlPr>
                            <a:rPr lang="en-US" sz="2800" i="1">
                              <a:latin typeface="Cambria Math"/>
                            </a:rPr>
                          </m:ctrlPr>
                        </m:fPr>
                        <m:num>
                          <m:r>
                            <a:rPr lang="en-US" sz="2800" b="0" i="1" smtClean="0">
                              <a:latin typeface="Cambria Math"/>
                            </a:rPr>
                            <m:t>0.05</m:t>
                          </m:r>
                          <m:d>
                            <m:dPr>
                              <m:ctrlPr>
                                <a:rPr lang="en-US" sz="2800" b="0" i="1" smtClean="0">
                                  <a:latin typeface="Cambria Math"/>
                                </a:rPr>
                              </m:ctrlPr>
                            </m:dPr>
                            <m:e>
                              <m:r>
                                <a:rPr lang="en-US" sz="2800" i="1">
                                  <a:latin typeface="Cambria Math"/>
                                </a:rPr>
                                <m:t>18.2</m:t>
                              </m:r>
                              <m:sSup>
                                <m:sSupPr>
                                  <m:ctrlPr>
                                    <a:rPr lang="en-US" sz="2800" i="1">
                                      <a:latin typeface="Cambria Math"/>
                                    </a:rPr>
                                  </m:ctrlPr>
                                </m:sSupPr>
                                <m:e>
                                  <m:r>
                                    <a:rPr lang="en-US" sz="2800" i="1">
                                      <a:latin typeface="Cambria Math"/>
                                    </a:rPr>
                                    <m:t> </m:t>
                                  </m:r>
                                  <m:r>
                                    <a:rPr lang="en-US" sz="2800" i="1">
                                      <a:latin typeface="Cambria Math"/>
                                    </a:rPr>
                                    <m:t>𝑚</m:t>
                                  </m:r>
                                </m:e>
                                <m:sup>
                                  <m:r>
                                    <a:rPr lang="en-US" sz="2800" i="1">
                                      <a:latin typeface="Cambria Math"/>
                                    </a:rPr>
                                    <m:t>2</m:t>
                                  </m:r>
                                </m:sup>
                              </m:sSup>
                            </m:e>
                          </m:d>
                          <m:d>
                            <m:dPr>
                              <m:ctrlPr>
                                <a:rPr lang="en-US" sz="2800" b="0" i="1" smtClean="0">
                                  <a:latin typeface="Cambria Math"/>
                                </a:rPr>
                              </m:ctrlPr>
                            </m:dPr>
                            <m:e>
                              <m:r>
                                <a:rPr lang="en-US" sz="2800" i="1">
                                  <a:latin typeface="Cambria Math"/>
                                </a:rPr>
                                <m:t>1.196</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sSup>
                            <m:sSupPr>
                              <m:ctrlPr>
                                <a:rPr lang="en-US" sz="2800" i="1">
                                  <a:latin typeface="Cambria Math"/>
                                </a:rPr>
                              </m:ctrlPr>
                            </m:sSupPr>
                            <m:e>
                              <m:d>
                                <m:dPr>
                                  <m:ctrlPr>
                                    <a:rPr lang="en-US" sz="2800" i="1">
                                      <a:latin typeface="Cambria Math"/>
                                    </a:rPr>
                                  </m:ctrlPr>
                                </m:dPr>
                                <m:e>
                                  <m:r>
                                    <a:rPr lang="en-US" sz="2800" i="1">
                                      <a:latin typeface="Cambria Math"/>
                                    </a:rPr>
                                    <m:t>28.3  </m:t>
                                  </m:r>
                                  <m:f>
                                    <m:fPr>
                                      <m:ctrlPr>
                                        <a:rPr lang="en-US" sz="2800" i="1">
                                          <a:latin typeface="Cambria Math"/>
                                        </a:rPr>
                                      </m:ctrlPr>
                                    </m:fPr>
                                    <m:num>
                                      <m:r>
                                        <a:rPr lang="en-US" sz="2800" i="1">
                                          <a:latin typeface="Cambria Math"/>
                                        </a:rPr>
                                        <m:t>𝑚</m:t>
                                      </m:r>
                                    </m:num>
                                    <m:den>
                                      <m:r>
                                        <a:rPr lang="en-US" sz="2800" i="1">
                                          <a:latin typeface="Cambria Math"/>
                                        </a:rPr>
                                        <m:t>𝑠</m:t>
                                      </m:r>
                                    </m:den>
                                  </m:f>
                                </m:e>
                              </m:d>
                            </m:e>
                            <m:sup>
                              <m:r>
                                <a:rPr lang="en-US" sz="2800" i="1">
                                  <a:latin typeface="Cambria Math"/>
                                </a:rPr>
                                <m:t>2</m:t>
                              </m:r>
                            </m:sup>
                          </m:sSup>
                        </m:num>
                        <m:den>
                          <m:r>
                            <a:rPr lang="en-US" sz="2800" i="1">
                              <a:latin typeface="Cambria Math"/>
                            </a:rPr>
                            <m:t>2</m:t>
                          </m:r>
                        </m:den>
                      </m:f>
                    </m:oMath>
                  </m:oMathPara>
                </a14:m>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968034" y="4022053"/>
                <a:ext cx="7031477" cy="128086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5201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Downwash and Wingtip Vortices</a:t>
            </a:r>
            <a:endParaRPr lang="en-US" dirty="0"/>
          </a:p>
        </p:txBody>
      </p:sp>
      <p:sp>
        <p:nvSpPr>
          <p:cNvPr id="3" name="Content Placeholder 2"/>
          <p:cNvSpPr>
            <a:spLocks noGrp="1"/>
          </p:cNvSpPr>
          <p:nvPr>
            <p:ph idx="1"/>
          </p:nvPr>
        </p:nvSpPr>
        <p:spPr/>
        <p:txBody>
          <a:bodyPr/>
          <a:lstStyle/>
          <a:p>
            <a:r>
              <a:rPr lang="en-US" dirty="0" smtClean="0"/>
              <a:t>Pressure difference at wing tips</a:t>
            </a:r>
          </a:p>
          <a:p>
            <a:r>
              <a:rPr lang="en-US" dirty="0" smtClean="0"/>
              <a:t>Air to spill over wingtip perpendicular to main airflow</a:t>
            </a:r>
          </a:p>
          <a:p>
            <a:r>
              <a:rPr lang="en-US" dirty="0" smtClean="0"/>
              <a:t>Air flows both upward and rearward, forming a vortex</a:t>
            </a:r>
          </a:p>
          <a:p>
            <a:r>
              <a:rPr lang="en-US" dirty="0" smtClean="0"/>
              <a:t>Decreases lift</a:t>
            </a:r>
          </a:p>
          <a:p>
            <a:r>
              <a:rPr lang="en-US" dirty="0" smtClean="0"/>
              <a:t>Increases drag</a:t>
            </a:r>
          </a:p>
          <a:p>
            <a:endParaRPr lang="en-US" dirty="0"/>
          </a:p>
        </p:txBody>
      </p:sp>
      <p:grpSp>
        <p:nvGrpSpPr>
          <p:cNvPr id="7" name="Group 6"/>
          <p:cNvGrpSpPr>
            <a:grpSpLocks noChangeAspect="1"/>
          </p:cNvGrpSpPr>
          <p:nvPr/>
        </p:nvGrpSpPr>
        <p:grpSpPr>
          <a:xfrm>
            <a:off x="4585025" y="3478930"/>
            <a:ext cx="4204002" cy="3200400"/>
            <a:chOff x="464972" y="3607964"/>
            <a:chExt cx="3171607" cy="2414464"/>
          </a:xfrm>
        </p:grpSpPr>
        <p:pic>
          <p:nvPicPr>
            <p:cNvPr id="5" name="Picture 4" descr="C:\Documents and Settings\gholt\my documents\PLTW\AeroSpace_Rewrite\UNIT 1_Introduction to Aerospace\L_1_2_Physics of flight\IMAGES_AE_L_1_2_Physics of Flight\downwash.gif"/>
            <p:cNvPicPr>
              <a:picLocks noChangeAspect="1"/>
            </p:cNvPicPr>
            <p:nvPr/>
          </p:nvPicPr>
          <p:blipFill>
            <a:blip r:embed="rId3" cstate="print"/>
            <a:srcRect t="16489" r="45405" b="28155"/>
            <a:stretch>
              <a:fillRect/>
            </a:stretch>
          </p:blipFill>
          <p:spPr bwMode="auto">
            <a:xfrm>
              <a:off x="464972" y="3607964"/>
              <a:ext cx="3129566" cy="2414464"/>
            </a:xfrm>
            <a:prstGeom prst="rect">
              <a:avLst/>
            </a:prstGeom>
            <a:noFill/>
            <a:ln w="9525">
              <a:noFill/>
              <a:miter lim="800000"/>
              <a:headEnd/>
              <a:tailEnd/>
            </a:ln>
          </p:spPr>
        </p:pic>
        <p:sp>
          <p:nvSpPr>
            <p:cNvPr id="6" name="Rectangle 5"/>
            <p:cNvSpPr/>
            <p:nvPr/>
          </p:nvSpPr>
          <p:spPr>
            <a:xfrm>
              <a:off x="3153103" y="3689131"/>
              <a:ext cx="483476" cy="21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Wingtip Vortices</a:t>
            </a:r>
            <a:endParaRPr lang="en-US" dirty="0"/>
          </a:p>
        </p:txBody>
      </p:sp>
      <p:sp>
        <p:nvSpPr>
          <p:cNvPr id="3" name="Content Placeholder 2"/>
          <p:cNvSpPr>
            <a:spLocks noGrp="1"/>
          </p:cNvSpPr>
          <p:nvPr>
            <p:ph idx="1"/>
          </p:nvPr>
        </p:nvSpPr>
        <p:spPr>
          <a:xfrm>
            <a:off x="323557" y="1295400"/>
            <a:ext cx="8651631" cy="4830763"/>
          </a:xfrm>
        </p:spPr>
        <p:txBody>
          <a:bodyPr/>
          <a:lstStyle/>
          <a:p>
            <a:r>
              <a:rPr lang="en-US" dirty="0" smtClean="0"/>
              <a:t>Air flows both upward and rearward, forming a vortex</a:t>
            </a:r>
          </a:p>
          <a:p>
            <a:r>
              <a:rPr lang="en-US" dirty="0" smtClean="0"/>
              <a:t>Winglets are vertical airfoils that limit vortices and improve </a:t>
            </a:r>
            <a:r>
              <a:rPr lang="en-US" smtClean="0"/>
              <a:t>fuel efficiency</a:t>
            </a:r>
            <a:endParaRPr lang="en-US" dirty="0" smtClean="0"/>
          </a:p>
        </p:txBody>
      </p:sp>
      <p:pic>
        <p:nvPicPr>
          <p:cNvPr id="4" name="Picture 3" descr="C:\Documents and Settings\gholt\my documents\PLTW\AeroSpace_Rewrite\UNIT 1_Introduction to Aerospace\L_1_2_Physics of flight\IMAGES_AE_L_1_2_Physics of Flight\110334main_winglets2_330.jpg"/>
          <p:cNvPicPr>
            <a:picLocks noChangeAspect="1"/>
          </p:cNvPicPr>
          <p:nvPr/>
        </p:nvPicPr>
        <p:blipFill>
          <a:blip r:embed="rId3" cstate="print"/>
          <a:srcRect/>
          <a:stretch>
            <a:fillRect/>
          </a:stretch>
        </p:blipFill>
        <p:spPr bwMode="auto">
          <a:xfrm>
            <a:off x="4570375" y="3778804"/>
            <a:ext cx="4013290" cy="2743200"/>
          </a:xfrm>
          <a:prstGeom prst="rect">
            <a:avLst/>
          </a:prstGeom>
          <a:noFill/>
          <a:ln w="9525">
            <a:noFill/>
            <a:miter lim="800000"/>
            <a:headEnd/>
            <a:tailEnd/>
          </a:ln>
        </p:spPr>
      </p:pic>
      <p:pic>
        <p:nvPicPr>
          <p:cNvPr id="5" name="Picture 2" descr="C:\Documents and Settings\gholt\my documents\PLTW\AeroSpace_Rewrite\UNIT 1_Introduction to Aerospace\L_1_2_Physics of flight\IMAGES_AE_L_1_2_Physics of Flight\downplane.gif"/>
          <p:cNvPicPr>
            <a:picLocks noChangeAspect="1" noChangeArrowheads="1"/>
          </p:cNvPicPr>
          <p:nvPr/>
        </p:nvPicPr>
        <p:blipFill>
          <a:blip r:embed="rId4" cstate="print"/>
          <a:srcRect/>
          <a:stretch>
            <a:fillRect/>
          </a:stretch>
        </p:blipFill>
        <p:spPr bwMode="auto">
          <a:xfrm>
            <a:off x="421125" y="3729653"/>
            <a:ext cx="3657715" cy="2931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a:buNone/>
            </a:pPr>
            <a:r>
              <a:rPr lang="en-US" sz="2000" dirty="0" smtClean="0">
                <a:latin typeface="Arial" pitchFamily="34" charset="0"/>
                <a:cs typeface="Arial" pitchFamily="34" charset="0"/>
              </a:rPr>
              <a:t>National </a:t>
            </a:r>
            <a:r>
              <a:rPr lang="en-US" sz="2000" dirty="0">
                <a:latin typeface="Arial" pitchFamily="34" charset="0"/>
                <a:cs typeface="Arial" pitchFamily="34" charset="0"/>
              </a:rPr>
              <a:t>Aeronautics and Space Administration (2011). </a:t>
            </a:r>
            <a:r>
              <a:rPr lang="en-US" sz="2000" i="1" dirty="0">
                <a:latin typeface="Arial" pitchFamily="34" charset="0"/>
                <a:cs typeface="Arial" pitchFamily="34" charset="0"/>
              </a:rPr>
              <a:t>Aerodynamic forces</a:t>
            </a:r>
            <a:r>
              <a:rPr lang="en-US" sz="2000" dirty="0">
                <a:latin typeface="Arial" pitchFamily="34" charset="0"/>
                <a:cs typeface="Arial" pitchFamily="34" charset="0"/>
              </a:rPr>
              <a:t>. Retrieved from http://www.grc.nasa.gov/WWW/K-12/airplane/presar.html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Reynolds number</a:t>
            </a:r>
            <a:r>
              <a:rPr lang="en-US" sz="2000" dirty="0">
                <a:latin typeface="Arial" pitchFamily="34" charset="0"/>
                <a:cs typeface="Arial" pitchFamily="34" charset="0"/>
              </a:rPr>
              <a:t>. Retrieved from http://www.grc.nasa.gov/WWW/BGH/reynolds.html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Winglets</a:t>
            </a:r>
            <a:r>
              <a:rPr lang="en-US" sz="2000" dirty="0">
                <a:latin typeface="Arial" pitchFamily="34" charset="0"/>
                <a:cs typeface="Arial" pitchFamily="34" charset="0"/>
              </a:rPr>
              <a:t>. Retrieved from </a:t>
            </a:r>
            <a:r>
              <a:rPr lang="en-US" sz="2000" dirty="0"/>
              <a:t>http://www.nasa.gov/centers/dryden/about/Organizations/Technology/Facts/TF-2004-15-DFRC.html</a:t>
            </a:r>
          </a:p>
          <a:p>
            <a:pPr>
              <a:buNone/>
            </a:pPr>
            <a:r>
              <a:rPr lang="en-US" sz="2000" dirty="0" err="1" smtClean="0"/>
              <a:t>Raymer</a:t>
            </a:r>
            <a:r>
              <a:rPr lang="en-US" sz="2000" dirty="0"/>
              <a:t>, P. (2006). </a:t>
            </a:r>
            <a:r>
              <a:rPr lang="en-US" sz="2000" i="1" dirty="0"/>
              <a:t>Aircraft design</a:t>
            </a:r>
            <a:r>
              <a:rPr lang="en-US" sz="2000" i="1" dirty="0" smtClean="0"/>
              <a:t>: A </a:t>
            </a:r>
            <a:r>
              <a:rPr lang="en-US" sz="2000" i="1" dirty="0"/>
              <a:t>conceptual approach</a:t>
            </a:r>
            <a:r>
              <a:rPr lang="en-US" sz="2000" dirty="0"/>
              <a:t>. Reston, VA: American Institute of Aeronautics and Astronautics</a:t>
            </a:r>
            <a:r>
              <a:rPr lang="en-US" sz="2000" dirty="0" smtClean="0"/>
              <a:t>.</a:t>
            </a:r>
          </a:p>
          <a:p>
            <a:pPr>
              <a:buNone/>
            </a:pP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Lift </a:t>
            </a:r>
            <a:r>
              <a:rPr lang="en-US" dirty="0"/>
              <a:t>Equation</a:t>
            </a:r>
          </a:p>
        </p:txBody>
      </p:sp>
      <p:sp>
        <p:nvSpPr>
          <p:cNvPr id="3" name="Content Placeholder 2"/>
          <p:cNvSpPr>
            <a:spLocks noGrp="1"/>
          </p:cNvSpPr>
          <p:nvPr>
            <p:ph idx="1"/>
          </p:nvPr>
        </p:nvSpPr>
        <p:spPr/>
        <p:txBody>
          <a:bodyPr/>
          <a:lstStyle/>
          <a:p>
            <a:pPr>
              <a:buNone/>
            </a:pPr>
            <a:r>
              <a:rPr lang="en-US" dirty="0" smtClean="0"/>
              <a:t>	The Cessna 172 from Activity 1.2.2 step #2 takes off successfully from Denver, CO during </a:t>
            </a:r>
            <a:r>
              <a:rPr lang="en-US" dirty="0"/>
              <a:t>an average day </a:t>
            </a:r>
            <a:r>
              <a:rPr lang="en-US" dirty="0" smtClean="0"/>
              <a:t>in May (22 </a:t>
            </a:r>
            <a:r>
              <a:rPr lang="en-US" baseline="30000" dirty="0"/>
              <a:t>O</a:t>
            </a:r>
            <a:r>
              <a:rPr lang="en-US" dirty="0"/>
              <a:t>C) with a standard pressure </a:t>
            </a:r>
            <a:r>
              <a:rPr lang="en-US" dirty="0" smtClean="0"/>
              <a:t>(</a:t>
            </a:r>
            <a:r>
              <a:rPr lang="en-US" dirty="0"/>
              <a:t>101.3 </a:t>
            </a:r>
            <a:r>
              <a:rPr lang="en-US" dirty="0" err="1"/>
              <a:t>kPa</a:t>
            </a:r>
            <a:r>
              <a:rPr lang="en-US" dirty="0"/>
              <a:t>). Assume that the </a:t>
            </a:r>
            <a:r>
              <a:rPr lang="en-US" dirty="0" smtClean="0"/>
              <a:t>take-off </a:t>
            </a:r>
            <a:r>
              <a:rPr lang="en-US" dirty="0"/>
              <a:t>speed is </a:t>
            </a:r>
            <a:r>
              <a:rPr lang="en-US" dirty="0" smtClean="0"/>
              <a:t>55 knots (102 </a:t>
            </a:r>
            <a:r>
              <a:rPr lang="en-US" dirty="0" err="1" smtClean="0"/>
              <a:t>kph</a:t>
            </a:r>
            <a:r>
              <a:rPr lang="en-US" dirty="0" smtClean="0"/>
              <a:t>). </a:t>
            </a:r>
            <a:r>
              <a:rPr lang="en-US" dirty="0"/>
              <a:t>What is the minimum coefficient of lift needed at the point where the aircraft just lifts off the ground? </a:t>
            </a:r>
            <a:r>
              <a:rPr lang="en-US" dirty="0" smtClean="0"/>
              <a:t>The Cessna wing </a:t>
            </a:r>
            <a:r>
              <a:rPr lang="en-US" dirty="0"/>
              <a:t>area is </a:t>
            </a:r>
            <a:r>
              <a:rPr lang="en-US" dirty="0" smtClean="0"/>
              <a:t>18.2 m</a:t>
            </a:r>
            <a:r>
              <a:rPr lang="en-US" baseline="30000" dirty="0" smtClean="0"/>
              <a:t>2</a:t>
            </a:r>
            <a:r>
              <a:rPr lang="en-US" dirty="0" smtClean="0"/>
              <a:t> and weight is 2,328 </a:t>
            </a:r>
            <a:r>
              <a:rPr lang="en-US" dirty="0"/>
              <a:t>lb (</a:t>
            </a:r>
            <a:r>
              <a:rPr lang="en-US" dirty="0" smtClean="0"/>
              <a:t>1,056 </a:t>
            </a:r>
            <a:r>
              <a:rPr lang="en-US" dirty="0"/>
              <a:t>kg</a:t>
            </a:r>
            <a:r>
              <a:rPr lang="en-US" dirty="0" smtClean="0"/>
              <a:t>). </a:t>
            </a:r>
            <a:endParaRPr lang="en-US" dirty="0"/>
          </a:p>
        </p:txBody>
      </p:sp>
    </p:spTree>
    <p:extLst>
      <p:ext uri="{BB962C8B-B14F-4D97-AF65-F5344CB8AC3E}">
        <p14:creationId xmlns:p14="http://schemas.microsoft.com/office/powerpoint/2010/main" xmlns="" val="311957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Convert mass into weight</a:t>
            </a:r>
          </a:p>
          <a:p>
            <a:endParaRPr lang="en-US" dirty="0"/>
          </a:p>
          <a:p>
            <a:endParaRPr lang="en-US" dirty="0" smtClean="0"/>
          </a:p>
          <a:p>
            <a:endParaRPr lang="en-US" dirty="0" smtClean="0"/>
          </a:p>
          <a:p>
            <a:pPr>
              <a:buNone/>
            </a:pPr>
            <a:r>
              <a:rPr lang="en-US" dirty="0" smtClean="0"/>
              <a:t>Convert velocity</a:t>
            </a:r>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1173970" y="1857322"/>
                <a:ext cx="1553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a:latin typeface="Cambria Math"/>
                        </a:rPr>
                        <m:t>=</m:t>
                      </m:r>
                      <m:r>
                        <a:rPr lang="en-US" sz="2800" b="0" i="1">
                          <a:latin typeface="Cambria Math"/>
                        </a:rPr>
                        <m:t>𝑚𝑔</m:t>
                      </m:r>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1173970" y="1857322"/>
                <a:ext cx="1553439"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1125384" y="2266578"/>
                <a:ext cx="4344458"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=(1,056 </m:t>
                      </m:r>
                      <m:r>
                        <a:rPr lang="en-US" sz="2800" b="0" i="1" smtClean="0">
                          <a:latin typeface="Cambria Math"/>
                        </a:rPr>
                        <m:t>𝑘𝑔</m:t>
                      </m:r>
                      <m:r>
                        <a:rPr lang="en-US" sz="2800" b="0" i="1" smtClean="0">
                          <a:latin typeface="Cambria Math"/>
                        </a:rPr>
                        <m:t>)</m:t>
                      </m:r>
                      <m:d>
                        <m:dPr>
                          <m:ctrlPr>
                            <a:rPr lang="en-US" sz="2800" b="0" i="1" smtClean="0">
                              <a:latin typeface="Cambria Math"/>
                            </a:rPr>
                          </m:ctrlPr>
                        </m:dPr>
                        <m:e>
                          <m:r>
                            <a:rPr lang="en-US" sz="2800" i="1">
                              <a:latin typeface="Cambria Math"/>
                            </a:rPr>
                            <m:t>9.81 </m:t>
                          </m:r>
                          <m:f>
                            <m:fPr>
                              <m:ctrlPr>
                                <a:rPr lang="en-US" sz="2800" i="1">
                                  <a:latin typeface="Cambria Math"/>
                                </a:rPr>
                              </m:ctrlPr>
                            </m:fPr>
                            <m:num>
                              <m:r>
                                <a:rPr lang="en-US" sz="2800" i="1">
                                  <a:latin typeface="Cambria Math"/>
                                </a:rPr>
                                <m:t>𝑚</m:t>
                              </m:r>
                            </m:num>
                            <m:den>
                              <m:sSup>
                                <m:sSupPr>
                                  <m:ctrlPr>
                                    <a:rPr lang="en-US" sz="2800" i="1">
                                      <a:latin typeface="Cambria Math"/>
                                    </a:rPr>
                                  </m:ctrlPr>
                                </m:sSupPr>
                                <m:e>
                                  <m:r>
                                    <a:rPr lang="en-US" sz="2800" i="1">
                                      <a:latin typeface="Cambria Math"/>
                                    </a:rPr>
                                    <m:t>𝑠</m:t>
                                  </m:r>
                                </m:e>
                                <m:sup>
                                  <m:r>
                                    <a:rPr lang="en-US" sz="2800" i="1">
                                      <a:latin typeface="Cambria Math"/>
                                    </a:rPr>
                                    <m:t>2</m:t>
                                  </m:r>
                                </m:sup>
                              </m:sSup>
                            </m:den>
                          </m:f>
                        </m:e>
                      </m:d>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1125384" y="2266578"/>
                <a:ext cx="4344458" cy="8304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1179075" y="2997759"/>
                <a:ext cx="244413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=10,359 </m:t>
                      </m:r>
                      <m:r>
                        <a:rPr lang="en-US" sz="2800" b="0" i="1">
                          <a:latin typeface="Cambria Math"/>
                        </a:rPr>
                        <m:t>𝑁</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179075" y="2997759"/>
                <a:ext cx="2444131"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1166776" y="4243756"/>
                <a:ext cx="4196213" cy="1492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a:rPr>
                          </m:ctrlPr>
                        </m:fPr>
                        <m:num>
                          <m:r>
                            <a:rPr lang="en-US" sz="2800" b="0" i="1" smtClean="0">
                              <a:latin typeface="Cambria Math"/>
                            </a:rPr>
                            <m:t>102 </m:t>
                          </m:r>
                          <m:r>
                            <a:rPr lang="en-US" sz="2800" b="0" i="1">
                              <a:latin typeface="Cambria Math"/>
                            </a:rPr>
                            <m:t>𝑘𝑝h</m:t>
                          </m:r>
                          <m:r>
                            <a:rPr lang="en-US" sz="2800" b="0" i="0" smtClean="0">
                              <a:latin typeface="Cambria Math"/>
                            </a:rPr>
                            <m:t> </m:t>
                          </m:r>
                          <m:d>
                            <m:dPr>
                              <m:ctrlPr>
                                <a:rPr lang="en-US" sz="2800" b="0" i="1" smtClean="0">
                                  <a:latin typeface="Cambria Math"/>
                                </a:rPr>
                              </m:ctrlPr>
                            </m:dPr>
                            <m:e>
                              <m:r>
                                <a:rPr lang="en-US" sz="2800" i="1">
                                  <a:latin typeface="Cambria Math"/>
                                </a:rPr>
                                <m:t>1000</m:t>
                              </m:r>
                              <m:r>
                                <a:rPr lang="en-US" sz="2800">
                                  <a:latin typeface="Cambria Math"/>
                                </a:rPr>
                                <m:t> </m:t>
                              </m:r>
                              <m:f>
                                <m:fPr>
                                  <m:ctrlPr>
                                    <a:rPr lang="en-US" sz="2800" i="1">
                                      <a:latin typeface="Cambria Math"/>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a:rPr>
                              </m:ctrlPr>
                            </m:fPr>
                            <m:num>
                              <m:r>
                                <a:rPr lang="en-US" sz="2800" b="0" i="1">
                                  <a:latin typeface="Cambria Math"/>
                                </a:rPr>
                                <m:t>𝑚𝑖𝑛</m:t>
                              </m:r>
                            </m:num>
                            <m:den>
                              <m:r>
                                <a:rPr lang="en-US" sz="2800" b="0" i="1">
                                  <a:latin typeface="Cambria Math"/>
                                </a:rPr>
                                <m:t>h𝑟</m:t>
                              </m:r>
                            </m:den>
                          </m:f>
                          <m:r>
                            <a:rPr lang="en-US" sz="2800" b="0" i="1">
                              <a:latin typeface="Cambria Math"/>
                            </a:rPr>
                            <m:t> </m:t>
                          </m:r>
                          <m:d>
                            <m:dPr>
                              <m:ctrlPr>
                                <a:rPr lang="en-US" sz="2800" b="0" i="1" smtClean="0">
                                  <a:latin typeface="Cambria Math"/>
                                </a:rPr>
                              </m:ctrlPr>
                            </m:dPr>
                            <m:e>
                              <m:r>
                                <a:rPr lang="en-US" sz="2800" i="1">
                                  <a:latin typeface="Cambria Math"/>
                                </a:rPr>
                                <m:t>60 </m:t>
                              </m:r>
                              <m:f>
                                <m:fPr>
                                  <m:ctrlPr>
                                    <a:rPr lang="en-US" sz="2800" i="1">
                                      <a:latin typeface="Cambria Math"/>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1166776" y="4243756"/>
                <a:ext cx="4196213" cy="149201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Rectangle 8"/>
              <p:cNvSpPr/>
              <p:nvPr/>
            </p:nvSpPr>
            <p:spPr>
              <a:xfrm>
                <a:off x="1244211" y="5671116"/>
                <a:ext cx="2085507"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=28.3 </m:t>
                      </m:r>
                      <m:f>
                        <m:fPr>
                          <m:ctrlPr>
                            <a:rPr lang="en-US" sz="2800" i="1">
                              <a:latin typeface="Cambria Math"/>
                            </a:rPr>
                          </m:ctrlPr>
                        </m:fPr>
                        <m:num>
                          <m:r>
                            <a:rPr lang="en-US" sz="2800" b="0" i="1">
                              <a:latin typeface="Cambria Math"/>
                            </a:rPr>
                            <m:t>𝑚</m:t>
                          </m:r>
                        </m:num>
                        <m:den>
                          <m:r>
                            <a:rPr lang="en-US" sz="2800" b="0" i="1">
                              <a:latin typeface="Cambria Math"/>
                            </a:rPr>
                            <m:t>𝑠</m:t>
                          </m:r>
                        </m:den>
                      </m:f>
                    </m:oMath>
                  </m:oMathPara>
                </a14:m>
                <a:endParaRPr lang="en-US" sz="2800" dirty="0"/>
              </a:p>
            </p:txBody>
          </p:sp>
        </mc:Choice>
        <mc:Fallback>
          <p:sp>
            <p:nvSpPr>
              <p:cNvPr id="9" name="Rectangle 8"/>
              <p:cNvSpPr>
                <a:spLocks noRot="1" noChangeAspect="1" noMove="1" noResize="1" noEditPoints="1" noAdjustHandles="1" noChangeArrowheads="1" noChangeShapeType="1" noTextEdit="1"/>
              </p:cNvSpPr>
              <p:nvPr/>
            </p:nvSpPr>
            <p:spPr>
              <a:xfrm>
                <a:off x="1244211" y="5671116"/>
                <a:ext cx="2085507" cy="830420"/>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935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Calculate Air Density</a:t>
            </a:r>
          </a:p>
          <a:p>
            <a:endParaRPr lang="en-US" dirty="0"/>
          </a:p>
          <a:p>
            <a:endParaRPr lang="en-US" dirty="0" smtClean="0"/>
          </a:p>
          <a:p>
            <a:endParaRPr lang="en-US" dirty="0" smtClean="0"/>
          </a:p>
          <a:p>
            <a:endParaRPr lang="en-US" dirty="0"/>
          </a:p>
        </p:txBody>
      </p:sp>
      <mc:AlternateContent xmlns:mc="http://schemas.openxmlformats.org/markup-compatibility/2006">
        <mc:Choice xmlns:a14="http://schemas.microsoft.com/office/drawing/2010/main" xmlns="" Requires="a14">
          <p:sp>
            <p:nvSpPr>
              <p:cNvPr id="7" name="Rectangle 6"/>
              <p:cNvSpPr/>
              <p:nvPr/>
            </p:nvSpPr>
            <p:spPr>
              <a:xfrm>
                <a:off x="1229754" y="1798679"/>
                <a:ext cx="5732788"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a:rPr>
                          </m:ctrlPr>
                        </m:fPr>
                        <m:num>
                          <m:r>
                            <a:rPr lang="en-US" sz="2800" b="0" i="1">
                              <a:latin typeface="Cambria Math"/>
                            </a:rPr>
                            <m:t>𝑝</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a:latin typeface="Cambria Math"/>
                                </a:rPr>
                                <m:t>𝑇</m:t>
                              </m:r>
                              <m:r>
                                <a:rPr lang="en-US" sz="2800" b="0" i="1">
                                  <a:latin typeface="Cambria Math"/>
                                </a:rPr>
                                <m:t>+273.1℃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7" name="Rectangle 6"/>
              <p:cNvSpPr>
                <a:spLocks noRot="1" noChangeAspect="1" noMove="1" noResize="1" noEditPoints="1" noAdjustHandles="1" noChangeArrowheads="1" noChangeShapeType="1" noTextEdit="1"/>
              </p:cNvSpPr>
              <p:nvPr/>
            </p:nvSpPr>
            <p:spPr>
              <a:xfrm>
                <a:off x="1229754" y="1798679"/>
                <a:ext cx="5732788"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1219927" y="3571276"/>
                <a:ext cx="6313203" cy="1351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a:rPr>
                          </m:ctrlPr>
                        </m:fPr>
                        <m:num>
                          <m:r>
                            <a:rPr lang="en-US" sz="2800" b="0" i="1">
                              <a:latin typeface="Cambria Math"/>
                            </a:rPr>
                            <m:t>101.29 </m:t>
                          </m:r>
                          <m:r>
                            <a:rPr lang="en-US" sz="2800" b="0" i="1">
                              <a:latin typeface="Cambria Math"/>
                            </a:rPr>
                            <m:t>𝑘𝑃𝑎</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smtClean="0">
                                  <a:latin typeface="Cambria Math"/>
                                </a:rPr>
                                <m:t>22</m:t>
                              </m:r>
                              <m:r>
                                <a:rPr lang="en-US" sz="2800" b="0" i="1">
                                  <a:latin typeface="Cambria Math"/>
                                </a:rPr>
                                <m:t> ℃+273.1</m:t>
                              </m:r>
                              <m:r>
                                <a:rPr lang="en-US" sz="2800" i="1">
                                  <a:latin typeface="Cambria Math"/>
                                  <a:ea typeface="Cambria Math"/>
                                </a:rPr>
                                <m:t>℃</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10" name="Rectangle 9"/>
              <p:cNvSpPr>
                <a:spLocks noRot="1" noChangeAspect="1" noMove="1" noResize="1" noEditPoints="1" noAdjustHandles="1" noChangeArrowheads="1" noChangeShapeType="1" noTextEdit="1"/>
              </p:cNvSpPr>
              <p:nvPr/>
            </p:nvSpPr>
            <p:spPr>
              <a:xfrm>
                <a:off x="1219927" y="3571276"/>
                <a:ext cx="6313203" cy="1351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1300059" y="5022435"/>
                <a:ext cx="2344040"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=1.196</m:t>
                      </m:r>
                      <m:f>
                        <m:fPr>
                          <m:ctrlPr>
                            <a:rPr lang="en-US" sz="2800" i="1">
                              <a:latin typeface="Cambria Math"/>
                            </a:rPr>
                          </m:ctrlPr>
                        </m:fPr>
                        <m:num>
                          <m:r>
                            <a:rPr lang="en-US" sz="2800" b="0" i="1">
                              <a:latin typeface="Cambria Math"/>
                            </a:rPr>
                            <m:t>𝑘𝑔</m:t>
                          </m:r>
                        </m:num>
                        <m:den>
                          <m:sSup>
                            <m:sSupPr>
                              <m:ctrlPr>
                                <a:rPr lang="en-US" sz="2800" i="1">
                                  <a:latin typeface="Cambria Math"/>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1300059" y="5022435"/>
                <a:ext cx="2344040"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1816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	Calculate coefficient of lift assuming that lift equals weight</a:t>
            </a:r>
          </a:p>
          <a:p>
            <a:endParaRPr lang="en-US" dirty="0" smtClean="0"/>
          </a:p>
          <a:p>
            <a:endParaRPr lang="en-US" dirty="0" smtClean="0"/>
          </a:p>
          <a:p>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1101384" y="2482813"/>
                <a:ext cx="1879552"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a:latin typeface="Cambria Math"/>
                            </a:rPr>
                            <m:t>𝐿</m:t>
                          </m:r>
                        </m:num>
                        <m:den>
                          <m:r>
                            <a:rPr lang="en-US" sz="2800" b="0" i="1">
                              <a:latin typeface="Cambria Math"/>
                            </a:rPr>
                            <m:t>𝐴</m:t>
                          </m:r>
                          <m:r>
                            <a:rPr lang="en-US" sz="2800" b="0" i="1">
                              <a:latin typeface="Cambria Math"/>
                            </a:rPr>
                            <m:t>𝜌</m:t>
                          </m:r>
                          <m:sSup>
                            <m:sSupPr>
                              <m:ctrlPr>
                                <a:rPr lang="en-US" sz="2800" i="1">
                                  <a:latin typeface="Cambria Math"/>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1101384" y="2482813"/>
                <a:ext cx="1879552"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1047052" y="3393789"/>
                <a:ext cx="5955156"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smtClean="0">
                              <a:latin typeface="Cambria Math"/>
                            </a:rPr>
                            <m:t>(10,359</m:t>
                          </m:r>
                          <m:r>
                            <a:rPr lang="en-US" sz="2800" i="1">
                              <a:latin typeface="Cambria Math"/>
                            </a:rPr>
                            <m:t> </m:t>
                          </m:r>
                          <m:r>
                            <a:rPr lang="en-US" sz="2800" i="1">
                              <a:latin typeface="Cambria Math"/>
                            </a:rPr>
                            <m:t>𝑁</m:t>
                          </m:r>
                          <m:r>
                            <a:rPr lang="en-US" sz="2800" b="0" i="1" smtClean="0">
                              <a:latin typeface="Cambria Math"/>
                            </a:rPr>
                            <m:t>)</m:t>
                          </m:r>
                        </m:num>
                        <m:den>
                          <m:r>
                            <a:rPr lang="en-US" sz="2800" b="0" i="1" smtClean="0">
                              <a:latin typeface="Cambria Math"/>
                            </a:rPr>
                            <m:t>18.2</m:t>
                          </m:r>
                          <m:sSup>
                            <m:sSupPr>
                              <m:ctrlPr>
                                <a:rPr lang="en-US" sz="2800" i="1">
                                  <a:latin typeface="Cambria Math"/>
                                </a:rPr>
                              </m:ctrlPr>
                            </m:sSupPr>
                            <m:e>
                              <m:r>
                                <a:rPr lang="en-US" sz="2800" b="0" i="1">
                                  <a:latin typeface="Cambria Math"/>
                                </a:rPr>
                                <m:t> </m:t>
                              </m:r>
                              <m:r>
                                <a:rPr lang="en-US" sz="2800" b="0" i="1">
                                  <a:latin typeface="Cambria Math"/>
                                </a:rPr>
                                <m:t>𝑚</m:t>
                              </m:r>
                            </m:e>
                            <m:sup>
                              <m:r>
                                <a:rPr lang="en-US" sz="2800" b="0" i="1">
                                  <a:latin typeface="Cambria Math"/>
                                </a:rPr>
                                <m:t>2</m:t>
                              </m:r>
                            </m:sup>
                          </m:sSup>
                          <m:d>
                            <m:dPr>
                              <m:ctrlPr>
                                <a:rPr lang="en-US" sz="2800" b="0" i="1" smtClean="0">
                                  <a:latin typeface="Cambria Math"/>
                                </a:rPr>
                              </m:ctrlPr>
                            </m:dPr>
                            <m:e>
                              <m:r>
                                <a:rPr lang="en-US" sz="2800" i="1">
                                  <a:latin typeface="Cambria Math"/>
                                </a:rPr>
                                <m:t>1.196</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sSup>
                            <m:sSupPr>
                              <m:ctrlPr>
                                <a:rPr lang="en-US" sz="2800" i="1">
                                  <a:latin typeface="Cambria Math"/>
                                </a:rPr>
                              </m:ctrlPr>
                            </m:sSupPr>
                            <m:e>
                              <m:d>
                                <m:dPr>
                                  <m:ctrlPr>
                                    <a:rPr lang="en-US" sz="2800" i="1">
                                      <a:latin typeface="Cambria Math"/>
                                    </a:rPr>
                                  </m:ctrlPr>
                                </m:dPr>
                                <m:e>
                                  <m:r>
                                    <a:rPr lang="en-US" sz="2800" b="0" i="1" smtClean="0">
                                      <a:latin typeface="Cambria Math"/>
                                    </a:rPr>
                                    <m:t>28.3</m:t>
                                  </m:r>
                                  <m:r>
                                    <a:rPr lang="en-US" sz="2800" b="0" i="1">
                                      <a:latin typeface="Cambria Math"/>
                                    </a:rPr>
                                    <m:t>  </m:t>
                                  </m:r>
                                  <m:f>
                                    <m:fPr>
                                      <m:ctrlPr>
                                        <a:rPr lang="en-US" sz="2800" i="1">
                                          <a:latin typeface="Cambria Math"/>
                                        </a:rPr>
                                      </m:ctrlPr>
                                    </m:fPr>
                                    <m:num>
                                      <m:r>
                                        <a:rPr lang="en-US" sz="2800" b="0" i="1">
                                          <a:latin typeface="Cambria Math"/>
                                        </a:rPr>
                                        <m:t>𝑚</m:t>
                                      </m:r>
                                    </m:num>
                                    <m:den>
                                      <m:r>
                                        <a:rPr lang="en-US" sz="2800" b="0" i="1">
                                          <a:latin typeface="Cambria Math"/>
                                        </a:rPr>
                                        <m:t>𝑠</m:t>
                                      </m:r>
                                    </m:den>
                                  </m:f>
                                </m:e>
                              </m:d>
                            </m:e>
                            <m:sup>
                              <m:r>
                                <a:rPr lang="en-US" sz="2800" b="0" i="1">
                                  <a:latin typeface="Cambria Math"/>
                                </a:rPr>
                                <m:t>2</m:t>
                              </m:r>
                            </m:sup>
                          </m:sSup>
                        </m:den>
                      </m:f>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1047052" y="3393789"/>
                <a:ext cx="5955156" cy="13605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1139015" y="4908749"/>
                <a:ext cx="181043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 1</m:t>
                      </m:r>
                      <m:r>
                        <a:rPr lang="en-US" sz="2800" b="0">
                          <a:latin typeface="Cambria Math"/>
                        </a:rPr>
                        <m:t>.</m:t>
                      </m:r>
                      <m:r>
                        <a:rPr lang="en-US" sz="2800" b="0" i="1" smtClean="0">
                          <a:latin typeface="Cambria Math"/>
                        </a:rPr>
                        <m:t>19</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139015" y="4908749"/>
                <a:ext cx="1810432"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055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a:t>
            </a:r>
            <a:endParaRPr lang="en-US" dirty="0"/>
          </a:p>
        </p:txBody>
      </p:sp>
      <p:sp>
        <p:nvSpPr>
          <p:cNvPr id="3" name="Content Placeholder 2"/>
          <p:cNvSpPr>
            <a:spLocks noGrp="1"/>
          </p:cNvSpPr>
          <p:nvPr>
            <p:ph idx="1"/>
          </p:nvPr>
        </p:nvSpPr>
        <p:spPr/>
        <p:txBody>
          <a:bodyPr/>
          <a:lstStyle/>
          <a:p>
            <a:r>
              <a:rPr lang="en-US" dirty="0" smtClean="0"/>
              <a:t>Fluid molecules stick to object’s surface</a:t>
            </a:r>
          </a:p>
          <a:p>
            <a:r>
              <a:rPr lang="en-US" dirty="0" smtClean="0"/>
              <a:t>Creates </a:t>
            </a:r>
            <a:r>
              <a:rPr lang="en-US" dirty="0"/>
              <a:t>boundary layer of slower moving </a:t>
            </a:r>
            <a:r>
              <a:rPr lang="en-US" dirty="0" smtClean="0"/>
              <a:t>fluid</a:t>
            </a:r>
          </a:p>
          <a:p>
            <a:r>
              <a:rPr lang="en-US" dirty="0" smtClean="0"/>
              <a:t>Boundary layer is crucial to wing performance</a:t>
            </a:r>
          </a:p>
          <a:p>
            <a:endParaRPr lang="en-US" dirty="0"/>
          </a:p>
          <a:p>
            <a:endParaRPr lang="en-US" dirty="0" smtClean="0"/>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542" t="13820" b="52668"/>
          <a:stretch/>
        </p:blipFill>
        <p:spPr bwMode="auto">
          <a:xfrm>
            <a:off x="319859" y="4172893"/>
            <a:ext cx="5664818" cy="261453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8236" y="3635299"/>
            <a:ext cx="3335764" cy="262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a:spLocks noChangeAspect="1"/>
          </p:cNvSpPr>
          <p:nvPr/>
        </p:nvSpPr>
        <p:spPr>
          <a:xfrm>
            <a:off x="3033133" y="4906538"/>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7"/>
          </p:cNvCxnSpPr>
          <p:nvPr/>
        </p:nvCxnSpPr>
        <p:spPr>
          <a:xfrm flipH="1">
            <a:off x="3442414" y="4750421"/>
            <a:ext cx="2913781" cy="2263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3687337" y="5025484"/>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6" idx="7"/>
          </p:cNvCxnSpPr>
          <p:nvPr/>
        </p:nvCxnSpPr>
        <p:spPr>
          <a:xfrm flipH="1">
            <a:off x="4096618" y="4772724"/>
            <a:ext cx="2237275" cy="32298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3259873" y="5445513"/>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6"/>
          </p:cNvCxnSpPr>
          <p:nvPr/>
        </p:nvCxnSpPr>
        <p:spPr>
          <a:xfrm flipH="1">
            <a:off x="3739376" y="4772724"/>
            <a:ext cx="2594518" cy="91254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30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 and Lift</a:t>
            </a:r>
            <a:endParaRPr lang="en-US" dirty="0"/>
          </a:p>
        </p:txBody>
      </p:sp>
      <p:sp>
        <p:nvSpPr>
          <p:cNvPr id="3" name="Content Placeholder 2"/>
          <p:cNvSpPr>
            <a:spLocks noGrp="1"/>
          </p:cNvSpPr>
          <p:nvPr>
            <p:ph idx="1"/>
          </p:nvPr>
        </p:nvSpPr>
        <p:spPr/>
        <p:txBody>
          <a:bodyPr/>
          <a:lstStyle/>
          <a:p>
            <a:r>
              <a:rPr lang="en-US" dirty="0" smtClean="0"/>
              <a:t>Airflow over object is slower close to object surface</a:t>
            </a:r>
          </a:p>
          <a:p>
            <a:r>
              <a:rPr lang="en-US" dirty="0" smtClean="0"/>
              <a:t>Air flow remains smooth until critical airflow velocity</a:t>
            </a:r>
          </a:p>
          <a:p>
            <a:r>
              <a:rPr lang="en-US" dirty="0" smtClean="0"/>
              <a:t>Airflow close to object becomes turbulent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7511" y="4042836"/>
            <a:ext cx="5778654" cy="2699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40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 Re</a:t>
            </a:r>
            <a:endParaRPr lang="en-US" dirty="0"/>
          </a:p>
        </p:txBody>
      </p:sp>
      <p:sp>
        <p:nvSpPr>
          <p:cNvPr id="3" name="Content Placeholder 2"/>
          <p:cNvSpPr>
            <a:spLocks noGrp="1"/>
          </p:cNvSpPr>
          <p:nvPr>
            <p:ph idx="1"/>
          </p:nvPr>
        </p:nvSpPr>
        <p:spPr/>
        <p:txBody>
          <a:bodyPr/>
          <a:lstStyle/>
          <a:p>
            <a:r>
              <a:rPr lang="en-US" dirty="0" smtClean="0"/>
              <a:t>Representative value to compare different fluid flow systems</a:t>
            </a:r>
          </a:p>
          <a:p>
            <a:r>
              <a:rPr lang="en-US" dirty="0" smtClean="0"/>
              <a:t>Object moving through fluid disturbs molecules</a:t>
            </a:r>
          </a:p>
          <a:p>
            <a:r>
              <a:rPr lang="en-US" dirty="0" smtClean="0"/>
              <a:t>Motion generates aerodynamic forces</a:t>
            </a:r>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542" t="13820" b="52668"/>
          <a:stretch/>
        </p:blipFill>
        <p:spPr bwMode="auto">
          <a:xfrm>
            <a:off x="139308" y="4162750"/>
            <a:ext cx="4265423" cy="1968658"/>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5"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542" t="13820" b="52668"/>
          <a:stretch/>
        </p:blipFill>
        <p:spPr bwMode="auto">
          <a:xfrm>
            <a:off x="7284208" y="4724436"/>
            <a:ext cx="1691838" cy="78084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5571973" y="6172866"/>
            <a:ext cx="367990" cy="584775"/>
          </a:xfrm>
          <a:prstGeom prst="rect">
            <a:avLst/>
          </a:prstGeom>
          <a:noFill/>
        </p:spPr>
        <p:txBody>
          <a:bodyPr wrap="square" rtlCol="0">
            <a:spAutoFit/>
          </a:bodyPr>
          <a:lstStyle/>
          <a:p>
            <a:r>
              <a:rPr lang="en-US" sz="3200" dirty="0" smtClean="0"/>
              <a:t>=</a:t>
            </a:r>
            <a:endParaRPr lang="en-US" sz="3200" dirty="0"/>
          </a:p>
        </p:txBody>
      </p:sp>
      <p:sp>
        <p:nvSpPr>
          <p:cNvPr id="27" name="TextBox 26"/>
          <p:cNvSpPr txBox="1"/>
          <p:nvPr/>
        </p:nvSpPr>
        <p:spPr>
          <a:xfrm>
            <a:off x="3341646" y="6174060"/>
            <a:ext cx="1018476" cy="584775"/>
          </a:xfrm>
          <a:prstGeom prst="rect">
            <a:avLst/>
          </a:prstGeom>
          <a:noFill/>
        </p:spPr>
        <p:txBody>
          <a:bodyPr wrap="square" rtlCol="0">
            <a:spAutoFit/>
          </a:bodyPr>
          <a:lstStyle/>
          <a:p>
            <a:r>
              <a:rPr lang="en-US" sz="3200" dirty="0" smtClean="0"/>
              <a:t>Re</a:t>
            </a:r>
            <a:r>
              <a:rPr lang="en-US" sz="3200" baseline="-25000" dirty="0" smtClean="0"/>
              <a:t>1</a:t>
            </a:r>
            <a:endParaRPr lang="en-US" sz="3200" baseline="-25000" dirty="0"/>
          </a:p>
        </p:txBody>
      </p:sp>
      <p:sp>
        <p:nvSpPr>
          <p:cNvPr id="28" name="TextBox 27"/>
          <p:cNvSpPr txBox="1"/>
          <p:nvPr/>
        </p:nvSpPr>
        <p:spPr>
          <a:xfrm>
            <a:off x="7040133" y="6148037"/>
            <a:ext cx="1018476" cy="584775"/>
          </a:xfrm>
          <a:prstGeom prst="rect">
            <a:avLst/>
          </a:prstGeom>
          <a:noFill/>
        </p:spPr>
        <p:txBody>
          <a:bodyPr wrap="square" rtlCol="0">
            <a:spAutoFit/>
          </a:bodyPr>
          <a:lstStyle/>
          <a:p>
            <a:r>
              <a:rPr lang="en-US" sz="3200" dirty="0" smtClean="0"/>
              <a:t>Re</a:t>
            </a:r>
            <a:r>
              <a:rPr lang="en-US" sz="3200" baseline="-25000" dirty="0" smtClean="0"/>
              <a:t>2</a:t>
            </a:r>
            <a:endParaRPr lang="en-US" sz="3200" baseline="-25000" dirty="0"/>
          </a:p>
        </p:txBody>
      </p:sp>
      <p:sp>
        <p:nvSpPr>
          <p:cNvPr id="29" name="TextBox 28"/>
          <p:cNvSpPr txBox="1"/>
          <p:nvPr/>
        </p:nvSpPr>
        <p:spPr>
          <a:xfrm>
            <a:off x="4523680" y="4329199"/>
            <a:ext cx="2512740" cy="1077218"/>
          </a:xfrm>
          <a:prstGeom prst="rect">
            <a:avLst/>
          </a:prstGeom>
          <a:noFill/>
        </p:spPr>
        <p:txBody>
          <a:bodyPr wrap="square" rtlCol="0">
            <a:spAutoFit/>
          </a:bodyPr>
          <a:lstStyle/>
          <a:p>
            <a:pPr algn="ctr"/>
            <a:r>
              <a:rPr lang="en-US" sz="3200" dirty="0" smtClean="0"/>
              <a:t>Comparable</a:t>
            </a:r>
          </a:p>
          <a:p>
            <a:pPr algn="ctr"/>
            <a:r>
              <a:rPr lang="en-US" sz="3200" dirty="0" smtClean="0"/>
              <a:t>to</a:t>
            </a:r>
            <a:endParaRPr lang="en-US" sz="3200" dirty="0"/>
          </a:p>
        </p:txBody>
      </p:sp>
      <p:sp>
        <p:nvSpPr>
          <p:cNvPr id="26" name="Right Arrow 25"/>
          <p:cNvSpPr/>
          <p:nvPr/>
        </p:nvSpPr>
        <p:spPr>
          <a:xfrm>
            <a:off x="6534586" y="5063583"/>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4479073" y="5059866"/>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37202" y="4118516"/>
            <a:ext cx="1390190" cy="584775"/>
          </a:xfrm>
          <a:prstGeom prst="rect">
            <a:avLst/>
          </a:prstGeom>
          <a:solidFill>
            <a:schemeClr val="bg1"/>
          </a:solidFill>
        </p:spPr>
        <p:txBody>
          <a:bodyPr wrap="square" rtlCol="0">
            <a:spAutoFit/>
          </a:bodyPr>
          <a:lstStyle/>
          <a:p>
            <a:r>
              <a:rPr lang="en-US" sz="3200" dirty="0" smtClean="0"/>
              <a:t>Airfoil</a:t>
            </a:r>
            <a:r>
              <a:rPr lang="en-US" sz="3200" baseline="-25000" dirty="0" smtClean="0"/>
              <a:t>1</a:t>
            </a:r>
            <a:endParaRPr lang="en-US" sz="3200" baseline="-25000" dirty="0"/>
          </a:p>
        </p:txBody>
      </p:sp>
      <p:sp>
        <p:nvSpPr>
          <p:cNvPr id="33" name="TextBox 32"/>
          <p:cNvSpPr txBox="1"/>
          <p:nvPr/>
        </p:nvSpPr>
        <p:spPr>
          <a:xfrm>
            <a:off x="7370953" y="4092496"/>
            <a:ext cx="1512852" cy="584775"/>
          </a:xfrm>
          <a:prstGeom prst="rect">
            <a:avLst/>
          </a:prstGeom>
          <a:solidFill>
            <a:schemeClr val="bg1"/>
          </a:solidFill>
        </p:spPr>
        <p:txBody>
          <a:bodyPr wrap="square" rtlCol="0">
            <a:spAutoFit/>
          </a:bodyPr>
          <a:lstStyle/>
          <a:p>
            <a:r>
              <a:rPr lang="en-US" sz="3200" dirty="0" smtClean="0"/>
              <a:t>Airfoil</a:t>
            </a:r>
            <a:r>
              <a:rPr lang="en-US" sz="3200" baseline="-25000" dirty="0" smtClean="0"/>
              <a:t>2</a:t>
            </a:r>
            <a:endParaRPr lang="en-US" sz="3200" baseline="-25000" dirty="0"/>
          </a:p>
        </p:txBody>
      </p:sp>
      <p:sp>
        <p:nvSpPr>
          <p:cNvPr id="14" name="TextBox 13"/>
          <p:cNvSpPr txBox="1"/>
          <p:nvPr/>
        </p:nvSpPr>
        <p:spPr>
          <a:xfrm>
            <a:off x="4512000" y="5483862"/>
            <a:ext cx="2512740" cy="584775"/>
          </a:xfrm>
          <a:prstGeom prst="rect">
            <a:avLst/>
          </a:prstGeom>
          <a:noFill/>
        </p:spPr>
        <p:txBody>
          <a:bodyPr wrap="square" rtlCol="0">
            <a:spAutoFit/>
          </a:bodyPr>
          <a:lstStyle/>
          <a:p>
            <a:pPr algn="ctr"/>
            <a:r>
              <a:rPr lang="en-US" sz="3200" dirty="0" smtClean="0"/>
              <a:t>when</a:t>
            </a:r>
            <a:endParaRPr lang="en-US" sz="3200" dirty="0"/>
          </a:p>
        </p:txBody>
      </p:sp>
    </p:spTree>
    <p:extLst>
      <p:ext uri="{BB962C8B-B14F-4D97-AF65-F5344CB8AC3E}">
        <p14:creationId xmlns:p14="http://schemas.microsoft.com/office/powerpoint/2010/main" xmlns="" val="19620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40&quot;&gt;&lt;/object&gt;&lt;object type=&quot;2&quot; unique_id=&quot;10141&quot;&gt;&lt;object type=&quot;3&quot; unique_id=&quot;10142&quot;&gt;&lt;property id=&quot;20148&quot; value=&quot;5&quot;/&gt;&lt;property id=&quot;20300&quot; value=&quot;Slide 1 - &amp;quot;Aerodynamic Forces&amp;#x0D;&amp;#x0A;&amp;quot;&quot;/&gt;&lt;property id=&quot;20307&quot; value=&quot;256&quot;/&gt;&lt;/object&gt;&lt;object type=&quot;3&quot; unique_id=&quot;10143&quot;&gt;&lt;property id=&quot;20148&quot; value=&quot;5&quot;/&gt;&lt;property id=&quot;20300&quot; value=&quot;Slide 2 - &amp;quot;Lift Equation&amp;quot;&quot;/&gt;&lt;property id=&quot;20307&quot; value=&quot;258&quot;/&gt;&lt;/object&gt;&lt;object type=&quot;3&quot; unique_id=&quot;10148&quot;&gt;&lt;property id=&quot;20148&quot; value=&quot;5&quot;/&gt;&lt;property id=&quot;20300&quot; value=&quot;Slide 18 - &amp;quot;Coefficient of drag (Cd)&amp;quot;&quot;/&gt;&lt;property id=&quot;20307&quot; value=&quot;260&quot;/&gt;&lt;/object&gt;&lt;object type=&quot;3&quot; unique_id=&quot;10149&quot;&gt;&lt;property id=&quot;20148&quot; value=&quot;5&quot;/&gt;&lt;property id=&quot;20300&quot; value=&quot;Slide 21 - &amp;quot;Downwash and Wingtip Vortices&amp;quot;&quot;/&gt;&lt;property id=&quot;20307&quot; value=&quot;264&quot;/&gt;&lt;/object&gt;&lt;object type=&quot;3&quot; unique_id=&quot;10150&quot;&gt;&lt;property id=&quot;20148&quot; value=&quot;5&quot;/&gt;&lt;property id=&quot;20300&quot; value=&quot;Slide 22 - &amp;quot;Wingtip Vortices&amp;quot;&quot;/&gt;&lt;property id=&quot;20307&quot; value=&quot;265&quot;/&gt;&lt;/object&gt;&lt;object type=&quot;3&quot; unique_id=&quot;10151&quot;&gt;&lt;property id=&quot;20148&quot; value=&quot;5&quot;/&gt;&lt;property id=&quot;20300&quot; value=&quot;Slide 23 - &amp;quot;Reference&amp;quot;&quot;/&gt;&lt;property id=&quot;20307&quot; value=&quot;261&quot;/&gt;&lt;/object&gt;&lt;object type=&quot;3&quot; unique_id=&quot;10266&quot;&gt;&lt;property id=&quot;20148&quot; value=&quot;5&quot;/&gt;&lt;property id=&quot;20300&quot; value=&quot;Slide 7 - &amp;quot;Boundary Layer&amp;quot;&quot;/&gt;&lt;property id=&quot;20307&quot; value=&quot;266&quot;/&gt;&lt;/object&gt;&lt;object type=&quot;3&quot; unique_id=&quot;10267&quot;&gt;&lt;property id=&quot;20148&quot; value=&quot;5&quot;/&gt;&lt;property id=&quot;20300&quot; value=&quot;Slide 8 - &amp;quot;Boundary Layer and Lift&amp;quot;&quot;/&gt;&lt;property id=&quot;20307&quot; value=&quot;267&quot;/&gt;&lt;/object&gt;&lt;object type=&quot;3&quot; unique_id=&quot;10268&quot;&gt;&lt;property id=&quot;20148&quot; value=&quot;5&quot;/&gt;&lt;property id=&quot;20300&quot; value=&quot;Slide 10 - &amp;quot;Angle of Attack (AOA) Affects Lift&amp;quot;&quot;/&gt;&lt;property id=&quot;20307&quot; value=&quot;268&quot;/&gt;&lt;/object&gt;&lt;object type=&quot;3&quot; unique_id=&quot;10269&quot;&gt;&lt;property id=&quot;20148&quot; value=&quot;5&quot;/&gt;&lt;property id=&quot;20300&quot; value=&quot;Slide 9 - &amp;quot;Reynolds Number, Re&amp;quot;&quot;/&gt;&lt;property id=&quot;20307&quot; value=&quot;269&quot;/&gt;&lt;/object&gt;&lt;object type=&quot;3&quot; unique_id=&quot;10270&quot;&gt;&lt;property id=&quot;20148&quot; value=&quot;5&quot;/&gt;&lt;property id=&quot;20300&quot; value=&quot;Slide 11 - &amp;quot;Reynolds Number&amp;quot;&quot;/&gt;&lt;property id=&quot;20307&quot; value=&quot;270&quot;/&gt;&lt;/object&gt;&lt;object type=&quot;3&quot; unique_id=&quot;10405&quot;&gt;&lt;property id=&quot;20148&quot; value=&quot;5&quot;/&gt;&lt;property id=&quot;20300&quot; value=&quot;Slide 3 - &amp;quot;Applying the Lift Equation&amp;quot;&quot;/&gt;&lt;property id=&quot;20307&quot; value=&quot;271&quot;/&gt;&lt;/object&gt;&lt;object type=&quot;3&quot; unique_id=&quot;10406&quot;&gt;&lt;property id=&quot;20148&quot; value=&quot;5&quot;/&gt;&lt;property id=&quot;20300&quot; value=&quot;Slide 4 - &amp;quot;Applying the Lift Equation&amp;quot;&quot;/&gt;&lt;property id=&quot;20307&quot; value=&quot;272&quot;/&gt;&lt;/object&gt;&lt;object type=&quot;3&quot; unique_id=&quot;10407&quot;&gt;&lt;property id=&quot;20148&quot; value=&quot;5&quot;/&gt;&lt;property id=&quot;20300&quot; value=&quot;Slide 5 - &amp;quot;Applying the Lift Equation&amp;quot;&quot;/&gt;&lt;property id=&quot;20307&quot; value=&quot;273&quot;/&gt;&lt;/object&gt;&lt;object type=&quot;3&quot; unique_id=&quot;10408&quot;&gt;&lt;property id=&quot;20148&quot; value=&quot;5&quot;/&gt;&lt;property id=&quot;20300&quot; value=&quot;Slide 6 - &amp;quot;Applying the Lift Equation&amp;quot;&quot;/&gt;&lt;property id=&quot;20307&quot; value=&quot;274&quot;/&gt;&lt;/object&gt;&lt;object type=&quot;3&quot; unique_id=&quot;11792&quot;&gt;&lt;property id=&quot;20148&quot; value=&quot;5&quot;/&gt;&lt;property id=&quot;20300&quot; value=&quot;Slide 12 - &amp;quot;Applying Reynolds Number&amp;quot;&quot;/&gt;&lt;property id=&quot;20307&quot; value=&quot;276&quot;/&gt;&lt;/object&gt;&lt;object type=&quot;3&quot; unique_id=&quot;11793&quot;&gt;&lt;property id=&quot;20148&quot; value=&quot;5&quot;/&gt;&lt;property id=&quot;20300&quot; value=&quot;Slide 13 - &amp;quot;Applying Reynolds Number&amp;quot;&quot;/&gt;&lt;property id=&quot;20307&quot; value=&quot;277&quot;/&gt;&lt;/object&gt;&lt;object type=&quot;3&quot; unique_id=&quot;11794&quot;&gt;&lt;property id=&quot;20148&quot; value=&quot;5&quot;/&gt;&lt;property id=&quot;20300&quot; value=&quot;Slide 14 - &amp;quot;Applying Reynolds Number&amp;quot;&quot;/&gt;&lt;property id=&quot;20307&quot; value=&quot;278&quot;/&gt;&lt;/object&gt;&lt;object type=&quot;3&quot; unique_id=&quot;11795&quot;&gt;&lt;property id=&quot;20148&quot; value=&quot;5&quot;/&gt;&lt;property id=&quot;20300&quot; value=&quot;Slide 15 - &amp;quot;Applying Reynolds Number&amp;quot;&quot;/&gt;&lt;property id=&quot;20307&quot; value=&quot;280&quot;/&gt;&lt;/object&gt;&lt;object type=&quot;3&quot; unique_id=&quot;11796&quot;&gt;&lt;property id=&quot;20148&quot; value=&quot;5&quot;/&gt;&lt;property id=&quot;20300&quot; value=&quot;Slide 16 - &amp;quot;Applying Reynolds Number&amp;quot;&quot;/&gt;&lt;property id=&quot;20307&quot; value=&quot;279&quot;/&gt;&lt;/object&gt;&lt;object type=&quot;3&quot; unique_id=&quot;11797&quot;&gt;&lt;property id=&quot;20148&quot; value=&quot;5&quot;/&gt;&lt;property id=&quot;20300&quot; value=&quot;Slide 17 - &amp;quot;Drag Equation&amp;quot;&quot;/&gt;&lt;property id=&quot;20307&quot; value=&quot;275&quot;/&gt;&lt;/object&gt;&lt;object type=&quot;3&quot; unique_id=&quot;11936&quot;&gt;&lt;property id=&quot;20148&quot; value=&quot;5&quot;/&gt;&lt;property id=&quot;20300&quot; value=&quot;Slide 19 - &amp;quot;Applying the Drag Equation&amp;quot;&quot;/&gt;&lt;property id=&quot;20307&quot; value=&quot;281&quot;/&gt;&lt;/object&gt;&lt;object type=&quot;3&quot; unique_id=&quot;11937&quot;&gt;&lt;property id=&quot;20148&quot; value=&quot;5&quot;/&gt;&lt;property id=&quot;20300&quot; value=&quot;Slide 20 - &amp;quot;Applying the Drag Equation&amp;quot;&quot;/&gt;&lt;property id=&quot;20307&quot; value=&quot;28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778</TotalTime>
  <Words>1029</Words>
  <Application>Microsoft Office PowerPoint</Application>
  <PresentationFormat>On-screen Show (4:3)</PresentationFormat>
  <Paragraphs>223</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PowerPointTemplateAE_2009_1217_NEW NEW Template</vt:lpstr>
      <vt:lpstr>1_Custom Design</vt:lpstr>
      <vt:lpstr>Slide 1</vt:lpstr>
      <vt:lpstr>Lift Equation</vt:lpstr>
      <vt:lpstr>Applying the Lift Equation</vt:lpstr>
      <vt:lpstr>Applying the Lift Equation</vt:lpstr>
      <vt:lpstr>Applying the Lift Equation</vt:lpstr>
      <vt:lpstr>Applying the Lift Equation</vt:lpstr>
      <vt:lpstr>Boundary Layer</vt:lpstr>
      <vt:lpstr>Boundary Layer and Lift</vt:lpstr>
      <vt:lpstr>Reynolds Number, Re</vt:lpstr>
      <vt:lpstr>Angle of Attack (AOA) Affects Lift</vt:lpstr>
      <vt:lpstr>Reynolds Number</vt:lpstr>
      <vt:lpstr>Applying Reynolds Number</vt:lpstr>
      <vt:lpstr>Applying Reynolds Number</vt:lpstr>
      <vt:lpstr>Applying Reynolds Number</vt:lpstr>
      <vt:lpstr>Applying Reynolds Number</vt:lpstr>
      <vt:lpstr>Applying Reynolds Number</vt:lpstr>
      <vt:lpstr>Drag Equation</vt:lpstr>
      <vt:lpstr>Coefficient of Drag (Cd)</vt:lpstr>
      <vt:lpstr>Applying the Drag Equation</vt:lpstr>
      <vt:lpstr>Applying the Drag Equation</vt:lpstr>
      <vt:lpstr>Downwash and Wingtip Vortices</vt:lpstr>
      <vt:lpstr>Wingtip Vortices</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Aerodynamic Forces</dc:title>
  <dc:subject>AE – Lesson 1.2 - Physics of Flight</dc:subject>
  <dc:creator>AE Revision Team</dc:creator>
  <cp:lastModifiedBy>ufrsd</cp:lastModifiedBy>
  <cp:revision>79</cp:revision>
  <dcterms:created xsi:type="dcterms:W3CDTF">2010-01-04T14:07:12Z</dcterms:created>
  <dcterms:modified xsi:type="dcterms:W3CDTF">2016-02-02T18:19:19Z</dcterms:modified>
</cp:coreProperties>
</file>