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0" r:id="rId3"/>
    <p:sldMasterId id="2147483759" r:id="rId4"/>
    <p:sldMasterId id="2147483764" r:id="rId5"/>
  </p:sldMasterIdLst>
  <p:notesMasterIdLst>
    <p:notesMasterId r:id="rId22"/>
  </p:notesMasterIdLst>
  <p:handoutMasterIdLst>
    <p:handoutMasterId r:id="rId23"/>
  </p:handoutMasterIdLst>
  <p:sldIdLst>
    <p:sldId id="267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41" autoAdjust="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62" y="-14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US"/>
              <a:t>The Engineer’s Notebook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US"/>
              <a:t>Principles Of </a:t>
            </a:r>
            <a:r>
              <a:rPr lang="en-US" smtClean="0"/>
              <a:t>Engineering</a:t>
            </a:r>
            <a:endParaRPr lang="en-US" baseline="30000"/>
          </a:p>
          <a:p>
            <a:pPr>
              <a:defRPr/>
            </a:pPr>
            <a:r>
              <a:rPr lang="en-US"/>
              <a:t>Unit 1 – Lesson 1.1 </a:t>
            </a:r>
            <a:r>
              <a:rPr lang="en-US" smtClean="0"/>
              <a:t>Mechanisms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3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8A6DC6-D570-44D1-88CD-483B6B1D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01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The Engineer’s Notebook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/>
              <a:t>Principles Of Engineering</a:t>
            </a:r>
            <a:endParaRPr lang="en-US" baseline="30000"/>
          </a:p>
          <a:p>
            <a:pPr>
              <a:defRPr/>
            </a:pPr>
            <a:r>
              <a:rPr lang="en-US"/>
              <a:t>Unit 1 – Lesson 1.1 Mechanisms</a:t>
            </a: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363C98-7B78-4262-A8F7-4AD80492D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1901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EB084-9489-4784-BEC6-937553DE864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engineering notebook is a tool used by engineers and should be brought to class daily.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E5CE4-41B8-49D9-8E34-A067FFF8714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We are not looking for artists when sketching, just proper detail of the thought or idea.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F3EDB4-96DB-4F2D-BDEE-3304BC9FFC3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Note: Explain to the students where the information will go based on the notebook you are using.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317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82DC20-13AC-42A8-A4F1-06FBDED11BD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327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327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A6A1DE-FAF0-408A-94C9-A6660D4E8B83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337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0570D6-789C-4918-A6AD-DEE4D11EEA24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2B43C9-CA6F-4DE9-9003-01219DEB0929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The Engineer’s Notebook</a:t>
            </a: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</a:p>
          <a:p>
            <a:pPr eaLnBrk="1" hangingPunct="1"/>
            <a:r>
              <a:rPr lang="en-US" smtClean="0"/>
              <a:t>Unit 1 – Lesson 1.1 Energy Forms</a:t>
            </a: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Project Lead The Way, Inc.</a:t>
            </a:r>
            <a:endParaRPr lang="en-US" baseline="30000" smtClean="0"/>
          </a:p>
          <a:p>
            <a:pPr eaLnBrk="1" hangingPunct="1"/>
            <a:r>
              <a:rPr lang="en-US" smtClean="0"/>
              <a:t>Copyright 2008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5BA1F1-CB3B-468A-B9A1-D8E64CD15BA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12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46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96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14D0-0F84-456E-B150-A252B1B8D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6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D801-A4C0-4D80-A887-66F3FDCB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48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D9D1-1388-4E8C-B54C-0124FEBD5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12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C708-C0B4-40AE-AE4C-8EBB73FF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99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35E3-F903-4517-B548-6AD5E1FE8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52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1101-753E-4C44-876F-C4EEC38A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03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1702-0E59-4248-9BAF-552F7DE7B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265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6C7F-21F9-4FAB-9F89-EF215BD9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89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480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2338-DF53-464A-AF63-D2CEC9E57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40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379B-D739-4943-82E1-213F15A0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78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A65-6184-4055-82A0-35AD3DF9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92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94A8-D1F8-4F4D-9563-B94D14C3D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537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LTW_MT_L_3C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238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DB22-2B54-490B-90AC-F458BD0F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13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EFD6-B8F2-4744-BF66-2C539428E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91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1A02-3935-447D-A076-F5985EFEE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01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BEF25895-25C8-438C-8529-BDBD800AFC9E}" type="datetime1">
              <a:rPr lang="en-US"/>
              <a:pPr/>
              <a:t>1/24/2015</a:t>
            </a:fld>
            <a:endParaRPr lang="en-US"/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0CEECB6-D397-4EC5-AFC5-0E75C4210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6421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00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0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1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539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440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191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1DBA53-B554-497A-B7D2-3D8A0BAC6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35E7D6-D1B9-4C7B-B551-53B78275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6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Engineering Notebook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14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Notebook Layout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NAME, COURSE and PERIOD must be written on the cover of your notebook.</a:t>
            </a:r>
          </a:p>
          <a:p>
            <a:endParaRPr lang="en-US" dirty="0"/>
          </a:p>
          <a:p>
            <a:r>
              <a:rPr lang="en-US" dirty="0" smtClean="0"/>
              <a:t>Write them LARGE, Clearly and in Permanent Maker.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/>
              <a:t>Mr. Tackett</a:t>
            </a:r>
          </a:p>
          <a:p>
            <a:pPr algn="ctr">
              <a:buNone/>
            </a:pPr>
            <a:r>
              <a:rPr lang="en-US" sz="5400" dirty="0" smtClean="0"/>
              <a:t>Introduction to Engineering Design</a:t>
            </a:r>
          </a:p>
          <a:p>
            <a:pPr algn="ctr">
              <a:buNone/>
            </a:pPr>
            <a:r>
              <a:rPr lang="en-US" sz="5400" dirty="0" smtClean="0"/>
              <a:t>1st Period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the first TWO </a:t>
            </a:r>
            <a:r>
              <a:rPr lang="en-US" dirty="0" smtClean="0"/>
              <a:t>pages </a:t>
            </a:r>
            <a:r>
              <a:rPr lang="en-US" dirty="0" smtClean="0"/>
              <a:t>(front and back) empty for your TOC. </a:t>
            </a:r>
            <a:r>
              <a:rPr lang="en-US" dirty="0" smtClean="0"/>
              <a:t>This allows for FOUR blank sheets for the TOC.</a:t>
            </a:r>
            <a:endParaRPr lang="en-US" dirty="0" smtClean="0"/>
          </a:p>
          <a:p>
            <a:r>
              <a:rPr lang="en-US" dirty="0" smtClean="0"/>
              <a:t>Write Table of Contents across the top of each page.</a:t>
            </a:r>
          </a:p>
          <a:p>
            <a:r>
              <a:rPr lang="en-US" dirty="0" smtClean="0"/>
              <a:t>Make a header for each Unit</a:t>
            </a:r>
          </a:p>
          <a:p>
            <a:r>
              <a:rPr lang="en-US" dirty="0" smtClean="0"/>
              <a:t>List each activity and what page or pages it is 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Table of contents</a:t>
            </a:r>
          </a:p>
          <a:p>
            <a:pPr>
              <a:buNone/>
            </a:pPr>
            <a:r>
              <a:rPr lang="en-US" u="sng" dirty="0" smtClean="0"/>
              <a:t>Unit 1</a:t>
            </a:r>
          </a:p>
          <a:p>
            <a:r>
              <a:rPr lang="en-US" sz="2800" dirty="0" smtClean="0"/>
              <a:t>Pg 1 - Activity 1.1.1 Classroom &amp; Lab Safety</a:t>
            </a:r>
          </a:p>
          <a:p>
            <a:r>
              <a:rPr lang="en-US" sz="2800" dirty="0" smtClean="0"/>
              <a:t>Pg 2 – Activity 1.1.2 Engineering Notation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4114800" cy="685800"/>
          </a:xfrm>
        </p:spPr>
        <p:txBody>
          <a:bodyPr/>
          <a:lstStyle/>
          <a:p>
            <a:r>
              <a:rPr lang="en-US" dirty="0" smtClean="0"/>
              <a:t>Lesson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1066800"/>
          </a:xfrm>
        </p:spPr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838200" y="2438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Notes: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4114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Conclusion Questions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3276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Sketches / Etc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38200" y="4953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Signature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Date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838200" y="5715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Witness’s Signature and Date: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162800" y="2286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2971800" cy="2895600"/>
          </a:xfrm>
        </p:spPr>
        <p:txBody>
          <a:bodyPr/>
          <a:lstStyle/>
          <a:p>
            <a:r>
              <a:rPr lang="en-US" dirty="0" smtClean="0"/>
              <a:t>Sample Notebook Entry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7/7	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879"/>
            <a:ext cx="5029200" cy="68221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229600" cy="7159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What is an Engineering Notebook?</a:t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An </a:t>
            </a:r>
            <a:r>
              <a:rPr lang="en-US" b="1" i="1" dirty="0" smtClean="0">
                <a:solidFill>
                  <a:srgbClr val="A50021"/>
                </a:solidFill>
              </a:rPr>
              <a:t>engineering notebook</a:t>
            </a:r>
            <a:r>
              <a:rPr lang="en-US" i="1" dirty="0" smtClean="0"/>
              <a:t> is a book in which an engineer will formally document, in chronological order, all of his or her work that is associated with a specific design project.</a:t>
            </a:r>
          </a:p>
          <a:p>
            <a:pPr eaLnBrk="1" hangingPunct="1"/>
            <a:r>
              <a:rPr lang="en-US" dirty="0" smtClean="0"/>
              <a:t>Each engineer maintains an engineering notebook. All necessary project work </a:t>
            </a:r>
            <a:r>
              <a:rPr lang="en-US" smtClean="0"/>
              <a:t>is recorded </a:t>
            </a:r>
            <a:r>
              <a:rPr lang="en-US" dirty="0" smtClean="0"/>
              <a:t>by hand.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An Engineering Notebook Records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451802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sz="2800"/>
              <a:t>Written ideas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sz="2800"/>
              <a:t>Sketches (preferably annotated)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sz="2800"/>
              <a:t>Work session summaries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sz="2800"/>
              <a:t>Research findings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sz="2800"/>
              <a:t>Interview information: who was contacted, when, and what was discussed or learned</a:t>
            </a:r>
          </a:p>
        </p:txBody>
      </p:sp>
      <p:pic>
        <p:nvPicPr>
          <p:cNvPr id="15365" name="Picture 5" descr="notebook2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6671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tebook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3639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notebook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639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notebook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639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otebook2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639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notebook2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639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notebook2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639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notebook2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639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5048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/>
              <a:t>Bound quadrille-lined (grid) pages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/>
              <a:t>Individually labeled page numbers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/>
              <a:t>Location for designer’s signature and date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/>
              <a:t>Location for witness signature and date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/>
              <a:t>Locations for identifying contents as continued from and to another page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/>
              <a:t>Statement of the proprietary nature of the notebook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304800"/>
            <a:ext cx="584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86B"/>
                </a:solidFill>
              </a:rPr>
              <a:t>Standard Page Layout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genum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884363"/>
            <a:ext cx="309086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87375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86B"/>
                </a:solidFill>
              </a:rPr>
              <a:t>Engineering Notebook Standards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313" y="3544888"/>
            <a:ext cx="5429250" cy="1847850"/>
            <a:chOff x="215" y="1206"/>
            <a:chExt cx="3420" cy="1164"/>
          </a:xfrm>
        </p:grpSpPr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215" y="1206"/>
              <a:ext cx="3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/>
                <a:t>2. Bind notebooks.</a:t>
              </a:r>
            </a:p>
          </p:txBody>
        </p:sp>
        <p:sp>
          <p:nvSpPr>
            <p:cNvPr id="21517" name="Text Box 6"/>
            <p:cNvSpPr txBox="1">
              <a:spLocks noChangeArrowheads="1"/>
            </p:cNvSpPr>
            <p:nvPr/>
          </p:nvSpPr>
          <p:spPr bwMode="auto">
            <a:xfrm>
              <a:off x="544" y="1562"/>
              <a:ext cx="3091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3363" indent="-2333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600"/>
                <a:t>Cannot add pages</a:t>
              </a:r>
            </a:p>
            <a:p>
              <a:pPr>
                <a:buFontTx/>
                <a:buChar char="•"/>
              </a:pPr>
              <a:r>
                <a:rPr lang="en-US" sz="2600"/>
                <a:t>Cannot remove pages without disrupting the binding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4488" y="5494338"/>
            <a:ext cx="7724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3. Do not remove pages from the engineering notebook for any reason.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4488" y="1935163"/>
            <a:ext cx="56372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1. Sequentially number pages in ink on the top outside edge of the page.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30913" y="1828800"/>
            <a:ext cx="3417887" cy="3160713"/>
            <a:chOff x="3679" y="1073"/>
            <a:chExt cx="2081" cy="2296"/>
          </a:xfrm>
        </p:grpSpPr>
        <p:sp>
          <p:nvSpPr>
            <p:cNvPr id="21512" name="Rectangle 10"/>
            <p:cNvSpPr>
              <a:spLocks noChangeArrowheads="1"/>
            </p:cNvSpPr>
            <p:nvPr/>
          </p:nvSpPr>
          <p:spPr bwMode="auto">
            <a:xfrm>
              <a:off x="3679" y="1073"/>
              <a:ext cx="2081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3" name="Group 11"/>
            <p:cNvGrpSpPr>
              <a:grpSpLocks/>
            </p:cNvGrpSpPr>
            <p:nvPr/>
          </p:nvGrpSpPr>
          <p:grpSpPr bwMode="auto">
            <a:xfrm>
              <a:off x="3759" y="1320"/>
              <a:ext cx="1815" cy="2049"/>
              <a:chOff x="3759" y="1626"/>
              <a:chExt cx="1815" cy="2049"/>
            </a:xfrm>
          </p:grpSpPr>
          <p:pic>
            <p:nvPicPr>
              <p:cNvPr id="21514" name="Picture 12" descr="Hands-Bookbindi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9" y="1626"/>
                <a:ext cx="1815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 Box 13"/>
              <p:cNvSpPr txBox="1">
                <a:spLocks noChangeArrowheads="1"/>
              </p:cNvSpPr>
              <p:nvPr/>
            </p:nvSpPr>
            <p:spPr bwMode="auto">
              <a:xfrm>
                <a:off x="3763" y="3441"/>
                <a:ext cx="178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600">
                    <a:latin typeface="Tahoma" pitchFamily="34" charset="0"/>
                  </a:rPr>
                  <a:t>http://www.dontaylorbookbinder.com/Restoration%20&amp;%20Rebinding.htm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en-US" sz="600">
                    <a:latin typeface="Tahoma" pitchFamily="34" charset="0"/>
                  </a:rPr>
                  <a:t>accessed 3/1/06</a:t>
                </a:r>
              </a:p>
            </p:txBody>
          </p:sp>
        </p:grp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83225" y="1714500"/>
            <a:ext cx="3451225" cy="3421063"/>
            <a:chOff x="3538" y="1059"/>
            <a:chExt cx="2068" cy="2362"/>
          </a:xfrm>
        </p:grpSpPr>
        <p:pic>
          <p:nvPicPr>
            <p:cNvPr id="22539" name="Picture 3" descr="IKE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059"/>
              <a:ext cx="2061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4"/>
            <p:cNvSpPr txBox="1">
              <a:spLocks noChangeArrowheads="1"/>
            </p:cNvSpPr>
            <p:nvPr/>
          </p:nvSpPr>
          <p:spPr bwMode="auto">
            <a:xfrm>
              <a:off x="5014" y="3198"/>
              <a:ext cx="59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>
                  <a:latin typeface="Tahoma" pitchFamily="34" charset="0"/>
                </a:rPr>
                <a:t>http://www.ikea.com</a:t>
              </a:r>
            </a:p>
            <a:p>
              <a:pPr algn="r">
                <a:spcBef>
                  <a:spcPct val="50000"/>
                </a:spcBef>
              </a:pPr>
              <a:r>
                <a:rPr lang="en-US" sz="600">
                  <a:latin typeface="Tahoma" pitchFamily="34" charset="0"/>
                </a:rPr>
                <a:t>accessed 3/2/06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73663" y="1604963"/>
            <a:ext cx="3754437" cy="3932237"/>
            <a:chOff x="3280" y="996"/>
            <a:chExt cx="2365" cy="2477"/>
          </a:xfrm>
        </p:grpSpPr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3528" y="996"/>
              <a:ext cx="2117" cy="2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7" name="Picture 7" descr="labeled calculati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" y="2406"/>
              <a:ext cx="1964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8" descr="labeled pictu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" y="1015"/>
              <a:ext cx="2341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341313" y="1779588"/>
            <a:ext cx="5070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4. Store the notebook in a safe location.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44488" y="3248025"/>
            <a:ext cx="4900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5. When the notebook is full, begin a new notebook and archive the old one.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44488" y="5680075"/>
            <a:ext cx="801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6. Clearly label all figures and calculations.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0" y="434975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86B"/>
                </a:solidFill>
              </a:rPr>
              <a:t>Engineering Notebook Standards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32475" y="1528763"/>
            <a:ext cx="2630488" cy="3492500"/>
            <a:chOff x="3674" y="963"/>
            <a:chExt cx="1657" cy="2200"/>
          </a:xfrm>
        </p:grpSpPr>
        <p:pic>
          <p:nvPicPr>
            <p:cNvPr id="23565" name="Picture 3" descr="notebook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963"/>
              <a:ext cx="1657" cy="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AutoShape 4"/>
            <p:cNvSpPr>
              <a:spLocks noChangeArrowheads="1"/>
            </p:cNvSpPr>
            <p:nvPr/>
          </p:nvSpPr>
          <p:spPr bwMode="auto">
            <a:xfrm>
              <a:off x="4040" y="1090"/>
              <a:ext cx="909" cy="1827"/>
            </a:xfrm>
            <a:prstGeom prst="downArrow">
              <a:avLst>
                <a:gd name="adj1" fmla="val 50000"/>
                <a:gd name="adj2" fmla="val 5024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26088" y="1487488"/>
            <a:ext cx="3617912" cy="3421062"/>
            <a:chOff x="3341" y="1023"/>
            <a:chExt cx="2174" cy="2383"/>
          </a:xfrm>
        </p:grpSpPr>
        <p:pic>
          <p:nvPicPr>
            <p:cNvPr id="23563" name="Picture 6" descr="sharpies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023"/>
              <a:ext cx="216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Text Box 7"/>
            <p:cNvSpPr txBox="1">
              <a:spLocks noChangeArrowheads="1"/>
            </p:cNvSpPr>
            <p:nvPr/>
          </p:nvSpPr>
          <p:spPr bwMode="auto">
            <a:xfrm>
              <a:off x="3750" y="3182"/>
              <a:ext cx="176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>
                  <a:latin typeface="Tahoma" pitchFamily="34" charset="0"/>
                </a:rPr>
                <a:t>http://powayusd.sdcoe.k12.ca.us/pusdmbms/ASB/ASB/student%20store.htm</a:t>
              </a:r>
            </a:p>
            <a:p>
              <a:pPr algn="r">
                <a:spcBef>
                  <a:spcPct val="50000"/>
                </a:spcBef>
              </a:pPr>
              <a:r>
                <a:rPr lang="en-US" sz="600">
                  <a:latin typeface="Tahoma" pitchFamily="34" charset="0"/>
                </a:rPr>
                <a:t>accessed 3/1/06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529263" y="1519238"/>
            <a:ext cx="3614737" cy="3786187"/>
            <a:chOff x="3372" y="962"/>
            <a:chExt cx="2277" cy="2385"/>
          </a:xfrm>
        </p:grpSpPr>
        <p:pic>
          <p:nvPicPr>
            <p:cNvPr id="23561" name="Picture 9" descr="adhesiv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962"/>
              <a:ext cx="2277" cy="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3757" y="3115"/>
              <a:ext cx="1857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600">
                  <a:latin typeface="Tahoma" pitchFamily="34" charset="0"/>
                </a:rPr>
                <a:t>http://www.elmers.com/products/product/product_page.asp?pCode=E379</a:t>
              </a:r>
            </a:p>
            <a:p>
              <a:pPr algn="r" eaLnBrk="0" hangingPunct="0"/>
              <a:r>
                <a:rPr lang="en-US" sz="600">
                  <a:latin typeface="Tahoma" pitchFamily="34" charset="0"/>
                </a:rPr>
                <a:t>http://www.shadesdirect.com/adhesives_prods_details_ita/photomount_tapei.htm</a:t>
              </a:r>
            </a:p>
            <a:p>
              <a:pPr algn="r" eaLnBrk="0" hangingPunct="0"/>
              <a:r>
                <a:rPr lang="en-US" sz="600">
                  <a:latin typeface="Tahoma" pitchFamily="34" charset="0"/>
                </a:rPr>
                <a:t>accessed 3/1/06</a:t>
              </a:r>
            </a:p>
          </p:txBody>
        </p:sp>
      </p:grp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85763" y="1851025"/>
            <a:ext cx="5375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7. Begin entries at the start of the page. Work left-to-right and top-to-bottom.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4488" y="3570288"/>
            <a:ext cx="5426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8. Do not use markers that will bleed through the paper.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81000" y="5083175"/>
            <a:ext cx="7677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9. Permanently attach inserted items (glue is preferred). Loose leaf items do not belong in the notebook.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0" y="4572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86B"/>
                </a:solidFill>
              </a:rPr>
              <a:t>Engineering Notebook Standards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trydat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81563" y="1622425"/>
            <a:ext cx="3297237" cy="1884363"/>
          </a:xfrm>
          <a:noFill/>
        </p:spPr>
      </p:pic>
      <p:pic>
        <p:nvPicPr>
          <p:cNvPr id="23555" name="Picture 3" descr="initialed mist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25575"/>
            <a:ext cx="34845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1313" y="1970088"/>
            <a:ext cx="48085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0563" indent="-690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10. Clearly indicate the date for each entry.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4488" y="3524250"/>
            <a:ext cx="85613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0563" indent="-690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11. Do not erase or remove information. Cross out, initial, and correct any mistakes.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4488" y="5103813"/>
            <a:ext cx="7724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0563" indent="-690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12. Use consistent recording methods for ideas, references, test results, etc.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4572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86B"/>
                </a:solidFill>
              </a:rPr>
              <a:t>Engineering Notebook Standards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44488" y="3513138"/>
            <a:ext cx="8561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0563" indent="-690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13. Each page is signed and dated before the next page is begun.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41313" y="4576763"/>
            <a:ext cx="85613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0563" indent="-690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14. A colleague or mentor should corroborate the events and facts on each page and sign off as a witness in the appropriate location.</a:t>
            </a:r>
          </a:p>
        </p:txBody>
      </p:sp>
      <p:pic>
        <p:nvPicPr>
          <p:cNvPr id="24580" name="Picture 4" descr="notebook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625600"/>
            <a:ext cx="44211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notebook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625600"/>
            <a:ext cx="44211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notebook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625600"/>
            <a:ext cx="44211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notebook3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625600"/>
            <a:ext cx="44211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5334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86B"/>
                </a:solidFill>
              </a:rPr>
              <a:t>Engineering Notebook Standards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81</TotalTime>
  <Words>793</Words>
  <Application>Microsoft Office PowerPoint</Application>
  <PresentationFormat>On-screen Show (4:3)</PresentationFormat>
  <Paragraphs>129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General_PowerPoint_Template_2008</vt:lpstr>
      <vt:lpstr>1_Custom Design</vt:lpstr>
      <vt:lpstr>CurriculumTemplate</vt:lpstr>
      <vt:lpstr>2_Custom Design</vt:lpstr>
      <vt:lpstr>1_CurriculumTemplate</vt:lpstr>
      <vt:lpstr>Slide 1</vt:lpstr>
      <vt:lpstr>What is an Engineering Notebook? </vt:lpstr>
      <vt:lpstr>An Engineering Notebook Records</vt:lpstr>
      <vt:lpstr>Slide 4</vt:lpstr>
      <vt:lpstr>Slide 5</vt:lpstr>
      <vt:lpstr>Slide 6</vt:lpstr>
      <vt:lpstr>Slide 7</vt:lpstr>
      <vt:lpstr>Slide 8</vt:lpstr>
      <vt:lpstr>Slide 9</vt:lpstr>
      <vt:lpstr>Engineering Notebook Layout </vt:lpstr>
      <vt:lpstr>Cover</vt:lpstr>
      <vt:lpstr>Example</vt:lpstr>
      <vt:lpstr>Table of Contents</vt:lpstr>
      <vt:lpstr>Example</vt:lpstr>
      <vt:lpstr>Lesson Title</vt:lpstr>
      <vt:lpstr>Sample Notebook Entry </vt:lpstr>
    </vt:vector>
  </TitlesOfParts>
  <Company>Project Lead The Way,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Engineer’s Notebook</dc:title>
  <dc:subject>POE - Unit 1 - Lesson 1.1 - Mechanisms</dc:subject>
  <dc:creator>POE Revision Team</dc:creator>
  <cp:lastModifiedBy>ufrsd</cp:lastModifiedBy>
  <cp:revision>17</cp:revision>
  <dcterms:created xsi:type="dcterms:W3CDTF">2008-04-16T16:15:22Z</dcterms:created>
  <dcterms:modified xsi:type="dcterms:W3CDTF">2015-01-24T21:26:33Z</dcterms:modified>
</cp:coreProperties>
</file>