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  <p:sldMasterId id="2147483693" r:id="rId2"/>
  </p:sldMasterIdLst>
  <p:notesMasterIdLst>
    <p:notesMasterId r:id="rId21"/>
  </p:notesMasterIdLst>
  <p:handoutMasterIdLst>
    <p:handoutMasterId r:id="rId22"/>
  </p:handoutMasterIdLst>
  <p:sldIdLst>
    <p:sldId id="427" r:id="rId3"/>
    <p:sldId id="393" r:id="rId4"/>
    <p:sldId id="396" r:id="rId5"/>
    <p:sldId id="397" r:id="rId6"/>
    <p:sldId id="398" r:id="rId7"/>
    <p:sldId id="423" r:id="rId8"/>
    <p:sldId id="400" r:id="rId9"/>
    <p:sldId id="416" r:id="rId10"/>
    <p:sldId id="420" r:id="rId11"/>
    <p:sldId id="421" r:id="rId12"/>
    <p:sldId id="403" r:id="rId13"/>
    <p:sldId id="404" r:id="rId14"/>
    <p:sldId id="425" r:id="rId15"/>
    <p:sldId id="401" r:id="rId16"/>
    <p:sldId id="402" r:id="rId17"/>
    <p:sldId id="426" r:id="rId18"/>
    <p:sldId id="409" r:id="rId19"/>
    <p:sldId id="410" r:id="rId20"/>
  </p:sldIdLst>
  <p:sldSz cx="9144000" cy="6858000" type="screen4x3"/>
  <p:notesSz cx="6858000" cy="9077325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roth_r" initials="" lastIdx="9" clrIdx="0"/>
  <p:cmAuthor id="1" name="benroth_r" initials="R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0C0C0"/>
    <a:srgbClr val="009900"/>
    <a:srgbClr val="CC0000"/>
    <a:srgbClr val="E7F3F5"/>
    <a:srgbClr val="E1F1F3"/>
    <a:srgbClr val="EAF5F6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15" autoAdjust="0"/>
    <p:restoredTop sz="79420" autoAdjust="0"/>
  </p:normalViewPr>
  <p:slideViewPr>
    <p:cSldViewPr snapToGrid="0">
      <p:cViewPr varScale="1">
        <p:scale>
          <a:sx n="72" d="100"/>
          <a:sy n="72" d="100"/>
        </p:scale>
        <p:origin x="-2028" y="-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562" y="-90"/>
      </p:cViewPr>
      <p:guideLst>
        <p:guide orient="horz" pos="285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</a:t>
            </a:r>
            <a:r>
              <a:rPr lang="en-US" smtClean="0"/>
              <a:t>2 </a:t>
            </a:r>
            <a:r>
              <a:rPr lang="en-US"/>
              <a:t>– Lesson </a:t>
            </a:r>
            <a:r>
              <a:rPr lang="en-US" smtClean="0"/>
              <a:t>2.1 </a:t>
            </a:r>
            <a:r>
              <a:rPr lang="en-US"/>
              <a:t>- Statics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2010</a:t>
            </a:r>
          </a:p>
          <a:p>
            <a:pPr>
              <a:defRPr/>
            </a:pPr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020D42-CDDF-482A-8DA1-0A96A5293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16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2 – Lesson 2.1 - Statics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endParaRPr lang="en-US" sz="1200"/>
          </a:p>
          <a:p>
            <a:endParaRPr lang="en-US" sz="1200"/>
          </a:p>
          <a:p>
            <a:pPr eaLnBrk="0" hangingPunct="0"/>
            <a:r>
              <a:rPr lang="en-US" sz="1200"/>
              <a:t>Project Lead The Way, Inc.</a:t>
            </a:r>
            <a:endParaRPr lang="en-US" sz="1200" baseline="30000">
              <a:cs typeface="Arial" charset="0"/>
            </a:endParaRPr>
          </a:p>
          <a:p>
            <a:pPr eaLnBrk="0" hangingPunct="0"/>
            <a:r>
              <a:rPr lang="en-US" sz="1200">
                <a:cs typeface="Arial" charset="0"/>
              </a:rPr>
              <a:t>Copyright 2010</a:t>
            </a:r>
          </a:p>
          <a:p>
            <a:endParaRPr lang="en-US" sz="1200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40D0617-80BB-45D5-908E-806ACECCFCE0}" type="slidenum">
              <a:rPr lang="en-US" sz="1200"/>
              <a:pPr algn="r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27859503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867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force applied to drive the bolt produces a measurable moment, and the wrench rotates about the axis of the bolt.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  <a:p>
            <a:pPr eaLnBrk="1" hangingPunct="1"/>
            <a:endParaRPr 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Moments</a:t>
            </a:r>
          </a:p>
        </p:txBody>
      </p:sp>
      <p:sp>
        <p:nvSpPr>
          <p:cNvPr id="43011" name="Rectangle 9"/>
          <p:cNvSpPr txBox="1">
            <a:spLocks noGrp="1" noChangeArrowheads="1"/>
          </p:cNvSpPr>
          <p:nvPr/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Principles of Engineering</a:t>
            </a:r>
            <a:r>
              <a:rPr lang="en-US" sz="1200" baseline="30000"/>
              <a:t>TM</a:t>
            </a:r>
            <a:endParaRPr lang="en-US" sz="1200"/>
          </a:p>
          <a:p>
            <a:pPr algn="r"/>
            <a:r>
              <a:rPr lang="en-US" sz="1200"/>
              <a:t>Unit 4 – Lesson 4.1 - Statics</a:t>
            </a: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During POE we will address the first case. We will</a:t>
            </a:r>
            <a:r>
              <a:rPr lang="en-US" baseline="0" dirty="0" smtClean="0"/>
              <a:t> not </a:t>
            </a:r>
            <a:r>
              <a:rPr lang="en-US" dirty="0" smtClean="0"/>
              <a:t>have trusses spinning. Trusses will be stationary.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40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50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Moments</a:t>
            </a:r>
          </a:p>
        </p:txBody>
      </p:sp>
      <p:sp>
        <p:nvSpPr>
          <p:cNvPr id="48130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710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813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969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174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277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If you have a vertical force, you are looking for a horizontal distance to the pivot.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you have a horizontal force, you are looking for a vertical distance to the pivot. </a:t>
            </a:r>
          </a:p>
          <a:p>
            <a:pPr eaLnBrk="1" hangingPunct="1"/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34EA1-DF4A-4248-BE5A-C1953246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994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01063" cy="9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1206500"/>
            <a:ext cx="8489950" cy="5397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2174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26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84B0E-8A1A-4396-9E89-C961602FF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3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EE14D7-71E3-4084-BC38-40819F93F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2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Moments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68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931863"/>
            <a:ext cx="4106862" cy="8794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Z - Shaped Wrench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809625" y="4432300"/>
            <a:ext cx="877888" cy="1074738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436688" y="4738688"/>
            <a:ext cx="2578100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6" name="Group 9"/>
          <p:cNvGrpSpPr>
            <a:grpSpLocks/>
          </p:cNvGrpSpPr>
          <p:nvPr/>
        </p:nvGrpSpPr>
        <p:grpSpPr bwMode="auto">
          <a:xfrm>
            <a:off x="7953375" y="817563"/>
            <a:ext cx="512763" cy="1612900"/>
            <a:chOff x="7740" y="1980"/>
            <a:chExt cx="560" cy="1620"/>
          </a:xfrm>
        </p:grpSpPr>
        <p:sp>
          <p:nvSpPr>
            <p:cNvPr id="17438" name="AutoShape 10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WordArt 11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6232525" y="1331913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1853" name="Text Box 13"/>
          <p:cNvSpPr txBox="1">
            <a:spLocks noChangeArrowheads="1"/>
          </p:cNvSpPr>
          <p:nvPr/>
        </p:nvSpPr>
        <p:spPr bwMode="auto">
          <a:xfrm>
            <a:off x="4945063" y="2927350"/>
            <a:ext cx="3074987" cy="1778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8 in. + 10 in. = 1.5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1.5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-30.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sp>
        <p:nvSpPr>
          <p:cNvPr id="17419" name="Rectangle 14"/>
          <p:cNvSpPr>
            <a:spLocks noChangeArrowheads="1"/>
          </p:cNvSpPr>
          <p:nvPr/>
        </p:nvSpPr>
        <p:spPr bwMode="auto">
          <a:xfrm>
            <a:off x="3571875" y="2405063"/>
            <a:ext cx="442913" cy="24495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0" name="Group 15"/>
          <p:cNvGrpSpPr>
            <a:grpSpLocks/>
          </p:cNvGrpSpPr>
          <p:nvPr/>
        </p:nvGrpSpPr>
        <p:grpSpPr bwMode="auto">
          <a:xfrm>
            <a:off x="708025" y="4062413"/>
            <a:ext cx="1084263" cy="933450"/>
            <a:chOff x="399" y="1978"/>
            <a:chExt cx="683" cy="588"/>
          </a:xfrm>
        </p:grpSpPr>
        <p:sp>
          <p:nvSpPr>
            <p:cNvPr id="17436" name="AutoShape 1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Text Box 1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1858" name="Line 18"/>
          <p:cNvSpPr>
            <a:spLocks noChangeShapeType="1"/>
          </p:cNvSpPr>
          <p:nvPr/>
        </p:nvSpPr>
        <p:spPr bwMode="auto">
          <a:xfrm flipH="1">
            <a:off x="1054100" y="4962525"/>
            <a:ext cx="7113588" cy="47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8094663" y="485298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22"/>
          <p:cNvSpPr>
            <a:spLocks noChangeArrowheads="1"/>
          </p:cNvSpPr>
          <p:nvPr/>
        </p:nvSpPr>
        <p:spPr bwMode="auto">
          <a:xfrm>
            <a:off x="1023938" y="49228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42" name="Line 2"/>
          <p:cNvSpPr>
            <a:spLocks noChangeShapeType="1"/>
          </p:cNvSpPr>
          <p:nvPr/>
        </p:nvSpPr>
        <p:spPr bwMode="auto">
          <a:xfrm rot="5400000">
            <a:off x="2428875" y="4484688"/>
            <a:ext cx="0" cy="266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2257425" y="5641975"/>
            <a:ext cx="704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in.</a:t>
            </a: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rot="5400000" flipH="1">
            <a:off x="716756" y="58888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4" name="Line 24"/>
          <p:cNvSpPr>
            <a:spLocks noChangeShapeType="1"/>
          </p:cNvSpPr>
          <p:nvPr/>
        </p:nvSpPr>
        <p:spPr bwMode="auto">
          <a:xfrm rot="5400000" flipH="1">
            <a:off x="3391693" y="58761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25"/>
          <p:cNvSpPr>
            <a:spLocks noChangeArrowheads="1"/>
          </p:cNvSpPr>
          <p:nvPr/>
        </p:nvSpPr>
        <p:spPr bwMode="auto">
          <a:xfrm>
            <a:off x="3576638" y="2411413"/>
            <a:ext cx="5133975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69" name="Line 29"/>
          <p:cNvSpPr>
            <a:spLocks noChangeShapeType="1"/>
          </p:cNvSpPr>
          <p:nvPr/>
        </p:nvSpPr>
        <p:spPr bwMode="auto">
          <a:xfrm>
            <a:off x="4395788" y="2417763"/>
            <a:ext cx="0" cy="253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0" name="Rectangle 30"/>
          <p:cNvSpPr>
            <a:spLocks noChangeArrowheads="1"/>
          </p:cNvSpPr>
          <p:nvPr/>
        </p:nvSpPr>
        <p:spPr bwMode="auto">
          <a:xfrm rot="-5400000">
            <a:off x="4066382" y="3464718"/>
            <a:ext cx="6413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9 in.</a:t>
            </a:r>
          </a:p>
        </p:txBody>
      </p:sp>
      <p:sp>
        <p:nvSpPr>
          <p:cNvPr id="291871" name="Line 31"/>
          <p:cNvSpPr>
            <a:spLocks noChangeShapeType="1"/>
          </p:cNvSpPr>
          <p:nvPr/>
        </p:nvSpPr>
        <p:spPr bwMode="auto">
          <a:xfrm flipH="1">
            <a:off x="4086225" y="49625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2" name="Line 32"/>
          <p:cNvSpPr>
            <a:spLocks noChangeShapeType="1"/>
          </p:cNvSpPr>
          <p:nvPr/>
        </p:nvSpPr>
        <p:spPr bwMode="auto">
          <a:xfrm flipH="1">
            <a:off x="4073525" y="241617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4" name="Line 34"/>
          <p:cNvSpPr>
            <a:spLocks noChangeShapeType="1"/>
          </p:cNvSpPr>
          <p:nvPr/>
        </p:nvSpPr>
        <p:spPr bwMode="auto">
          <a:xfrm rot="16200000" flipV="1">
            <a:off x="5966619" y="3604419"/>
            <a:ext cx="9525" cy="4440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5" name="Rectangle 35"/>
          <p:cNvSpPr>
            <a:spLocks noChangeArrowheads="1"/>
          </p:cNvSpPr>
          <p:nvPr/>
        </p:nvSpPr>
        <p:spPr bwMode="auto">
          <a:xfrm>
            <a:off x="5727700" y="5641975"/>
            <a:ext cx="831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10. in.</a:t>
            </a:r>
          </a:p>
        </p:txBody>
      </p:sp>
      <p:sp>
        <p:nvSpPr>
          <p:cNvPr id="291877" name="Line 37"/>
          <p:cNvSpPr>
            <a:spLocks noChangeShapeType="1"/>
          </p:cNvSpPr>
          <p:nvPr/>
        </p:nvSpPr>
        <p:spPr bwMode="auto">
          <a:xfrm rot="5400000" flipH="1">
            <a:off x="6373019" y="4394994"/>
            <a:ext cx="3690937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918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91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91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91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91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53" grpId="0" build="p" animBg="1" autoUpdateAnimBg="0"/>
      <p:bldP spid="291858" grpId="0" animBg="1"/>
      <p:bldP spid="291860" grpId="0" animBg="1"/>
      <p:bldP spid="291842" grpId="0" animBg="1"/>
      <p:bldP spid="291861" grpId="0" animBg="1"/>
      <p:bldP spid="291863" grpId="0" animBg="1"/>
      <p:bldP spid="291864" grpId="0" animBg="1"/>
      <p:bldP spid="291869" grpId="0" animBg="1"/>
      <p:bldP spid="291870" grpId="0" animBg="1"/>
      <p:bldP spid="291871" grpId="0" animBg="1"/>
      <p:bldP spid="291872" grpId="0" animBg="1"/>
      <p:bldP spid="291874" grpId="0" animBg="1"/>
      <p:bldP spid="291875" grpId="0" animBg="1"/>
      <p:bldP spid="2918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5283200" y="2360613"/>
            <a:ext cx="3565525" cy="26463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bIns="137160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r = 50. cm =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x F</a:t>
            </a:r>
            <a:r>
              <a:rPr lang="en-US" sz="2400" b="1" dirty="0" smtClean="0">
                <a:solidFill>
                  <a:schemeClr val="accent2"/>
                </a:solidFill>
                <a:cs typeface="Arial" charset="0"/>
              </a:rPr>
              <a:t>  </a:t>
            </a:r>
            <a:r>
              <a:rPr lang="en-US" sz="16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1800" dirty="0" smtClean="0"/>
              <a:t> </a:t>
            </a:r>
            <a:endParaRPr lang="en-US" sz="1800" dirty="0"/>
          </a:p>
          <a:p>
            <a:pPr eaLnBrk="1" hangingPunct="1">
              <a:spcBef>
                <a:spcPct val="50000"/>
              </a:spcBef>
            </a:pPr>
            <a:r>
              <a:rPr lang="en-US" sz="1800" i="1" dirty="0">
                <a:solidFill>
                  <a:srgbClr val="CC0000"/>
                </a:solidFill>
              </a:rPr>
              <a:t>Use the right-hand rule to determine positive and negative.</a:t>
            </a:r>
            <a:endParaRPr lang="en-US" sz="1800" i="1" dirty="0">
              <a:solidFill>
                <a:srgbClr val="CC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100 N x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M = 50 N-m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525463" y="0"/>
            <a:ext cx="8501062" cy="835025"/>
          </a:xfrm>
        </p:spPr>
        <p:txBody>
          <a:bodyPr/>
          <a:lstStyle/>
          <a:p>
            <a:pPr eaLnBrk="1" hangingPunct="1"/>
            <a:r>
              <a:rPr lang="en-US" smtClean="0"/>
              <a:t>Moment Calculations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idx="1"/>
          </p:nvPr>
        </p:nvSpPr>
        <p:spPr>
          <a:xfrm>
            <a:off x="138113" y="941388"/>
            <a:ext cx="4487862" cy="6381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Wheel and Axle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33" name="Picture 33" descr="MCj03346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2881313"/>
            <a:ext cx="3227388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4" name="AutoShape 34"/>
          <p:cNvSpPr>
            <a:spLocks noChangeArrowheads="1"/>
          </p:cNvSpPr>
          <p:nvPr/>
        </p:nvSpPr>
        <p:spPr bwMode="auto">
          <a:xfrm>
            <a:off x="1187450" y="4524375"/>
            <a:ext cx="182563" cy="1614488"/>
          </a:xfrm>
          <a:prstGeom prst="downArrow">
            <a:avLst>
              <a:gd name="adj1" fmla="val 50000"/>
              <a:gd name="adj2" fmla="val 22108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5" name="Text Box 35"/>
          <p:cNvSpPr txBox="1">
            <a:spLocks noChangeArrowheads="1"/>
          </p:cNvSpPr>
          <p:nvPr/>
        </p:nvSpPr>
        <p:spPr bwMode="auto">
          <a:xfrm>
            <a:off x="698500" y="6169025"/>
            <a:ext cx="1279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F = 100 N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266825" y="2365375"/>
            <a:ext cx="1416050" cy="1981200"/>
            <a:chOff x="798" y="1532"/>
            <a:chExt cx="802" cy="1248"/>
          </a:xfrm>
        </p:grpSpPr>
        <p:sp>
          <p:nvSpPr>
            <p:cNvPr id="18444" name="Line 37"/>
            <p:cNvSpPr>
              <a:spLocks noChangeShapeType="1"/>
            </p:cNvSpPr>
            <p:nvPr/>
          </p:nvSpPr>
          <p:spPr bwMode="auto">
            <a:xfrm>
              <a:off x="798" y="1538"/>
              <a:ext cx="6" cy="1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38"/>
            <p:cNvSpPr>
              <a:spLocks noChangeShapeType="1"/>
            </p:cNvSpPr>
            <p:nvPr/>
          </p:nvSpPr>
          <p:spPr bwMode="auto">
            <a:xfrm flipH="1">
              <a:off x="1597" y="1532"/>
              <a:ext cx="3" cy="4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39"/>
            <p:cNvSpPr>
              <a:spLocks noChangeShapeType="1"/>
            </p:cNvSpPr>
            <p:nvPr/>
          </p:nvSpPr>
          <p:spPr bwMode="auto">
            <a:xfrm>
              <a:off x="802" y="1832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40"/>
            <p:cNvSpPr txBox="1">
              <a:spLocks noChangeArrowheads="1"/>
            </p:cNvSpPr>
            <p:nvPr/>
          </p:nvSpPr>
          <p:spPr bwMode="auto">
            <a:xfrm>
              <a:off x="892" y="1626"/>
              <a:ext cx="6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</a:rPr>
                <a:t>r = 50. cm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314575" y="4200525"/>
            <a:ext cx="752475" cy="692150"/>
            <a:chOff x="1600" y="2730"/>
            <a:chExt cx="474" cy="436"/>
          </a:xfrm>
        </p:grpSpPr>
        <p:sp>
          <p:nvSpPr>
            <p:cNvPr id="18442" name="AutoShape 45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46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66FF33"/>
                  </a:solidFill>
                </a:rPr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56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5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560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 build="p" animBg="1" autoUpdateAnimBg="0"/>
      <p:bldP spid="256034" grpId="0" animBg="1"/>
      <p:bldP spid="2560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6"/>
          <p:cNvGrpSpPr>
            <a:grpSpLocks/>
          </p:cNvGrpSpPr>
          <p:nvPr/>
        </p:nvGrpSpPr>
        <p:grpSpPr bwMode="auto">
          <a:xfrm>
            <a:off x="619125" y="5249863"/>
            <a:ext cx="917575" cy="592137"/>
            <a:chOff x="390" y="3307"/>
            <a:chExt cx="578" cy="373"/>
          </a:xfrm>
        </p:grpSpPr>
        <p:sp>
          <p:nvSpPr>
            <p:cNvPr id="19477" name="Arc 21"/>
            <p:cNvSpPr>
              <a:spLocks/>
            </p:cNvSpPr>
            <p:nvPr/>
          </p:nvSpPr>
          <p:spPr bwMode="auto">
            <a:xfrm rot="5781224" flipH="1">
              <a:off x="504" y="3398"/>
              <a:ext cx="244" cy="288"/>
            </a:xfrm>
            <a:custGeom>
              <a:avLst/>
              <a:gdLst>
                <a:gd name="T0" fmla="*/ 0 w 22035"/>
                <a:gd name="T1" fmla="*/ 0 h 21600"/>
                <a:gd name="T2" fmla="*/ 0 w 22035"/>
                <a:gd name="T3" fmla="*/ 0 h 21600"/>
                <a:gd name="T4" fmla="*/ 0 w 22035"/>
                <a:gd name="T5" fmla="*/ 0 h 21600"/>
                <a:gd name="T6" fmla="*/ 0 60000 65536"/>
                <a:gd name="T7" fmla="*/ 0 60000 65536"/>
                <a:gd name="T8" fmla="*/ 0 60000 65536"/>
                <a:gd name="T9" fmla="*/ 0 w 22035"/>
                <a:gd name="T10" fmla="*/ 0 h 21600"/>
                <a:gd name="T11" fmla="*/ 22035 w 220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35" h="21600" fill="none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</a:path>
                <a:path w="22035" h="21600" stroke="0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  <a:lnTo>
                    <a:pt x="664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0"/>
            <p:cNvSpPr>
              <a:spLocks noChangeShapeType="1"/>
            </p:cNvSpPr>
            <p:nvPr/>
          </p:nvSpPr>
          <p:spPr bwMode="auto">
            <a:xfrm flipV="1">
              <a:off x="390" y="3680"/>
              <a:ext cx="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Text Box 22"/>
            <p:cNvSpPr txBox="1">
              <a:spLocks noChangeArrowheads="1"/>
            </p:cNvSpPr>
            <p:nvPr/>
          </p:nvSpPr>
          <p:spPr bwMode="auto">
            <a:xfrm>
              <a:off x="601" y="3307"/>
              <a:ext cx="36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333399"/>
                  </a:solidFill>
                </a:rPr>
                <a:t>50.</a:t>
              </a:r>
              <a:r>
                <a:rPr lang="en-US" sz="1400" b="1" baseline="60000">
                  <a:solidFill>
                    <a:srgbClr val="333399"/>
                  </a:solidFill>
                </a:rPr>
                <a:t>o</a:t>
              </a:r>
            </a:p>
          </p:txBody>
        </p:sp>
      </p:grpSp>
      <p:grpSp>
        <p:nvGrpSpPr>
          <p:cNvPr id="19459" name="Group 25"/>
          <p:cNvGrpSpPr>
            <a:grpSpLocks/>
          </p:cNvGrpSpPr>
          <p:nvPr/>
        </p:nvGrpSpPr>
        <p:grpSpPr bwMode="auto">
          <a:xfrm>
            <a:off x="193675" y="4524375"/>
            <a:ext cx="1163638" cy="528638"/>
            <a:chOff x="122" y="2850"/>
            <a:chExt cx="733" cy="333"/>
          </a:xfrm>
        </p:grpSpPr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H="1">
              <a:off x="122" y="2850"/>
              <a:ext cx="7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Arc 14"/>
            <p:cNvSpPr>
              <a:spLocks/>
            </p:cNvSpPr>
            <p:nvPr/>
          </p:nvSpPr>
          <p:spPr bwMode="auto">
            <a:xfrm rot="17038488" flipH="1">
              <a:off x="528" y="2846"/>
              <a:ext cx="244" cy="312"/>
            </a:xfrm>
            <a:custGeom>
              <a:avLst/>
              <a:gdLst>
                <a:gd name="T0" fmla="*/ 0 w 22035"/>
                <a:gd name="T1" fmla="*/ 0 h 21600"/>
                <a:gd name="T2" fmla="*/ 0 w 22035"/>
                <a:gd name="T3" fmla="*/ 0 h 21600"/>
                <a:gd name="T4" fmla="*/ 0 w 22035"/>
                <a:gd name="T5" fmla="*/ 0 h 21600"/>
                <a:gd name="T6" fmla="*/ 0 60000 65536"/>
                <a:gd name="T7" fmla="*/ 0 60000 65536"/>
                <a:gd name="T8" fmla="*/ 0 60000 65536"/>
                <a:gd name="T9" fmla="*/ 0 w 22035"/>
                <a:gd name="T10" fmla="*/ 0 h 21600"/>
                <a:gd name="T11" fmla="*/ 22035 w 220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35" h="21600" fill="none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</a:path>
                <a:path w="22035" h="21600" stroke="0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  <a:lnTo>
                    <a:pt x="664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Text Box 17"/>
            <p:cNvSpPr txBox="1">
              <a:spLocks noChangeArrowheads="1"/>
            </p:cNvSpPr>
            <p:nvPr/>
          </p:nvSpPr>
          <p:spPr bwMode="auto">
            <a:xfrm>
              <a:off x="215" y="2952"/>
              <a:ext cx="4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rgbClr val="333399"/>
                  </a:solidFill>
                </a:rPr>
                <a:t>50.</a:t>
              </a:r>
              <a:r>
                <a:rPr lang="en-US" sz="1400" b="1" baseline="60000">
                  <a:solidFill>
                    <a:srgbClr val="333399"/>
                  </a:solidFill>
                </a:rPr>
                <a:t>o</a:t>
              </a:r>
            </a:p>
          </p:txBody>
        </p:sp>
      </p:grpSp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4733925" y="2324100"/>
            <a:ext cx="3956050" cy="2782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bIns="137160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Fsin50.° = (100. N)(.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766)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76.6N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r = 50. cm =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x </a:t>
            </a:r>
            <a:r>
              <a:rPr lang="en-US" sz="2000" b="1" dirty="0" err="1" smtClean="0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 smtClean="0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   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76.6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N x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M = 38 N-m</a:t>
            </a:r>
            <a:endParaRPr lang="en-US" sz="2000" b="1" baseline="-25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501062" cy="835025"/>
          </a:xfrm>
        </p:spPr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9462" name="Rectangle 4"/>
          <p:cNvSpPr>
            <a:spLocks noGrp="1" noChangeArrowheads="1"/>
          </p:cNvSpPr>
          <p:nvPr>
            <p:ph idx="1"/>
          </p:nvPr>
        </p:nvSpPr>
        <p:spPr>
          <a:xfrm>
            <a:off x="176213" y="922338"/>
            <a:ext cx="4487862" cy="685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Wheel and Axle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9463" name="Picture 5" descr="MCj03346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9213" y="2881313"/>
            <a:ext cx="3227387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30" name="AutoShape 6"/>
          <p:cNvSpPr>
            <a:spLocks noChangeArrowheads="1"/>
          </p:cNvSpPr>
          <p:nvPr/>
        </p:nvSpPr>
        <p:spPr bwMode="auto">
          <a:xfrm rot="1997705">
            <a:off x="963613" y="4368800"/>
            <a:ext cx="182562" cy="1614488"/>
          </a:xfrm>
          <a:prstGeom prst="downArrow">
            <a:avLst>
              <a:gd name="adj1" fmla="val 50000"/>
              <a:gd name="adj2" fmla="val 22108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-9525" y="5830888"/>
            <a:ext cx="1279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F = 10</a:t>
            </a:r>
            <a:r>
              <a:rPr lang="en-US" sz="1800" b="1">
                <a:solidFill>
                  <a:srgbClr val="333399"/>
                </a:solidFill>
              </a:rPr>
              <a:t>0.</a:t>
            </a:r>
            <a:r>
              <a:rPr lang="en-US" sz="1800" b="1">
                <a:solidFill>
                  <a:schemeClr val="accent2"/>
                </a:solidFill>
              </a:rPr>
              <a:t> N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481138" y="2365375"/>
            <a:ext cx="1416050" cy="1981200"/>
            <a:chOff x="798" y="1532"/>
            <a:chExt cx="802" cy="1248"/>
          </a:xfrm>
        </p:grpSpPr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>
              <a:off x="798" y="1538"/>
              <a:ext cx="6" cy="1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10"/>
            <p:cNvSpPr>
              <a:spLocks noChangeShapeType="1"/>
            </p:cNvSpPr>
            <p:nvPr/>
          </p:nvSpPr>
          <p:spPr bwMode="auto">
            <a:xfrm flipH="1">
              <a:off x="1597" y="1532"/>
              <a:ext cx="3" cy="4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>
              <a:off x="802" y="1832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892" y="1626"/>
              <a:ext cx="6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</a:rPr>
                <a:t>r = 50. cm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282700" y="4505325"/>
            <a:ext cx="441325" cy="1654175"/>
            <a:chOff x="806" y="2838"/>
            <a:chExt cx="278" cy="1042"/>
          </a:xfrm>
        </p:grpSpPr>
        <p:sp>
          <p:nvSpPr>
            <p:cNvPr id="19468" name="AutoShape 19"/>
            <p:cNvSpPr>
              <a:spLocks noChangeArrowheads="1"/>
            </p:cNvSpPr>
            <p:nvPr/>
          </p:nvSpPr>
          <p:spPr bwMode="auto">
            <a:xfrm>
              <a:off x="879" y="2838"/>
              <a:ext cx="115" cy="841"/>
            </a:xfrm>
            <a:prstGeom prst="downArrow">
              <a:avLst>
                <a:gd name="adj1" fmla="val 50000"/>
                <a:gd name="adj2" fmla="val 182826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26"/>
            <p:cNvSpPr txBox="1">
              <a:spLocks noChangeArrowheads="1"/>
            </p:cNvSpPr>
            <p:nvPr/>
          </p:nvSpPr>
          <p:spPr bwMode="auto">
            <a:xfrm>
              <a:off x="806" y="3649"/>
              <a:ext cx="2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chemeClr val="accent2"/>
                  </a:solidFill>
                </a:rPr>
                <a:t>F</a:t>
              </a:r>
              <a:r>
                <a:rPr lang="en-US" sz="1800" b="1" baseline="-25000">
                  <a:solidFill>
                    <a:schemeClr val="accent2"/>
                  </a:solidFill>
                </a:rPr>
                <a:t>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570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57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 build="p" animBg="1" autoUpdateAnimBg="0"/>
      <p:bldP spid="257030" grpId="0" animBg="1"/>
      <p:bldP spid="2570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0"/>
            <a:ext cx="8077200" cy="996950"/>
          </a:xfrm>
        </p:spPr>
        <p:txBody>
          <a:bodyPr/>
          <a:lstStyle/>
          <a:p>
            <a:pPr eaLnBrk="1" hangingPunct="1"/>
            <a:r>
              <a:rPr lang="en-US" sz="4000" smtClean="0"/>
              <a:t>What is Equilibrium?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3363" y="1206500"/>
            <a:ext cx="8489950" cy="3305175"/>
          </a:xfrm>
        </p:spPr>
        <p:txBody>
          <a:bodyPr/>
          <a:lstStyle/>
          <a:p>
            <a:pPr indent="3175" eaLnBrk="1" hangingPunct="1">
              <a:lnSpc>
                <a:spcPct val="90000"/>
              </a:lnSpc>
              <a:buNone/>
            </a:pPr>
            <a:r>
              <a:rPr lang="en-US" sz="3200" dirty="0" smtClean="0"/>
              <a:t>The state of a body or physical system with an unchanging rotational motion.</a:t>
            </a:r>
          </a:p>
          <a:p>
            <a:pPr marL="914400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Two cases for that condition: </a:t>
            </a:r>
          </a:p>
          <a:p>
            <a:pPr marL="1295400" lvl="2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Object is not rotating OR</a:t>
            </a:r>
          </a:p>
          <a:p>
            <a:pPr marL="1295400" lvl="2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Object is spinning at a constant speed</a:t>
            </a:r>
          </a:p>
          <a:p>
            <a:pPr marL="914400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In either case rotation forces are balanced: </a:t>
            </a:r>
            <a:r>
              <a:rPr lang="en-US" sz="2800" i="1" dirty="0" smtClean="0">
                <a:solidFill>
                  <a:schemeClr val="accent2"/>
                </a:solidFill>
              </a:rPr>
              <a:t>The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333399"/>
                </a:solidFill>
              </a:rPr>
              <a:t>sum of all moments about any point or axis is zero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marL="914400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We will ONLY look at #1 in POE</a:t>
            </a:r>
            <a:endParaRPr lang="en-US" sz="2800" dirty="0" smtClean="0"/>
          </a:p>
        </p:txBody>
      </p:sp>
      <p:sp>
        <p:nvSpPr>
          <p:cNvPr id="259094" name="Text Box 22"/>
          <p:cNvSpPr txBox="1">
            <a:spLocks noChangeArrowheads="1"/>
          </p:cNvSpPr>
          <p:nvPr/>
        </p:nvSpPr>
        <p:spPr bwMode="auto">
          <a:xfrm>
            <a:off x="2116138" y="4922838"/>
            <a:ext cx="48069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3600" b="1" dirty="0">
                <a:solidFill>
                  <a:schemeClr val="accent2"/>
                </a:solidFill>
              </a:rPr>
              <a:t>Σ</a:t>
            </a:r>
            <a:r>
              <a:rPr lang="en-US" sz="3600" b="1" dirty="0">
                <a:solidFill>
                  <a:schemeClr val="accent2"/>
                </a:solidFill>
              </a:rPr>
              <a:t>M = 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M</a:t>
            </a:r>
            <a:r>
              <a:rPr lang="en-US" sz="3600" b="1" baseline="-25000" dirty="0">
                <a:solidFill>
                  <a:schemeClr val="accent2"/>
                </a:solidFill>
              </a:rPr>
              <a:t>1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2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3</a:t>
            </a:r>
            <a:r>
              <a:rPr lang="en-US" sz="3600" b="1" dirty="0">
                <a:solidFill>
                  <a:schemeClr val="accent2"/>
                </a:solidFill>
              </a:rPr>
              <a:t> . . . = 0</a:t>
            </a:r>
          </a:p>
          <a:p>
            <a:pPr algn="ctr" eaLnBrk="1" hangingPunct="1">
              <a:spcBef>
                <a:spcPct val="50000"/>
              </a:spcBef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/>
      <p:bldP spid="2590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92" name="Rectangle 64"/>
          <p:cNvSpPr>
            <a:spLocks noChangeArrowheads="1"/>
          </p:cNvSpPr>
          <p:nvPr/>
        </p:nvSpPr>
        <p:spPr bwMode="auto">
          <a:xfrm rot="990262">
            <a:off x="300038" y="5189538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  <a:endParaRPr lang="en-US" sz="360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674813"/>
            <a:ext cx="3074987" cy="877887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  <p:sp>
        <p:nvSpPr>
          <p:cNvPr id="252947" name="Rectangle 19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20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21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22" descr="Dashed downward diagonal"/>
          <p:cNvSpPr>
            <a:spLocks noChangeArrowheads="1"/>
          </p:cNvSpPr>
          <p:nvPr/>
        </p:nvSpPr>
        <p:spPr bwMode="auto">
          <a:xfrm>
            <a:off x="0" y="6118225"/>
            <a:ext cx="9144000" cy="987425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2989" name="Picture 6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9750" y="3687763"/>
            <a:ext cx="1481138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0" name="Picture 62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1" name="Picture 63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0.00295 0.09064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453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08092E-6 L 0.01111 -0.09526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4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92" grpId="0" animBg="1"/>
      <p:bldP spid="252947" grpId="0" animBg="1"/>
      <p:bldP spid="25294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5851525" y="660400"/>
            <a:ext cx="3292475" cy="393954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dirty="0">
                <a:solidFill>
                  <a:schemeClr val="accent2"/>
                </a:solidFill>
                <a:cs typeface="Arial" charset="0"/>
              </a:rPr>
              <a:t>Σ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+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= -M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2</a:t>
            </a:r>
            <a:endParaRPr lang="el-GR" sz="1600" i="1" dirty="0" smtClean="0">
              <a:solidFill>
                <a:srgbClr val="CC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</a:rPr>
              <a:t> x F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</a:rPr>
              <a:t> = 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 </a:t>
            </a:r>
            <a:r>
              <a:rPr lang="en-US" sz="2000" b="1" dirty="0" smtClean="0">
                <a:solidFill>
                  <a:schemeClr val="accent2"/>
                </a:solidFill>
              </a:rPr>
              <a:t>x F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25lb x 4.0ft </a:t>
            </a:r>
            <a:r>
              <a:rPr lang="en-US" sz="2000" b="1" dirty="0" smtClean="0">
                <a:solidFill>
                  <a:schemeClr val="accent2"/>
                </a:solidFill>
              </a:rPr>
              <a:t>- </a:t>
            </a:r>
            <a:r>
              <a:rPr lang="en-US" sz="2000" b="1" dirty="0" smtClean="0">
                <a:solidFill>
                  <a:schemeClr val="accent2"/>
                </a:solidFill>
              </a:rPr>
              <a:t>40. </a:t>
            </a:r>
            <a:r>
              <a:rPr lang="en-US" sz="2000" b="1" dirty="0" err="1" smtClean="0">
                <a:solidFill>
                  <a:schemeClr val="accent2"/>
                </a:solidFill>
              </a:rPr>
              <a:t>lb</a:t>
            </a:r>
            <a:r>
              <a:rPr lang="en-US" sz="2000" b="1" dirty="0" smtClean="0">
                <a:solidFill>
                  <a:schemeClr val="accent2"/>
                </a:solidFill>
              </a:rPr>
              <a:t> x 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=0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10</a:t>
            </a:r>
            <a:r>
              <a:rPr lang="en-US" sz="2000" b="1" u="sng" dirty="0" smtClean="0">
                <a:solidFill>
                  <a:schemeClr val="accent2"/>
                </a:solidFill>
              </a:rPr>
              <a:t>0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lb-ft</a:t>
            </a:r>
            <a:r>
              <a:rPr lang="en-US" sz="2000" b="1" dirty="0">
                <a:solidFill>
                  <a:schemeClr val="accent2"/>
                </a:solidFill>
              </a:rPr>
              <a:t> = 40.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</a:t>
            </a:r>
            <a:r>
              <a:rPr lang="en-US" sz="2000" b="1" dirty="0" smtClean="0">
                <a:solidFill>
                  <a:schemeClr val="accent2"/>
                </a:solidFill>
              </a:rPr>
              <a:t>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endParaRPr lang="en-US" sz="2000" b="1" baseline="-250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98463" y="0"/>
            <a:ext cx="8501062" cy="828675"/>
          </a:xfrm>
        </p:spPr>
        <p:txBody>
          <a:bodyPr/>
          <a:lstStyle/>
          <a:p>
            <a:pPr eaLnBrk="1" hangingPunct="1"/>
            <a:r>
              <a:rPr lang="en-US" smtClean="0"/>
              <a:t>Moment Calculations</a:t>
            </a:r>
            <a:endParaRPr lang="en-US" sz="360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922338"/>
            <a:ext cx="3336925" cy="93662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 descr="Dashed downward diagonal"/>
          <p:cNvSpPr>
            <a:spLocks noChangeArrowheads="1"/>
          </p:cNvSpPr>
          <p:nvPr/>
        </p:nvSpPr>
        <p:spPr bwMode="auto">
          <a:xfrm>
            <a:off x="-355600" y="6118225"/>
            <a:ext cx="10350500" cy="1320800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3962" name="Picture 10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63" name="Picture 1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65" name="AutoShape 13"/>
          <p:cNvSpPr>
            <a:spLocks noChangeArrowheads="1"/>
          </p:cNvSpPr>
          <p:nvPr/>
        </p:nvSpPr>
        <p:spPr bwMode="auto">
          <a:xfrm>
            <a:off x="495300" y="3930650"/>
            <a:ext cx="623888" cy="1233488"/>
          </a:xfrm>
          <a:prstGeom prst="downArrow">
            <a:avLst>
              <a:gd name="adj1" fmla="val 50000"/>
              <a:gd name="adj2" fmla="val 4942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6" name="AutoShape 14"/>
          <p:cNvSpPr>
            <a:spLocks noChangeArrowheads="1"/>
          </p:cNvSpPr>
          <p:nvPr/>
        </p:nvSpPr>
        <p:spPr bwMode="auto">
          <a:xfrm>
            <a:off x="3822700" y="3214688"/>
            <a:ext cx="623888" cy="1944687"/>
          </a:xfrm>
          <a:prstGeom prst="downArrow">
            <a:avLst>
              <a:gd name="adj1" fmla="val 50000"/>
              <a:gd name="adj2" fmla="val 7792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331788" y="3486150"/>
            <a:ext cx="1279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1</a:t>
            </a:r>
            <a:r>
              <a:rPr lang="en-US" sz="1600" b="1">
                <a:solidFill>
                  <a:schemeClr val="accent2"/>
                </a:solidFill>
              </a:rPr>
              <a:t> = 25 lb</a:t>
            </a:r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3681413" y="2854325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2</a:t>
            </a:r>
            <a:r>
              <a:rPr lang="en-US" sz="1600" b="1">
                <a:solidFill>
                  <a:schemeClr val="accent2"/>
                </a:solidFill>
              </a:rPr>
              <a:t> = 40. lb</a:t>
            </a:r>
          </a:p>
        </p:txBody>
      </p:sp>
      <p:grpSp>
        <p:nvGrpSpPr>
          <p:cNvPr id="22543" name="Group 40"/>
          <p:cNvGrpSpPr>
            <a:grpSpLocks/>
          </p:cNvGrpSpPr>
          <p:nvPr/>
        </p:nvGrpSpPr>
        <p:grpSpPr bwMode="auto">
          <a:xfrm>
            <a:off x="809625" y="5257800"/>
            <a:ext cx="2114550" cy="800100"/>
            <a:chOff x="510" y="3312"/>
            <a:chExt cx="1332" cy="504"/>
          </a:xfrm>
        </p:grpSpPr>
        <p:sp>
          <p:nvSpPr>
            <p:cNvPr id="22563" name="Line 17"/>
            <p:cNvSpPr>
              <a:spLocks noChangeShapeType="1"/>
            </p:cNvSpPr>
            <p:nvPr/>
          </p:nvSpPr>
          <p:spPr bwMode="auto">
            <a:xfrm>
              <a:off x="516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19"/>
            <p:cNvSpPr>
              <a:spLocks noChangeShapeType="1"/>
            </p:cNvSpPr>
            <p:nvPr/>
          </p:nvSpPr>
          <p:spPr bwMode="auto">
            <a:xfrm>
              <a:off x="1842" y="3312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20"/>
            <p:cNvSpPr>
              <a:spLocks noChangeShapeType="1"/>
            </p:cNvSpPr>
            <p:nvPr/>
          </p:nvSpPr>
          <p:spPr bwMode="auto">
            <a:xfrm>
              <a:off x="510" y="3612"/>
              <a:ext cx="1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Text Box 22"/>
            <p:cNvSpPr txBox="1">
              <a:spLocks noChangeArrowheads="1"/>
            </p:cNvSpPr>
            <p:nvPr/>
          </p:nvSpPr>
          <p:spPr bwMode="auto">
            <a:xfrm>
              <a:off x="763" y="3492"/>
              <a:ext cx="785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smtClean="0">
                  <a:solidFill>
                    <a:schemeClr val="accent2"/>
                  </a:solidFill>
                </a:rPr>
                <a:t>1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4.0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914650" y="5267325"/>
            <a:ext cx="2373313" cy="790575"/>
            <a:chOff x="1836" y="3318"/>
            <a:chExt cx="1495" cy="498"/>
          </a:xfrm>
        </p:grpSpPr>
        <p:sp>
          <p:nvSpPr>
            <p:cNvPr id="22560" name="Line 18"/>
            <p:cNvSpPr>
              <a:spLocks noChangeShapeType="1"/>
            </p:cNvSpPr>
            <p:nvPr/>
          </p:nvSpPr>
          <p:spPr bwMode="auto">
            <a:xfrm>
              <a:off x="2610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21"/>
            <p:cNvSpPr>
              <a:spLocks noChangeShapeType="1"/>
            </p:cNvSpPr>
            <p:nvPr/>
          </p:nvSpPr>
          <p:spPr bwMode="auto">
            <a:xfrm>
              <a:off x="1836" y="361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Text Box 24"/>
            <p:cNvSpPr txBox="1">
              <a:spLocks noChangeArrowheads="1"/>
            </p:cNvSpPr>
            <p:nvPr/>
          </p:nvSpPr>
          <p:spPr bwMode="auto">
            <a:xfrm>
              <a:off x="2589" y="3493"/>
              <a:ext cx="7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smtClean="0">
                  <a:solidFill>
                    <a:schemeClr val="accent2"/>
                  </a:solidFill>
                </a:rPr>
                <a:t>2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?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970588" y="4056063"/>
            <a:ext cx="2297112" cy="1587"/>
            <a:chOff x="3755" y="2963"/>
            <a:chExt cx="1447" cy="1"/>
          </a:xfrm>
        </p:grpSpPr>
        <p:sp>
          <p:nvSpPr>
            <p:cNvPr id="22558" name="Line 26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3981" name="Text Box 29"/>
          <p:cNvSpPr txBox="1">
            <a:spLocks noChangeArrowheads="1"/>
          </p:cNvSpPr>
          <p:nvPr/>
        </p:nvSpPr>
        <p:spPr bwMode="auto">
          <a:xfrm>
            <a:off x="5948363" y="4003675"/>
            <a:ext cx="2338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66CC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40. lb             </a:t>
            </a:r>
            <a:r>
              <a:rPr lang="en-US" sz="1800"/>
              <a:t> </a:t>
            </a:r>
            <a:r>
              <a:rPr lang="en-US" sz="1800" b="1">
                <a:solidFill>
                  <a:schemeClr val="accent2"/>
                </a:solidFill>
              </a:rPr>
              <a:t>40. lb</a:t>
            </a:r>
            <a:r>
              <a:rPr lang="en-US" sz="1800"/>
              <a:t> </a:t>
            </a:r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 flipH="1">
            <a:off x="7551738" y="3649663"/>
            <a:ext cx="300037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3" name="Line 31"/>
          <p:cNvSpPr>
            <a:spLocks noChangeShapeType="1"/>
          </p:cNvSpPr>
          <p:nvPr/>
        </p:nvSpPr>
        <p:spPr bwMode="auto">
          <a:xfrm flipH="1">
            <a:off x="7959725" y="4167188"/>
            <a:ext cx="2301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4" name="Line 32"/>
          <p:cNvSpPr>
            <a:spLocks noChangeShapeType="1"/>
          </p:cNvSpPr>
          <p:nvPr/>
        </p:nvSpPr>
        <p:spPr bwMode="auto">
          <a:xfrm flipH="1">
            <a:off x="6446838" y="4129088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5" name="Line 33"/>
          <p:cNvSpPr>
            <a:spLocks noChangeShapeType="1"/>
          </p:cNvSpPr>
          <p:nvPr/>
        </p:nvSpPr>
        <p:spPr bwMode="auto">
          <a:xfrm flipH="1">
            <a:off x="6380163" y="3673475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6" name="Text Box 34"/>
          <p:cNvSpPr txBox="1">
            <a:spLocks noChangeArrowheads="1"/>
          </p:cNvSpPr>
          <p:nvPr/>
        </p:nvSpPr>
        <p:spPr bwMode="auto">
          <a:xfrm>
            <a:off x="6061075" y="4514850"/>
            <a:ext cx="195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2.5 </a:t>
            </a:r>
            <a:r>
              <a:rPr lang="en-US" sz="2000" b="1" dirty="0" err="1">
                <a:solidFill>
                  <a:srgbClr val="FF0000"/>
                </a:solidFill>
              </a:rPr>
              <a:t>ft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d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540000" y="4333875"/>
            <a:ext cx="752475" cy="692150"/>
            <a:chOff x="1600" y="2730"/>
            <a:chExt cx="474" cy="436"/>
          </a:xfrm>
        </p:grpSpPr>
        <p:sp>
          <p:nvSpPr>
            <p:cNvPr id="22556" name="AutoShape 36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Text Box 37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+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368550" y="3892550"/>
            <a:ext cx="1084263" cy="933450"/>
            <a:chOff x="399" y="1978"/>
            <a:chExt cx="683" cy="588"/>
          </a:xfrm>
        </p:grpSpPr>
        <p:sp>
          <p:nvSpPr>
            <p:cNvPr id="22554" name="AutoShape 4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Text Box 4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-0.07552 -4.62428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539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53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53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53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53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53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53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5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5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5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5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5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25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4" grpId="0" uiExpand="1" build="p" animBg="1" autoUpdateAnimBg="0"/>
      <p:bldP spid="253965" grpId="0" animBg="1"/>
      <p:bldP spid="253966" grpId="0" animBg="1"/>
      <p:bldP spid="253967" grpId="0"/>
      <p:bldP spid="253968" grpId="0"/>
      <p:bldP spid="253981" grpId="0"/>
      <p:bldP spid="253982" grpId="0" animBg="1"/>
      <p:bldP spid="253983" grpId="0" animBg="1"/>
      <p:bldP spid="253984" grpId="0" animBg="1"/>
      <p:bldP spid="253985" grpId="0" animBg="1"/>
      <p:bldP spid="2539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5453063" y="2058988"/>
            <a:ext cx="3568700" cy="421910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l-GR" sz="1800" b="1" dirty="0">
                <a:solidFill>
                  <a:schemeClr val="accent2"/>
                </a:solidFill>
              </a:rPr>
              <a:t>Σ</a:t>
            </a:r>
            <a:r>
              <a:rPr lang="en-US" sz="1800" b="1" dirty="0">
                <a:solidFill>
                  <a:schemeClr val="accent2"/>
                </a:solidFill>
              </a:rPr>
              <a:t>M = 0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</a:rPr>
              <a:t>+ </a:t>
            </a: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 </a:t>
            </a:r>
            <a:r>
              <a:rPr lang="en-US" sz="1800" b="1" dirty="0">
                <a:solidFill>
                  <a:schemeClr val="accent2"/>
                </a:solidFill>
              </a:rPr>
              <a:t>= 0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800" b="1" dirty="0" smtClean="0">
                <a:solidFill>
                  <a:schemeClr val="accent2"/>
                </a:solidFill>
              </a:rPr>
              <a:t> = -M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 smtClean="0">
                <a:solidFill>
                  <a:schemeClr val="accent2"/>
                </a:solidFill>
              </a:rPr>
              <a:t>d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AB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</a:t>
            </a:r>
            <a:r>
              <a:rPr lang="en-US" sz="1800" b="1" dirty="0" err="1" smtClean="0">
                <a:solidFill>
                  <a:schemeClr val="accent2"/>
                </a:solidFill>
              </a:rPr>
              <a:t>d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 F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10.00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3.00 </a:t>
            </a:r>
            <a:r>
              <a:rPr lang="en-US" sz="1800" b="1" dirty="0" err="1" smtClean="0">
                <a:solidFill>
                  <a:schemeClr val="accent2"/>
                </a:solidFill>
              </a:rPr>
              <a:t>ft</a:t>
            </a:r>
            <a:r>
              <a:rPr lang="en-US" sz="1800" b="1" dirty="0" smtClean="0">
                <a:solidFill>
                  <a:schemeClr val="accent2"/>
                </a:solidFill>
              </a:rPr>
              <a:t> x 35.0 </a:t>
            </a:r>
            <a:r>
              <a:rPr lang="en-US" sz="1800" b="1" dirty="0" err="1" smtClean="0">
                <a:solidFill>
                  <a:schemeClr val="accent2"/>
                </a:solidFill>
              </a:rPr>
              <a:t>lb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10.0 </a:t>
            </a:r>
            <a:r>
              <a:rPr lang="en-US" sz="1800" b="1" dirty="0" err="1" smtClean="0">
                <a:solidFill>
                  <a:schemeClr val="accent2"/>
                </a:solidFill>
              </a:rPr>
              <a:t>ft</a:t>
            </a:r>
            <a:r>
              <a:rPr lang="en-US" sz="1800" b="1" dirty="0" smtClean="0">
                <a:solidFill>
                  <a:schemeClr val="accent2"/>
                </a:solidFill>
              </a:rPr>
              <a:t> x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   105 </a:t>
            </a:r>
            <a:r>
              <a:rPr lang="en-US" sz="1800" b="1" dirty="0" err="1" smtClean="0">
                <a:solidFill>
                  <a:schemeClr val="accent2"/>
                </a:solidFill>
              </a:rPr>
              <a:t>lb-ft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 smtClean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 smtClean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01063" cy="825500"/>
          </a:xfrm>
        </p:spPr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idx="1"/>
          </p:nvPr>
        </p:nvSpPr>
        <p:spPr>
          <a:xfrm>
            <a:off x="0" y="903288"/>
            <a:ext cx="4011613" cy="1093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Loaded Beam</a:t>
            </a:r>
            <a:endParaRPr lang="en-US" sz="4000" smtClean="0"/>
          </a:p>
        </p:txBody>
      </p:sp>
      <p:sp>
        <p:nvSpPr>
          <p:cNvPr id="47108" name="Rectangle 33" descr="Oak"/>
          <p:cNvSpPr>
            <a:spLocks noChangeArrowheads="1"/>
          </p:cNvSpPr>
          <p:nvPr/>
        </p:nvSpPr>
        <p:spPr bwMode="auto">
          <a:xfrm>
            <a:off x="463550" y="4489450"/>
            <a:ext cx="4238625" cy="2492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82" name="AutoShape 34"/>
          <p:cNvSpPr>
            <a:spLocks noChangeArrowheads="1"/>
          </p:cNvSpPr>
          <p:nvPr/>
        </p:nvSpPr>
        <p:spPr bwMode="auto">
          <a:xfrm>
            <a:off x="241300" y="4730750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0" name="Group 41"/>
          <p:cNvGrpSpPr>
            <a:grpSpLocks/>
          </p:cNvGrpSpPr>
          <p:nvPr/>
        </p:nvGrpSpPr>
        <p:grpSpPr bwMode="auto">
          <a:xfrm>
            <a:off x="476250" y="2889250"/>
            <a:ext cx="4206875" cy="1536700"/>
            <a:chOff x="300" y="1820"/>
            <a:chExt cx="2650" cy="968"/>
          </a:xfrm>
        </p:grpSpPr>
        <p:sp>
          <p:nvSpPr>
            <p:cNvPr id="47137" name="Line 36"/>
            <p:cNvSpPr>
              <a:spLocks noChangeShapeType="1"/>
            </p:cNvSpPr>
            <p:nvPr/>
          </p:nvSpPr>
          <p:spPr bwMode="auto">
            <a:xfrm flipV="1">
              <a:off x="304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Line 37"/>
            <p:cNvSpPr>
              <a:spLocks noChangeShapeType="1"/>
            </p:cNvSpPr>
            <p:nvPr/>
          </p:nvSpPr>
          <p:spPr bwMode="auto">
            <a:xfrm flipV="1">
              <a:off x="2950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Line 38"/>
            <p:cNvSpPr>
              <a:spLocks noChangeShapeType="1"/>
            </p:cNvSpPr>
            <p:nvPr/>
          </p:nvSpPr>
          <p:spPr bwMode="auto">
            <a:xfrm>
              <a:off x="300" y="1954"/>
              <a:ext cx="26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Text Box 40"/>
            <p:cNvSpPr txBox="1">
              <a:spLocks noChangeArrowheads="1"/>
            </p:cNvSpPr>
            <p:nvPr/>
          </p:nvSpPr>
          <p:spPr bwMode="auto">
            <a:xfrm>
              <a:off x="1312" y="1820"/>
              <a:ext cx="997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 dirty="0" err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err="1" smtClean="0">
                  <a:solidFill>
                    <a:schemeClr val="accent2"/>
                  </a:solidFill>
                </a:rPr>
                <a:t>AB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10.00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258089" name="Picture 41" descr="MCj04363900000[1]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313" y="3751263"/>
            <a:ext cx="785812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2" name="Group 40"/>
          <p:cNvGrpSpPr>
            <a:grpSpLocks/>
          </p:cNvGrpSpPr>
          <p:nvPr/>
        </p:nvGrpSpPr>
        <p:grpSpPr bwMode="auto">
          <a:xfrm>
            <a:off x="485775" y="3143250"/>
            <a:ext cx="1409700" cy="593725"/>
            <a:chOff x="306" y="1980"/>
            <a:chExt cx="888" cy="374"/>
          </a:xfrm>
        </p:grpSpPr>
        <p:sp>
          <p:nvSpPr>
            <p:cNvPr id="47134" name="Line 42"/>
            <p:cNvSpPr>
              <a:spLocks noChangeShapeType="1"/>
            </p:cNvSpPr>
            <p:nvPr/>
          </p:nvSpPr>
          <p:spPr bwMode="auto">
            <a:xfrm>
              <a:off x="306" y="2179"/>
              <a:ext cx="87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Text Box 43"/>
            <p:cNvSpPr txBox="1">
              <a:spLocks noChangeArrowheads="1"/>
            </p:cNvSpPr>
            <p:nvPr/>
          </p:nvSpPr>
          <p:spPr bwMode="auto">
            <a:xfrm>
              <a:off x="375" y="1980"/>
              <a:ext cx="7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 err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err="1" smtClean="0">
                  <a:solidFill>
                    <a:schemeClr val="accent2"/>
                  </a:solidFill>
                </a:rPr>
                <a:t>AC</a:t>
              </a:r>
              <a:r>
                <a:rPr lang="en-US" sz="1600" b="1" dirty="0">
                  <a:solidFill>
                    <a:schemeClr val="accent2"/>
                  </a:solidFill>
                </a:rPr>
                <a:t>= 3.00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47136" name="Line 44"/>
            <p:cNvSpPr>
              <a:spLocks noChangeShapeType="1"/>
            </p:cNvSpPr>
            <p:nvPr/>
          </p:nvSpPr>
          <p:spPr bwMode="auto">
            <a:xfrm flipV="1">
              <a:off x="1194" y="2082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93" name="Text Box 45"/>
          <p:cNvSpPr txBox="1">
            <a:spLocks noChangeArrowheads="1"/>
          </p:cNvSpPr>
          <p:nvPr/>
        </p:nvSpPr>
        <p:spPr bwMode="auto">
          <a:xfrm>
            <a:off x="141288" y="452278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58095" name="Text Box 47"/>
          <p:cNvSpPr txBox="1">
            <a:spLocks noChangeArrowheads="1"/>
          </p:cNvSpPr>
          <p:nvPr/>
        </p:nvSpPr>
        <p:spPr bwMode="auto">
          <a:xfrm>
            <a:off x="1681163" y="40846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</a:t>
            </a:r>
          </a:p>
        </p:txBody>
      </p:sp>
      <p:sp>
        <p:nvSpPr>
          <p:cNvPr id="258096" name="AutoShape 48"/>
          <p:cNvSpPr>
            <a:spLocks noChangeArrowheads="1"/>
          </p:cNvSpPr>
          <p:nvPr/>
        </p:nvSpPr>
        <p:spPr bwMode="auto">
          <a:xfrm>
            <a:off x="4456113" y="4733925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94" name="Text Box 46"/>
          <p:cNvSpPr txBox="1">
            <a:spLocks noChangeArrowheads="1"/>
          </p:cNvSpPr>
          <p:nvPr/>
        </p:nvSpPr>
        <p:spPr bwMode="auto">
          <a:xfrm>
            <a:off x="4646613" y="45307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58097" name="AutoShape 49"/>
          <p:cNvSpPr>
            <a:spLocks noChangeArrowheads="1"/>
          </p:cNvSpPr>
          <p:nvPr/>
        </p:nvSpPr>
        <p:spPr bwMode="auto">
          <a:xfrm>
            <a:off x="358775" y="47355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8" name="AutoShape 50"/>
          <p:cNvSpPr>
            <a:spLocks noChangeArrowheads="1"/>
          </p:cNvSpPr>
          <p:nvPr/>
        </p:nvSpPr>
        <p:spPr bwMode="auto">
          <a:xfrm>
            <a:off x="4573588" y="4738688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9" name="Text Box 51"/>
          <p:cNvSpPr txBox="1">
            <a:spLocks noChangeArrowheads="1"/>
          </p:cNvSpPr>
          <p:nvPr/>
        </p:nvSpPr>
        <p:spPr bwMode="auto">
          <a:xfrm>
            <a:off x="246063" y="5740400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Ay</a:t>
            </a:r>
          </a:p>
        </p:txBody>
      </p:sp>
      <p:sp>
        <p:nvSpPr>
          <p:cNvPr id="258100" name="Text Box 52"/>
          <p:cNvSpPr txBox="1">
            <a:spLocks noChangeArrowheads="1"/>
          </p:cNvSpPr>
          <p:nvPr/>
        </p:nvSpPr>
        <p:spPr bwMode="auto">
          <a:xfrm>
            <a:off x="1431925" y="5472113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C </a:t>
            </a:r>
            <a:r>
              <a:rPr lang="en-US" sz="1600" b="1">
                <a:solidFill>
                  <a:schemeClr val="accent2"/>
                </a:solidFill>
              </a:rPr>
              <a:t>= 35.0 lb</a:t>
            </a:r>
          </a:p>
        </p:txBody>
      </p:sp>
      <p:sp>
        <p:nvSpPr>
          <p:cNvPr id="258101" name="Text Box 53"/>
          <p:cNvSpPr txBox="1">
            <a:spLocks noChangeArrowheads="1"/>
          </p:cNvSpPr>
          <p:nvPr/>
        </p:nvSpPr>
        <p:spPr bwMode="auto">
          <a:xfrm>
            <a:off x="4462463" y="5745163"/>
            <a:ext cx="541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258102" name="AutoShape 54"/>
          <p:cNvSpPr>
            <a:spLocks noChangeArrowheads="1"/>
          </p:cNvSpPr>
          <p:nvPr/>
        </p:nvSpPr>
        <p:spPr bwMode="auto">
          <a:xfrm rot="10800000">
            <a:off x="1774825" y="44942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08" name="Text Box 60"/>
          <p:cNvSpPr txBox="1">
            <a:spLocks noChangeArrowheads="1"/>
          </p:cNvSpPr>
          <p:nvPr/>
        </p:nvSpPr>
        <p:spPr bwMode="auto">
          <a:xfrm>
            <a:off x="5622925" y="4384675"/>
            <a:ext cx="2754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CC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10.00 ft            10.00 ft</a:t>
            </a:r>
            <a:r>
              <a:rPr lang="en-US" sz="1800"/>
              <a:t> </a:t>
            </a:r>
          </a:p>
        </p:txBody>
      </p:sp>
      <p:sp>
        <p:nvSpPr>
          <p:cNvPr id="258109" name="Line 61"/>
          <p:cNvSpPr>
            <a:spLocks noChangeShapeType="1"/>
          </p:cNvSpPr>
          <p:nvPr/>
        </p:nvSpPr>
        <p:spPr bwMode="auto">
          <a:xfrm flipH="1">
            <a:off x="5550692" y="4134645"/>
            <a:ext cx="701675" cy="249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8110" name="Line 62"/>
          <p:cNvSpPr>
            <a:spLocks noChangeShapeType="1"/>
          </p:cNvSpPr>
          <p:nvPr/>
        </p:nvSpPr>
        <p:spPr bwMode="auto">
          <a:xfrm flipH="1">
            <a:off x="6059488" y="4468813"/>
            <a:ext cx="701675" cy="249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1" name="Line 63"/>
          <p:cNvSpPr>
            <a:spLocks noChangeShapeType="1"/>
          </p:cNvSpPr>
          <p:nvPr/>
        </p:nvSpPr>
        <p:spPr bwMode="auto">
          <a:xfrm flipH="1">
            <a:off x="7931150" y="4495800"/>
            <a:ext cx="261938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2" name="Line 64"/>
          <p:cNvSpPr>
            <a:spLocks noChangeShapeType="1"/>
          </p:cNvSpPr>
          <p:nvPr/>
        </p:nvSpPr>
        <p:spPr bwMode="auto">
          <a:xfrm flipH="1">
            <a:off x="7904162" y="4230688"/>
            <a:ext cx="2635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3" name="Text Box 65"/>
          <p:cNvSpPr txBox="1">
            <a:spLocks noChangeArrowheads="1"/>
          </p:cNvSpPr>
          <p:nvPr/>
        </p:nvSpPr>
        <p:spPr bwMode="auto">
          <a:xfrm>
            <a:off x="5514975" y="4808538"/>
            <a:ext cx="35179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By</a:t>
            </a:r>
            <a:r>
              <a:rPr lang="en-US" sz="1800" b="1" dirty="0">
                <a:solidFill>
                  <a:srgbClr val="FF0000"/>
                </a:solidFill>
              </a:rPr>
              <a:t> = 10.5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dirty="0">
              <a:solidFill>
                <a:srgbClr val="FF0000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+ </a:t>
            </a: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By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– 10.5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= 24.5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baseline="-25000" dirty="0">
              <a:solidFill>
                <a:srgbClr val="FF0000"/>
              </a:solidFill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816600" y="4437063"/>
            <a:ext cx="2297113" cy="1587"/>
            <a:chOff x="3755" y="2963"/>
            <a:chExt cx="1447" cy="1"/>
          </a:xfrm>
        </p:grpSpPr>
        <p:sp>
          <p:nvSpPr>
            <p:cNvPr id="47132" name="Line 67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Line 68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119" name="Text Box 71"/>
          <p:cNvSpPr txBox="1">
            <a:spLocks noChangeArrowheads="1"/>
          </p:cNvSpPr>
          <p:nvPr/>
        </p:nvSpPr>
        <p:spPr bwMode="auto">
          <a:xfrm>
            <a:off x="5662613" y="1317625"/>
            <a:ext cx="300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i="1">
                <a:solidFill>
                  <a:srgbClr val="CC0000"/>
                </a:solidFill>
              </a:rPr>
              <a:t>Select A as the pivot location. Solve for R</a:t>
            </a:r>
            <a:r>
              <a:rPr lang="en-US" sz="1800" b="1" i="1" baseline="-25000">
                <a:solidFill>
                  <a:srgbClr val="CC0000"/>
                </a:solidFill>
              </a:rPr>
              <a:t>By</a:t>
            </a:r>
            <a:endParaRPr lang="en-US" sz="1800" i="1">
              <a:solidFill>
                <a:srgbClr val="CC0000"/>
              </a:solidFill>
            </a:endParaRPr>
          </a:p>
        </p:txBody>
      </p:sp>
      <p:sp>
        <p:nvSpPr>
          <p:cNvPr id="258120" name="Oval 72"/>
          <p:cNvSpPr>
            <a:spLocks noChangeArrowheads="1"/>
          </p:cNvSpPr>
          <p:nvPr/>
        </p:nvSpPr>
        <p:spPr bwMode="auto">
          <a:xfrm>
            <a:off x="4429125" y="5726113"/>
            <a:ext cx="511175" cy="439737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8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58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58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5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80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25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5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5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5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5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58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58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58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build="p" animBg="1"/>
      <p:bldP spid="258082" grpId="0" animBg="1"/>
      <p:bldP spid="258093" grpId="0"/>
      <p:bldP spid="258095" grpId="0"/>
      <p:bldP spid="258096" grpId="0" animBg="1"/>
      <p:bldP spid="258094" grpId="0"/>
      <p:bldP spid="258097" grpId="0" animBg="1"/>
      <p:bldP spid="258098" grpId="0" animBg="1"/>
      <p:bldP spid="258099" grpId="0"/>
      <p:bldP spid="258100" grpId="0"/>
      <p:bldP spid="258101" grpId="0"/>
      <p:bldP spid="258102" grpId="0" animBg="1"/>
      <p:bldP spid="258108" grpId="0"/>
      <p:bldP spid="258109" grpId="0" animBg="1"/>
      <p:bldP spid="258110" grpId="0" animBg="1"/>
      <p:bldP spid="258111" grpId="0" animBg="1"/>
      <p:bldP spid="258112" grpId="0" animBg="1"/>
      <p:bldP spid="258113" grpId="0" build="p"/>
      <p:bldP spid="258119" grpId="0"/>
      <p:bldP spid="2581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768725" y="3124200"/>
            <a:ext cx="1112838" cy="16811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1193800" y="3060700"/>
            <a:ext cx="2613025" cy="1755775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3725863" y="3086100"/>
            <a:ext cx="17462" cy="17192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3756025" y="4800600"/>
            <a:ext cx="1193800" cy="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165225" y="4787900"/>
            <a:ext cx="2628900" cy="1270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4800600" y="4741863"/>
            <a:ext cx="119063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1192213" y="4730750"/>
            <a:ext cx="119062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694113" y="3068638"/>
            <a:ext cx="119062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3695700" y="4733925"/>
            <a:ext cx="119063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947738" y="4360863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276600" y="2751138"/>
            <a:ext cx="38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363913" y="441325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892675" y="459105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3238500" y="5915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c</a:t>
            </a:r>
            <a:r>
              <a:rPr lang="en-US" sz="2000" b="1"/>
              <a:t> = 600. lb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06475" y="4852988"/>
            <a:ext cx="477838" cy="622300"/>
            <a:chOff x="678" y="3138"/>
            <a:chExt cx="362" cy="483"/>
          </a:xfrm>
        </p:grpSpPr>
        <p:sp>
          <p:nvSpPr>
            <p:cNvPr id="24615" name="AutoShape 17"/>
            <p:cNvSpPr>
              <a:spLocks noChangeArrowheads="1"/>
            </p:cNvSpPr>
            <p:nvPr/>
          </p:nvSpPr>
          <p:spPr bwMode="auto">
            <a:xfrm>
              <a:off x="680" y="3138"/>
              <a:ext cx="360" cy="3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18"/>
            <p:cNvSpPr>
              <a:spLocks noChangeArrowheads="1"/>
            </p:cNvSpPr>
            <p:nvPr/>
          </p:nvSpPr>
          <p:spPr bwMode="auto">
            <a:xfrm>
              <a:off x="678" y="3498"/>
              <a:ext cx="360" cy="12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632325" y="4865688"/>
            <a:ext cx="469900" cy="641350"/>
            <a:chOff x="4976" y="3096"/>
            <a:chExt cx="360" cy="476"/>
          </a:xfrm>
        </p:grpSpPr>
        <p:sp>
          <p:nvSpPr>
            <p:cNvPr id="24610" name="AutoShape 20"/>
            <p:cNvSpPr>
              <a:spLocks noChangeArrowheads="1"/>
            </p:cNvSpPr>
            <p:nvPr/>
          </p:nvSpPr>
          <p:spPr bwMode="auto">
            <a:xfrm>
              <a:off x="4976" y="3096"/>
              <a:ext cx="360" cy="3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21"/>
            <p:cNvSpPr>
              <a:spLocks noChangeArrowheads="1"/>
            </p:cNvSpPr>
            <p:nvPr/>
          </p:nvSpPr>
          <p:spPr bwMode="auto">
            <a:xfrm>
              <a:off x="4976" y="3449"/>
              <a:ext cx="360" cy="12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AutoShape 22"/>
            <p:cNvSpPr>
              <a:spLocks noChangeArrowheads="1"/>
            </p:cNvSpPr>
            <p:nvPr/>
          </p:nvSpPr>
          <p:spPr bwMode="auto">
            <a:xfrm>
              <a:off x="4991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AutoShape 23"/>
            <p:cNvSpPr>
              <a:spLocks noChangeArrowheads="1"/>
            </p:cNvSpPr>
            <p:nvPr/>
          </p:nvSpPr>
          <p:spPr bwMode="auto">
            <a:xfrm>
              <a:off x="5108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24"/>
            <p:cNvSpPr>
              <a:spLocks noChangeArrowheads="1"/>
            </p:cNvSpPr>
            <p:nvPr/>
          </p:nvSpPr>
          <p:spPr bwMode="auto">
            <a:xfrm>
              <a:off x="5220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289" name="AutoShape 25"/>
          <p:cNvSpPr>
            <a:spLocks noChangeArrowheads="1"/>
          </p:cNvSpPr>
          <p:nvPr/>
        </p:nvSpPr>
        <p:spPr bwMode="auto">
          <a:xfrm>
            <a:off x="3602038" y="4724400"/>
            <a:ext cx="247650" cy="1249363"/>
          </a:xfrm>
          <a:prstGeom prst="downArrow">
            <a:avLst>
              <a:gd name="adj1" fmla="val 50000"/>
              <a:gd name="adj2" fmla="val 1261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157163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Moment Calculations</a:t>
            </a:r>
          </a:p>
        </p:txBody>
      </p:sp>
      <p:sp>
        <p:nvSpPr>
          <p:cNvPr id="24596" name="Rectangle 27"/>
          <p:cNvSpPr>
            <a:spLocks noChangeArrowheads="1"/>
          </p:cNvSpPr>
          <p:nvPr/>
        </p:nvSpPr>
        <p:spPr bwMode="auto">
          <a:xfrm>
            <a:off x="131763" y="922338"/>
            <a:ext cx="1804987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/>
              <a:t>	Truss</a:t>
            </a:r>
            <a:endParaRPr lang="en-US" sz="4000" dirty="0"/>
          </a:p>
        </p:txBody>
      </p:sp>
      <p:sp>
        <p:nvSpPr>
          <p:cNvPr id="24597" name="Rectangle 29"/>
          <p:cNvSpPr>
            <a:spLocks noChangeArrowheads="1"/>
          </p:cNvSpPr>
          <p:nvPr/>
        </p:nvSpPr>
        <p:spPr bwMode="auto">
          <a:xfrm>
            <a:off x="2351088" y="444976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24 ft</a:t>
            </a:r>
          </a:p>
        </p:txBody>
      </p:sp>
      <p:sp>
        <p:nvSpPr>
          <p:cNvPr id="24598" name="Rectangle 30"/>
          <p:cNvSpPr>
            <a:spLocks noChangeArrowheads="1"/>
          </p:cNvSpPr>
          <p:nvPr/>
        </p:nvSpPr>
        <p:spPr bwMode="auto">
          <a:xfrm>
            <a:off x="3956050" y="445452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ft</a:t>
            </a:r>
          </a:p>
        </p:txBody>
      </p:sp>
      <p:sp>
        <p:nvSpPr>
          <p:cNvPr id="24599" name="Rectangle 31"/>
          <p:cNvSpPr>
            <a:spLocks noChangeArrowheads="1"/>
          </p:cNvSpPr>
          <p:nvPr/>
        </p:nvSpPr>
        <p:spPr bwMode="auto">
          <a:xfrm rot="-5400000">
            <a:off x="3234532" y="371078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67297" name="AutoShape 33"/>
          <p:cNvSpPr>
            <a:spLocks noChangeArrowheads="1"/>
          </p:cNvSpPr>
          <p:nvPr/>
        </p:nvSpPr>
        <p:spPr bwMode="auto">
          <a:xfrm>
            <a:off x="3695700" y="3005138"/>
            <a:ext cx="1335088" cy="228600"/>
          </a:xfrm>
          <a:prstGeom prst="rightArrow">
            <a:avLst>
              <a:gd name="adj1" fmla="val 50000"/>
              <a:gd name="adj2" fmla="val 14600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8" name="Text Box 34"/>
          <p:cNvSpPr txBox="1">
            <a:spLocks noChangeArrowheads="1"/>
          </p:cNvSpPr>
          <p:nvPr/>
        </p:nvSpPr>
        <p:spPr bwMode="auto">
          <a:xfrm>
            <a:off x="3856038" y="2613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B</a:t>
            </a:r>
            <a:r>
              <a:rPr lang="en-US" sz="2000" b="1"/>
              <a:t> = 500. lb</a:t>
            </a:r>
          </a:p>
        </p:txBody>
      </p:sp>
      <p:sp>
        <p:nvSpPr>
          <p:cNvPr id="267299" name="Rectangle 35"/>
          <p:cNvSpPr>
            <a:spLocks noChangeArrowheads="1"/>
          </p:cNvSpPr>
          <p:nvPr/>
        </p:nvSpPr>
        <p:spPr bwMode="auto">
          <a:xfrm>
            <a:off x="5907088" y="3551238"/>
            <a:ext cx="29289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i="1">
                <a:solidFill>
                  <a:srgbClr val="CC0000"/>
                </a:solidFill>
              </a:rPr>
              <a:t>Replace the pinned and roller supports with reaction forces.</a:t>
            </a:r>
          </a:p>
        </p:txBody>
      </p:sp>
      <p:sp>
        <p:nvSpPr>
          <p:cNvPr id="267300" name="Line 36"/>
          <p:cNvSpPr>
            <a:spLocks noChangeShapeType="1"/>
          </p:cNvSpPr>
          <p:nvPr/>
        </p:nvSpPr>
        <p:spPr bwMode="auto">
          <a:xfrm flipV="1">
            <a:off x="1231900" y="4867275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1" name="Line 37"/>
          <p:cNvSpPr>
            <a:spLocks noChangeShapeType="1"/>
          </p:cNvSpPr>
          <p:nvPr/>
        </p:nvSpPr>
        <p:spPr bwMode="auto">
          <a:xfrm flipV="1">
            <a:off x="4852988" y="4889500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2" name="Line 38"/>
          <p:cNvSpPr>
            <a:spLocks noChangeShapeType="1"/>
          </p:cNvSpPr>
          <p:nvPr/>
        </p:nvSpPr>
        <p:spPr bwMode="auto">
          <a:xfrm>
            <a:off x="117475" y="4806950"/>
            <a:ext cx="1104900" cy="127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3" name="Text Box 39"/>
          <p:cNvSpPr txBox="1">
            <a:spLocks noChangeArrowheads="1"/>
          </p:cNvSpPr>
          <p:nvPr/>
        </p:nvSpPr>
        <p:spPr bwMode="auto">
          <a:xfrm>
            <a:off x="682625" y="57070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Ay</a:t>
            </a:r>
          </a:p>
        </p:txBody>
      </p:sp>
      <p:sp>
        <p:nvSpPr>
          <p:cNvPr id="267304" name="Text Box 40"/>
          <p:cNvSpPr txBox="1">
            <a:spLocks noChangeArrowheads="1"/>
          </p:cNvSpPr>
          <p:nvPr/>
        </p:nvSpPr>
        <p:spPr bwMode="auto">
          <a:xfrm>
            <a:off x="285750" y="4318000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Ax</a:t>
            </a:r>
          </a:p>
        </p:txBody>
      </p:sp>
      <p:sp>
        <p:nvSpPr>
          <p:cNvPr id="267305" name="Text Box 41"/>
          <p:cNvSpPr txBox="1">
            <a:spLocks noChangeArrowheads="1"/>
          </p:cNvSpPr>
          <p:nvPr/>
        </p:nvSpPr>
        <p:spPr bwMode="auto">
          <a:xfrm>
            <a:off x="4849813" y="5978525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Dy</a:t>
            </a:r>
          </a:p>
        </p:txBody>
      </p:sp>
      <p:sp>
        <p:nvSpPr>
          <p:cNvPr id="24609" name="Text Box 42"/>
          <p:cNvSpPr txBox="1">
            <a:spLocks noChangeArrowheads="1"/>
          </p:cNvSpPr>
          <p:nvPr/>
        </p:nvSpPr>
        <p:spPr bwMode="auto">
          <a:xfrm>
            <a:off x="1674813" y="5138738"/>
            <a:ext cx="1143000" cy="1273175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24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8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12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32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20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9" grpId="0"/>
      <p:bldP spid="267289" grpId="0" animBg="1"/>
      <p:bldP spid="267297" grpId="0" animBg="1"/>
      <p:bldP spid="267298" grpId="0"/>
      <p:bldP spid="267299" grpId="0"/>
      <p:bldP spid="267300" grpId="0" animBg="1"/>
      <p:bldP spid="267301" grpId="0" animBg="1"/>
      <p:bldP spid="267302" grpId="0" animBg="1"/>
      <p:bldP spid="267303" grpId="0"/>
      <p:bldP spid="267304" grpId="0"/>
      <p:bldP spid="2673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768725" y="3124200"/>
            <a:ext cx="1112838" cy="16811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V="1">
            <a:off x="1193800" y="3060700"/>
            <a:ext cx="2613025" cy="1755775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3725863" y="3086100"/>
            <a:ext cx="17462" cy="17192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3756025" y="4800600"/>
            <a:ext cx="1193800" cy="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165225" y="4787900"/>
            <a:ext cx="2628900" cy="1270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800600" y="4741863"/>
            <a:ext cx="119063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192213" y="4730750"/>
            <a:ext cx="119062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694113" y="3068638"/>
            <a:ext cx="119062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3695700" y="4733925"/>
            <a:ext cx="119063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947738" y="4360863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276600" y="2751138"/>
            <a:ext cx="38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363913" y="441325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892675" y="459105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238500" y="5915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c</a:t>
            </a:r>
            <a:r>
              <a:rPr lang="en-US" sz="2000" b="1"/>
              <a:t> = 600. lb</a:t>
            </a:r>
          </a:p>
        </p:txBody>
      </p:sp>
      <p:sp>
        <p:nvSpPr>
          <p:cNvPr id="25616" name="AutoShape 25"/>
          <p:cNvSpPr>
            <a:spLocks noChangeArrowheads="1"/>
          </p:cNvSpPr>
          <p:nvPr/>
        </p:nvSpPr>
        <p:spPr bwMode="auto">
          <a:xfrm>
            <a:off x="3605213" y="4724400"/>
            <a:ext cx="247650" cy="1249363"/>
          </a:xfrm>
          <a:prstGeom prst="downArrow">
            <a:avLst>
              <a:gd name="adj1" fmla="val 50000"/>
              <a:gd name="adj2" fmla="val 1261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157163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Moment Calculations</a:t>
            </a:r>
          </a:p>
        </p:txBody>
      </p:sp>
      <p:sp>
        <p:nvSpPr>
          <p:cNvPr id="25618" name="Rectangle 27"/>
          <p:cNvSpPr>
            <a:spLocks noChangeArrowheads="1"/>
          </p:cNvSpPr>
          <p:nvPr/>
        </p:nvSpPr>
        <p:spPr bwMode="auto">
          <a:xfrm>
            <a:off x="131763" y="960438"/>
            <a:ext cx="1804987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/>
              <a:t>	Truss</a:t>
            </a:r>
            <a:endParaRPr lang="en-US" sz="4000" dirty="0"/>
          </a:p>
        </p:txBody>
      </p:sp>
      <p:sp>
        <p:nvSpPr>
          <p:cNvPr id="25619" name="Text Box 28"/>
          <p:cNvSpPr txBox="1">
            <a:spLocks noChangeArrowheads="1"/>
          </p:cNvSpPr>
          <p:nvPr/>
        </p:nvSpPr>
        <p:spPr bwMode="auto">
          <a:xfrm>
            <a:off x="1687513" y="5100638"/>
            <a:ext cx="1136650" cy="1277273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 smtClean="0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24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8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12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32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5620" name="Rectangle 29"/>
          <p:cNvSpPr>
            <a:spLocks noChangeArrowheads="1"/>
          </p:cNvSpPr>
          <p:nvPr/>
        </p:nvSpPr>
        <p:spPr bwMode="auto">
          <a:xfrm>
            <a:off x="2351088" y="444976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24 ft</a:t>
            </a:r>
          </a:p>
        </p:txBody>
      </p:sp>
      <p:sp>
        <p:nvSpPr>
          <p:cNvPr id="25621" name="Rectangle 30"/>
          <p:cNvSpPr>
            <a:spLocks noChangeArrowheads="1"/>
          </p:cNvSpPr>
          <p:nvPr/>
        </p:nvSpPr>
        <p:spPr bwMode="auto">
          <a:xfrm>
            <a:off x="3968750" y="444182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ft</a:t>
            </a:r>
          </a:p>
        </p:txBody>
      </p:sp>
      <p:sp>
        <p:nvSpPr>
          <p:cNvPr id="25622" name="Rectangle 31"/>
          <p:cNvSpPr>
            <a:spLocks noChangeArrowheads="1"/>
          </p:cNvSpPr>
          <p:nvPr/>
        </p:nvSpPr>
        <p:spPr bwMode="auto">
          <a:xfrm rot="-5400000">
            <a:off x="3234532" y="371078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5623" name="AutoShape 32"/>
          <p:cNvSpPr>
            <a:spLocks noChangeArrowheads="1"/>
          </p:cNvSpPr>
          <p:nvPr/>
        </p:nvSpPr>
        <p:spPr bwMode="auto">
          <a:xfrm>
            <a:off x="3695700" y="3017838"/>
            <a:ext cx="1335088" cy="228600"/>
          </a:xfrm>
          <a:prstGeom prst="rightArrow">
            <a:avLst>
              <a:gd name="adj1" fmla="val 50000"/>
              <a:gd name="adj2" fmla="val 14600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33"/>
          <p:cNvSpPr txBox="1">
            <a:spLocks noChangeArrowheads="1"/>
          </p:cNvSpPr>
          <p:nvPr/>
        </p:nvSpPr>
        <p:spPr bwMode="auto">
          <a:xfrm>
            <a:off x="3856038" y="2613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B</a:t>
            </a:r>
            <a:r>
              <a:rPr lang="en-US" sz="2000" b="1"/>
              <a:t> = 500. lb</a:t>
            </a:r>
          </a:p>
        </p:txBody>
      </p:sp>
      <p:sp>
        <p:nvSpPr>
          <p:cNvPr id="25625" name="Line 35"/>
          <p:cNvSpPr>
            <a:spLocks noChangeShapeType="1"/>
          </p:cNvSpPr>
          <p:nvPr/>
        </p:nvSpPr>
        <p:spPr bwMode="auto">
          <a:xfrm flipV="1">
            <a:off x="1231900" y="4867275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36"/>
          <p:cNvSpPr>
            <a:spLocks noChangeShapeType="1"/>
          </p:cNvSpPr>
          <p:nvPr/>
        </p:nvSpPr>
        <p:spPr bwMode="auto">
          <a:xfrm flipV="1">
            <a:off x="4852988" y="4889500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37"/>
          <p:cNvSpPr>
            <a:spLocks noChangeShapeType="1"/>
          </p:cNvSpPr>
          <p:nvPr/>
        </p:nvSpPr>
        <p:spPr bwMode="auto">
          <a:xfrm>
            <a:off x="117475" y="4806950"/>
            <a:ext cx="1104900" cy="127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38"/>
          <p:cNvSpPr txBox="1">
            <a:spLocks noChangeArrowheads="1"/>
          </p:cNvSpPr>
          <p:nvPr/>
        </p:nvSpPr>
        <p:spPr bwMode="auto">
          <a:xfrm>
            <a:off x="682625" y="57070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Ay</a:t>
            </a:r>
          </a:p>
        </p:txBody>
      </p:sp>
      <p:sp>
        <p:nvSpPr>
          <p:cNvPr id="25629" name="Text Box 39"/>
          <p:cNvSpPr txBox="1">
            <a:spLocks noChangeArrowheads="1"/>
          </p:cNvSpPr>
          <p:nvPr/>
        </p:nvSpPr>
        <p:spPr bwMode="auto">
          <a:xfrm>
            <a:off x="285750" y="4318000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Ax</a:t>
            </a:r>
          </a:p>
        </p:txBody>
      </p:sp>
      <p:sp>
        <p:nvSpPr>
          <p:cNvPr id="25630" name="Text Box 40"/>
          <p:cNvSpPr txBox="1">
            <a:spLocks noChangeArrowheads="1"/>
          </p:cNvSpPr>
          <p:nvPr/>
        </p:nvSpPr>
        <p:spPr bwMode="auto">
          <a:xfrm>
            <a:off x="4835525" y="6192838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Dy</a:t>
            </a:r>
          </a:p>
        </p:txBody>
      </p:sp>
      <p:sp>
        <p:nvSpPr>
          <p:cNvPr id="271401" name="Text Box 41"/>
          <p:cNvSpPr txBox="1">
            <a:spLocks noChangeArrowheads="1"/>
          </p:cNvSpPr>
          <p:nvPr/>
        </p:nvSpPr>
        <p:spPr bwMode="auto">
          <a:xfrm>
            <a:off x="5662613" y="1317625"/>
            <a:ext cx="3503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800" b="1" i="1" dirty="0">
                <a:solidFill>
                  <a:srgbClr val="CC0000"/>
                </a:solidFill>
              </a:rPr>
              <a:t>Select A as the axis of rotation. Solve </a:t>
            </a:r>
            <a:r>
              <a:rPr lang="en-US" sz="1800" b="1" i="1">
                <a:solidFill>
                  <a:srgbClr val="CC0000"/>
                </a:solidFill>
              </a:rPr>
              <a:t>for </a:t>
            </a:r>
            <a:r>
              <a:rPr lang="en-US" sz="1800" b="1" i="1" smtClean="0">
                <a:solidFill>
                  <a:srgbClr val="CC0000"/>
                </a:solidFill>
              </a:rPr>
              <a:t>R</a:t>
            </a:r>
            <a:r>
              <a:rPr lang="en-US" sz="1800" b="1" i="1" baseline="-25000" smtClean="0">
                <a:solidFill>
                  <a:srgbClr val="CC0000"/>
                </a:solidFill>
              </a:rPr>
              <a:t>DY</a:t>
            </a:r>
            <a:endParaRPr lang="en-US" sz="1800" i="1" dirty="0">
              <a:solidFill>
                <a:srgbClr val="CC0000"/>
              </a:solidFill>
            </a:endParaRPr>
          </a:p>
        </p:txBody>
      </p:sp>
      <p:sp>
        <p:nvSpPr>
          <p:cNvPr id="271402" name="Oval 42"/>
          <p:cNvSpPr>
            <a:spLocks noChangeArrowheads="1"/>
          </p:cNvSpPr>
          <p:nvPr/>
        </p:nvSpPr>
        <p:spPr bwMode="auto">
          <a:xfrm>
            <a:off x="4814888" y="6169025"/>
            <a:ext cx="568325" cy="4826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3" name="Line 43"/>
          <p:cNvSpPr>
            <a:spLocks noChangeShapeType="1"/>
          </p:cNvSpPr>
          <p:nvPr/>
        </p:nvSpPr>
        <p:spPr bwMode="auto">
          <a:xfrm flipH="1">
            <a:off x="1247775" y="3121025"/>
            <a:ext cx="24098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4" name="Line 44"/>
          <p:cNvSpPr>
            <a:spLocks noChangeShapeType="1"/>
          </p:cNvSpPr>
          <p:nvPr/>
        </p:nvSpPr>
        <p:spPr bwMode="auto">
          <a:xfrm>
            <a:off x="1247775" y="3116263"/>
            <a:ext cx="0" cy="16589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5" name="Rectangle 45"/>
          <p:cNvSpPr>
            <a:spLocks noChangeArrowheads="1"/>
          </p:cNvSpPr>
          <p:nvPr/>
        </p:nvSpPr>
        <p:spPr bwMode="auto">
          <a:xfrm>
            <a:off x="1247775" y="311943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6" name="Rectangle 46"/>
          <p:cNvSpPr>
            <a:spLocks noChangeArrowheads="1"/>
          </p:cNvSpPr>
          <p:nvPr/>
        </p:nvSpPr>
        <p:spPr bwMode="auto">
          <a:xfrm rot="-5400000">
            <a:off x="805657" y="372983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71407" name="Text Box 47"/>
          <p:cNvSpPr txBox="1">
            <a:spLocks noChangeArrowheads="1"/>
          </p:cNvSpPr>
          <p:nvPr/>
        </p:nvSpPr>
        <p:spPr bwMode="auto">
          <a:xfrm>
            <a:off x="5284788" y="2058988"/>
            <a:ext cx="3783012" cy="390748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l-GR" sz="1700" b="1" dirty="0">
                <a:solidFill>
                  <a:schemeClr val="accent2"/>
                </a:solidFill>
              </a:rPr>
              <a:t>Σ</a:t>
            </a:r>
            <a:r>
              <a:rPr lang="en-US" sz="1700" b="1" dirty="0">
                <a:solidFill>
                  <a:schemeClr val="accent2"/>
                </a:solidFill>
              </a:rPr>
              <a:t>M = 0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M</a:t>
            </a:r>
            <a:r>
              <a:rPr lang="en-US" sz="1700" b="1" baseline="-25000" dirty="0">
                <a:solidFill>
                  <a:schemeClr val="accent2"/>
                </a:solidFill>
              </a:rPr>
              <a:t>D</a:t>
            </a:r>
            <a:r>
              <a:rPr lang="en-US" sz="1700" b="1" dirty="0">
                <a:solidFill>
                  <a:schemeClr val="accent2"/>
                </a:solidFill>
              </a:rPr>
              <a:t> – M</a:t>
            </a:r>
            <a:r>
              <a:rPr lang="en-US" sz="1700" b="1" baseline="-25000" dirty="0">
                <a:solidFill>
                  <a:schemeClr val="accent2"/>
                </a:solidFill>
              </a:rPr>
              <a:t>B</a:t>
            </a:r>
            <a:r>
              <a:rPr lang="en-US" sz="1700" b="1" dirty="0">
                <a:solidFill>
                  <a:schemeClr val="accent2"/>
                </a:solidFill>
              </a:rPr>
              <a:t> – M</a:t>
            </a:r>
            <a:r>
              <a:rPr lang="en-US" sz="1700" b="1" baseline="-25000" dirty="0">
                <a:solidFill>
                  <a:schemeClr val="accent2"/>
                </a:solidFill>
              </a:rPr>
              <a:t>C</a:t>
            </a:r>
            <a:r>
              <a:rPr lang="en-US" sz="1700" b="1" dirty="0">
                <a:solidFill>
                  <a:schemeClr val="accent2"/>
                </a:solidFill>
              </a:rPr>
              <a:t> = 0</a:t>
            </a:r>
            <a:endParaRPr lang="en-US" sz="1700" b="1" baseline="-250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M</a:t>
            </a:r>
            <a:r>
              <a:rPr lang="en-US" sz="1700" b="1" baseline="-25000" dirty="0">
                <a:solidFill>
                  <a:schemeClr val="accent2"/>
                </a:solidFill>
              </a:rPr>
              <a:t>D</a:t>
            </a:r>
            <a:r>
              <a:rPr lang="en-US" sz="1700" b="1" dirty="0">
                <a:solidFill>
                  <a:schemeClr val="accent2"/>
                </a:solidFill>
              </a:rPr>
              <a:t> = M</a:t>
            </a:r>
            <a:r>
              <a:rPr lang="en-US" sz="1700" b="1" baseline="-25000" dirty="0">
                <a:solidFill>
                  <a:schemeClr val="accent2"/>
                </a:solidFill>
              </a:rPr>
              <a:t>B</a:t>
            </a:r>
            <a:r>
              <a:rPr lang="en-US" sz="1700" b="1" dirty="0">
                <a:solidFill>
                  <a:schemeClr val="accent2"/>
                </a:solidFill>
              </a:rPr>
              <a:t> + M</a:t>
            </a:r>
            <a:r>
              <a:rPr lang="en-US" sz="1700" b="1" baseline="-25000" dirty="0">
                <a:solidFill>
                  <a:schemeClr val="accent2"/>
                </a:solidFill>
              </a:rPr>
              <a:t>C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700" b="1" dirty="0" smtClean="0">
                <a:solidFill>
                  <a:schemeClr val="accent2"/>
                </a:solidFill>
              </a:rPr>
              <a:t> x </a:t>
            </a:r>
            <a:r>
              <a:rPr lang="en-US" sz="1700" b="1" dirty="0" err="1" smtClean="0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Dy</a:t>
            </a:r>
            <a:r>
              <a:rPr lang="en-US" sz="1700" b="1" dirty="0" smtClean="0">
                <a:solidFill>
                  <a:schemeClr val="accent2"/>
                </a:solidFill>
              </a:rPr>
              <a:t>  </a:t>
            </a:r>
            <a:r>
              <a:rPr lang="en-US" sz="1700" b="1" dirty="0">
                <a:solidFill>
                  <a:schemeClr val="accent2"/>
                </a:solidFill>
              </a:rPr>
              <a:t>= </a:t>
            </a:r>
            <a:r>
              <a:rPr lang="en-US" sz="1700" b="1" dirty="0" smtClean="0">
                <a:solidFill>
                  <a:schemeClr val="accent2"/>
                </a:solidFill>
              </a:rPr>
              <a:t>(</a:t>
            </a: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700" b="1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>
                <a:solidFill>
                  <a:schemeClr val="accent2"/>
                </a:solidFill>
              </a:rPr>
              <a:t>x F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700" b="1" dirty="0" smtClean="0">
                <a:solidFill>
                  <a:schemeClr val="accent2"/>
                </a:solidFill>
              </a:rPr>
              <a:t>) </a:t>
            </a:r>
            <a:r>
              <a:rPr lang="en-US" sz="1700" b="1" dirty="0">
                <a:solidFill>
                  <a:schemeClr val="accent2"/>
                </a:solidFill>
              </a:rPr>
              <a:t>+ </a:t>
            </a:r>
            <a:r>
              <a:rPr lang="en-US" sz="1700" b="1" dirty="0" smtClean="0">
                <a:solidFill>
                  <a:schemeClr val="accent2"/>
                </a:solidFill>
              </a:rPr>
              <a:t>(</a:t>
            </a: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C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 smtClean="0">
                <a:solidFill>
                  <a:schemeClr val="accent2"/>
                </a:solidFill>
              </a:rPr>
              <a:t>x F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C</a:t>
            </a:r>
            <a:r>
              <a:rPr lang="en-US" sz="1700" b="1" dirty="0" smtClean="0">
                <a:solidFill>
                  <a:schemeClr val="accent2"/>
                </a:solidFill>
              </a:rPr>
              <a:t>) 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smtClean="0">
                <a:solidFill>
                  <a:schemeClr val="accent2"/>
                </a:solidFill>
              </a:rPr>
              <a:t>x </a:t>
            </a:r>
            <a:r>
              <a:rPr lang="en-US" sz="1700" b="1" dirty="0" err="1" smtClean="0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Dy</a:t>
            </a:r>
            <a:r>
              <a:rPr lang="en-US" sz="1700" b="1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>
                <a:solidFill>
                  <a:schemeClr val="accent2"/>
                </a:solidFill>
              </a:rPr>
              <a:t>= </a:t>
            </a:r>
            <a:r>
              <a:rPr lang="en-US" sz="1700" b="1" dirty="0" smtClean="0">
                <a:solidFill>
                  <a:schemeClr val="accent2"/>
                </a:solidFill>
              </a:rPr>
              <a:t>(12 </a:t>
            </a:r>
            <a:r>
              <a:rPr lang="en-US" sz="1700" b="1" dirty="0" err="1" smtClean="0">
                <a:solidFill>
                  <a:schemeClr val="accent2"/>
                </a:solidFill>
              </a:rPr>
              <a:t>ft</a:t>
            </a:r>
            <a:r>
              <a:rPr lang="en-US" sz="1700" b="1" dirty="0" smtClean="0">
                <a:solidFill>
                  <a:schemeClr val="accent2"/>
                </a:solidFill>
              </a:rPr>
              <a:t> x 500</a:t>
            </a:r>
            <a:r>
              <a:rPr lang="en-US" sz="1700" b="1" dirty="0">
                <a:solidFill>
                  <a:schemeClr val="accent2"/>
                </a:solidFill>
              </a:rPr>
              <a:t>. </a:t>
            </a:r>
            <a:r>
              <a:rPr lang="en-US" sz="1700" b="1" dirty="0" err="1" smtClean="0">
                <a:solidFill>
                  <a:schemeClr val="accent2"/>
                </a:solidFill>
              </a:rPr>
              <a:t>lb</a:t>
            </a:r>
            <a:r>
              <a:rPr lang="en-US" sz="1700" b="1" dirty="0" smtClean="0">
                <a:solidFill>
                  <a:schemeClr val="accent2"/>
                </a:solidFill>
              </a:rPr>
              <a:t>)</a:t>
            </a:r>
            <a:r>
              <a:rPr lang="en-US" sz="1700" b="1" dirty="0">
                <a:solidFill>
                  <a:schemeClr val="accent2"/>
                </a:solidFill>
              </a:rPr>
              <a:t/>
            </a:r>
            <a:br>
              <a:rPr lang="en-US" sz="1700" b="1" dirty="0">
                <a:solidFill>
                  <a:schemeClr val="accent2"/>
                </a:solidFill>
              </a:rPr>
            </a:br>
            <a:r>
              <a:rPr lang="en-US" sz="1700" b="1" dirty="0">
                <a:solidFill>
                  <a:schemeClr val="accent2"/>
                </a:solidFill>
              </a:rPr>
              <a:t>                               + </a:t>
            </a:r>
            <a:r>
              <a:rPr lang="en-US" sz="1700" b="1" dirty="0" smtClean="0">
                <a:solidFill>
                  <a:schemeClr val="accent2"/>
                </a:solidFill>
              </a:rPr>
              <a:t>(24 </a:t>
            </a:r>
            <a:r>
              <a:rPr lang="en-US" sz="1700" b="1" dirty="0" err="1" smtClean="0">
                <a:solidFill>
                  <a:schemeClr val="accent2"/>
                </a:solidFill>
              </a:rPr>
              <a:t>ft</a:t>
            </a:r>
            <a:r>
              <a:rPr lang="en-US" sz="1700" b="1" dirty="0" smtClean="0">
                <a:solidFill>
                  <a:schemeClr val="accent2"/>
                </a:solidFill>
              </a:rPr>
              <a:t> x 600</a:t>
            </a:r>
            <a:r>
              <a:rPr lang="en-US" sz="1700" b="1" dirty="0">
                <a:solidFill>
                  <a:schemeClr val="accent2"/>
                </a:solidFill>
              </a:rPr>
              <a:t>. </a:t>
            </a:r>
            <a:r>
              <a:rPr lang="en-US" sz="1700" b="1" dirty="0" err="1" smtClean="0">
                <a:solidFill>
                  <a:schemeClr val="accent2"/>
                </a:solidFill>
              </a:rPr>
              <a:t>lb</a:t>
            </a:r>
            <a:r>
              <a:rPr lang="en-US" sz="1700" b="1" dirty="0" smtClean="0">
                <a:solidFill>
                  <a:schemeClr val="accent2"/>
                </a:solidFill>
              </a:rPr>
              <a:t>)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Dy</a:t>
            </a:r>
            <a:r>
              <a:rPr lang="en-US" sz="1700" b="1" dirty="0">
                <a:solidFill>
                  <a:schemeClr val="accent2"/>
                </a:solidFill>
              </a:rPr>
              <a:t> x 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= 60</a:t>
            </a:r>
            <a:r>
              <a:rPr lang="en-US" sz="1700" b="1" u="sng" dirty="0">
                <a:solidFill>
                  <a:schemeClr val="accent2"/>
                </a:solidFill>
              </a:rPr>
              <a:t>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r>
              <a:rPr lang="en-US" sz="1700" b="1" dirty="0">
                <a:solidFill>
                  <a:schemeClr val="accent2"/>
                </a:solidFill>
              </a:rPr>
              <a:t> + 14</a:t>
            </a:r>
            <a:r>
              <a:rPr lang="en-US" sz="1700" b="1" u="sng" dirty="0">
                <a:solidFill>
                  <a:schemeClr val="accent2"/>
                </a:solidFill>
              </a:rPr>
              <a:t>400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Dy</a:t>
            </a:r>
            <a:r>
              <a:rPr lang="en-US" sz="1700" b="1" dirty="0">
                <a:solidFill>
                  <a:schemeClr val="accent2"/>
                </a:solidFill>
              </a:rPr>
              <a:t> x 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= 20</a:t>
            </a:r>
            <a:r>
              <a:rPr lang="en-US" sz="1700" b="1" u="sng" dirty="0">
                <a:solidFill>
                  <a:schemeClr val="accent2"/>
                </a:solidFill>
              </a:rPr>
              <a:t>400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5757863" y="4937125"/>
            <a:ext cx="23383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>
                <a:solidFill>
                  <a:srgbClr val="0066CC"/>
                </a:solidFill>
              </a:rPr>
              <a:t> </a:t>
            </a:r>
            <a:r>
              <a:rPr lang="en-US" sz="1700" b="1">
                <a:solidFill>
                  <a:schemeClr val="accent2"/>
                </a:solidFill>
              </a:rPr>
              <a:t>32 ft            32 ft</a:t>
            </a:r>
            <a:r>
              <a:rPr lang="en-US" sz="1700"/>
              <a:t> </a:t>
            </a:r>
          </a:p>
        </p:txBody>
      </p:sp>
      <p:sp>
        <p:nvSpPr>
          <p:cNvPr id="271409" name="Line 49"/>
          <p:cNvSpPr>
            <a:spLocks noChangeShapeType="1"/>
          </p:cNvSpPr>
          <p:nvPr/>
        </p:nvSpPr>
        <p:spPr bwMode="auto">
          <a:xfrm flipH="1">
            <a:off x="5976938" y="4751388"/>
            <a:ext cx="523875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1" name="Line 51"/>
          <p:cNvSpPr>
            <a:spLocks noChangeShapeType="1"/>
          </p:cNvSpPr>
          <p:nvPr/>
        </p:nvSpPr>
        <p:spPr bwMode="auto">
          <a:xfrm flipH="1">
            <a:off x="7331075" y="5037138"/>
            <a:ext cx="26193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2" name="Line 52"/>
          <p:cNvSpPr>
            <a:spLocks noChangeShapeType="1"/>
          </p:cNvSpPr>
          <p:nvPr/>
        </p:nvSpPr>
        <p:spPr bwMode="auto">
          <a:xfrm flipH="1">
            <a:off x="7573963" y="4748213"/>
            <a:ext cx="2635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3" name="Text Box 53"/>
          <p:cNvSpPr txBox="1">
            <a:spLocks noChangeArrowheads="1"/>
          </p:cNvSpPr>
          <p:nvPr/>
        </p:nvSpPr>
        <p:spPr bwMode="auto">
          <a:xfrm>
            <a:off x="5491163" y="5322888"/>
            <a:ext cx="3268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800" b="1">
                <a:solidFill>
                  <a:srgbClr val="FF0000"/>
                </a:solidFill>
              </a:rPr>
              <a:t>R</a:t>
            </a:r>
            <a:r>
              <a:rPr lang="en-US" sz="1800" b="1" baseline="-25000">
                <a:solidFill>
                  <a:srgbClr val="FF0000"/>
                </a:solidFill>
              </a:rPr>
              <a:t>DY</a:t>
            </a:r>
            <a:r>
              <a:rPr lang="en-US" sz="1800" b="1">
                <a:solidFill>
                  <a:srgbClr val="FF0000"/>
                </a:solidFill>
              </a:rPr>
              <a:t> = 640 lb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5416550" y="4983163"/>
            <a:ext cx="2443163" cy="1587"/>
            <a:chOff x="3484" y="3155"/>
            <a:chExt cx="1539" cy="1"/>
          </a:xfrm>
        </p:grpSpPr>
        <p:sp>
          <p:nvSpPr>
            <p:cNvPr id="25645" name="Line 55"/>
            <p:cNvSpPr>
              <a:spLocks noChangeShapeType="1"/>
            </p:cNvSpPr>
            <p:nvPr/>
          </p:nvSpPr>
          <p:spPr bwMode="auto">
            <a:xfrm>
              <a:off x="3484" y="3155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Line 56"/>
            <p:cNvSpPr>
              <a:spLocks noChangeShapeType="1"/>
            </p:cNvSpPr>
            <p:nvPr/>
          </p:nvSpPr>
          <p:spPr bwMode="auto">
            <a:xfrm>
              <a:off x="4273" y="3156"/>
              <a:ext cx="75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1418" name="Line 58"/>
          <p:cNvSpPr>
            <a:spLocks noChangeShapeType="1"/>
          </p:cNvSpPr>
          <p:nvPr/>
        </p:nvSpPr>
        <p:spPr bwMode="auto">
          <a:xfrm flipH="1">
            <a:off x="5900738" y="5024438"/>
            <a:ext cx="523875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720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14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1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1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7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7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7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1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1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1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1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7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7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401" grpId="0"/>
      <p:bldP spid="271402" grpId="0" animBg="1"/>
      <p:bldP spid="271403" grpId="0" animBg="1"/>
      <p:bldP spid="271404" grpId="0" animBg="1"/>
      <p:bldP spid="271405" grpId="0" uiExpand="1" animBg="1"/>
      <p:bldP spid="271406" grpId="0" uiExpand="1"/>
      <p:bldP spid="271407" grpId="0" uiExpand="1" build="p" animBg="1"/>
      <p:bldP spid="271408" grpId="0"/>
      <p:bldP spid="271409" grpId="0" animBg="1"/>
      <p:bldP spid="271411" grpId="0" animBg="1"/>
      <p:bldP spid="271412" grpId="0" animBg="1"/>
      <p:bldP spid="271413" grpId="0"/>
      <p:bldP spid="2714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3" y="30163"/>
            <a:ext cx="8077200" cy="996950"/>
          </a:xfrm>
        </p:spPr>
        <p:txBody>
          <a:bodyPr/>
          <a:lstStyle/>
          <a:p>
            <a:pPr eaLnBrk="1" hangingPunct="1"/>
            <a:r>
              <a:rPr lang="en-US" smtClean="0"/>
              <a:t>Moment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3838" y="977900"/>
            <a:ext cx="8489950" cy="2789238"/>
          </a:xfrm>
        </p:spPr>
        <p:txBody>
          <a:bodyPr/>
          <a:lstStyle/>
          <a:p>
            <a:pPr indent="3175" eaLnBrk="1" hangingPunct="1">
              <a:buNone/>
            </a:pP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moment</a:t>
            </a:r>
            <a:r>
              <a:rPr lang="en-US" i="1" dirty="0" smtClean="0"/>
              <a:t> </a:t>
            </a:r>
            <a:r>
              <a:rPr lang="en-US" dirty="0" smtClean="0"/>
              <a:t>of a force is a measure of the tendency of the force to rotate the body upon which it acts.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195513" y="3900488"/>
            <a:ext cx="4914900" cy="2355850"/>
            <a:chOff x="1383" y="2457"/>
            <a:chExt cx="3096" cy="1484"/>
          </a:xfrm>
        </p:grpSpPr>
        <p:grpSp>
          <p:nvGrpSpPr>
            <p:cNvPr id="6149" name="Group 35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6157" name="Group 36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6161" name="Oval 37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3" name="Rectangle 39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4" name="AutoShape 40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8" name="Group 41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6159" name="AutoShape 42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WordArt 4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6150" name="Group 44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6151" name="Group 45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6153" name="Oval 46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4" name="Rectangle 47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5" name="Rectangle 48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" name="AutoShape 49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2" name="AutoShape 50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7192" name="Group 6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7196" name="Oval 7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Rectangl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Rectangle 9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AutoShape 10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3" name="Group 11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7194" name="AutoShape 12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WordArt 1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7172" name="Group 14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7186" name="Group 15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7188" name="Oval 1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Rectangl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Rectangle 1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AutoShape 1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7" name="AutoShape 20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240664" name="Oval 24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75013" y="3117850"/>
            <a:ext cx="3263900" cy="1936750"/>
            <a:chOff x="2063" y="1964"/>
            <a:chExt cx="2056" cy="1220"/>
          </a:xfrm>
        </p:grpSpPr>
        <p:sp>
          <p:nvSpPr>
            <p:cNvPr id="7182" name="Line 2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2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2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2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4206875" y="45720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= </a:t>
            </a:r>
            <a:r>
              <a:rPr lang="en-US" sz="3600" b="1" dirty="0" smtClean="0">
                <a:solidFill>
                  <a:schemeClr val="accent2"/>
                </a:solidFill>
              </a:rPr>
              <a:t>d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240671" name="Text Box 31"/>
          <p:cNvSpPr txBox="1">
            <a:spLocks noChangeArrowheads="1"/>
          </p:cNvSpPr>
          <p:nvPr/>
        </p:nvSpPr>
        <p:spPr bwMode="auto">
          <a:xfrm>
            <a:off x="3967163" y="3074988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5F5F5F"/>
                </a:solidFill>
              </a:rPr>
              <a:t>lever arm</a:t>
            </a:r>
          </a:p>
        </p:txBody>
      </p:sp>
      <p:sp>
        <p:nvSpPr>
          <p:cNvPr id="240672" name="Rectangle 32"/>
          <p:cNvSpPr>
            <a:spLocks noChangeArrowheads="1"/>
          </p:cNvSpPr>
          <p:nvPr/>
        </p:nvSpPr>
        <p:spPr bwMode="auto">
          <a:xfrm>
            <a:off x="5976938" y="1444625"/>
            <a:ext cx="887412" cy="1633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742950" y="5440363"/>
            <a:ext cx="807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The distance must be </a:t>
            </a:r>
            <a:r>
              <a:rPr lang="en-US" sz="3200" b="1"/>
              <a:t>perpendicular</a:t>
            </a:r>
            <a:r>
              <a:rPr lang="en-US" sz="2400" b="1">
                <a:solidFill>
                  <a:schemeClr val="accent2"/>
                </a:solidFill>
              </a:rPr>
              <a:t> to the force.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534429" y="1214443"/>
            <a:ext cx="0" cy="1828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1" grpId="0"/>
      <p:bldP spid="240663" grpId="0"/>
      <p:bldP spid="240664" grpId="0" animBg="1"/>
      <p:bldP spid="240662" grpId="0" animBg="1"/>
      <p:bldP spid="240669" grpId="0"/>
      <p:bldP spid="240671" grpId="0"/>
      <p:bldP spid="240672" grpId="0" animBg="1"/>
      <p:bldP spid="2406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Moments Formula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8216" name="Group 4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8220" name="Oval 5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Rectangle 6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Rectangle 7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AutoShap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7" name="Group 9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8218" name="AutoShape 10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WordArt 11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8196" name="Group 12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8210" name="Group 13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8212" name="Oval 14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Rectangle 15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Rectangle 16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AutoShap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1" name="AutoShape 18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Text Box 19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8198" name="Text Box 20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8199" name="Oval 21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19" name="Text Box 31"/>
          <p:cNvSpPr txBox="1">
            <a:spLocks noChangeArrowheads="1"/>
          </p:cNvSpPr>
          <p:nvPr/>
        </p:nvSpPr>
        <p:spPr bwMode="auto">
          <a:xfrm>
            <a:off x="2219325" y="5351463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</a:rPr>
              <a:t>Moment</a:t>
            </a:r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2670175" y="5362575"/>
            <a:ext cx="1431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chemeClr val="accent2"/>
                </a:solidFill>
              </a:rPr>
              <a:t>M</a:t>
            </a:r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2435225" y="5367338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</a:rPr>
              <a:t>M = </a:t>
            </a:r>
            <a:r>
              <a:rPr lang="en-US" sz="5400" b="1" dirty="0" smtClean="0">
                <a:solidFill>
                  <a:schemeClr val="accent2"/>
                </a:solidFill>
              </a:rPr>
              <a:t>d </a:t>
            </a:r>
            <a:r>
              <a:rPr lang="en-US" sz="5400" b="1" dirty="0">
                <a:solidFill>
                  <a:schemeClr val="accent2"/>
                </a:solidFill>
              </a:rPr>
              <a:t>x </a:t>
            </a:r>
            <a:r>
              <a:rPr lang="en-US" sz="5400" b="1" dirty="0" smtClean="0">
                <a:solidFill>
                  <a:schemeClr val="accent2"/>
                </a:solidFill>
              </a:rPr>
              <a:t>F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grpSp>
        <p:nvGrpSpPr>
          <p:cNvPr id="8204" name="Group 34"/>
          <p:cNvGrpSpPr>
            <a:grpSpLocks/>
          </p:cNvGrpSpPr>
          <p:nvPr/>
        </p:nvGrpSpPr>
        <p:grpSpPr bwMode="auto">
          <a:xfrm>
            <a:off x="3284538" y="3155950"/>
            <a:ext cx="3263900" cy="1936750"/>
            <a:chOff x="2063" y="1964"/>
            <a:chExt cx="2056" cy="1220"/>
          </a:xfrm>
        </p:grpSpPr>
        <p:sp>
          <p:nvSpPr>
            <p:cNvPr id="8206" name="Line 3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3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3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3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8205" name="Text Box 39"/>
          <p:cNvSpPr txBox="1">
            <a:spLocks noChangeArrowheads="1"/>
          </p:cNvSpPr>
          <p:nvPr/>
        </p:nvSpPr>
        <p:spPr bwMode="auto">
          <a:xfrm>
            <a:off x="4287838" y="4467225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= </a:t>
            </a:r>
            <a:r>
              <a:rPr lang="en-US" sz="3600" b="1" dirty="0" smtClean="0">
                <a:solidFill>
                  <a:schemeClr val="accent2"/>
                </a:solidFill>
              </a:rPr>
              <a:t>d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2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19" grpId="0"/>
      <p:bldP spid="242719" grpId="1"/>
      <p:bldP spid="242720" grpId="0"/>
      <p:bldP spid="2427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0"/>
            <a:ext cx="8501062" cy="996950"/>
          </a:xfrm>
        </p:spPr>
        <p:txBody>
          <a:bodyPr/>
          <a:lstStyle/>
          <a:p>
            <a:pPr eaLnBrk="1" hangingPunct="1"/>
            <a:r>
              <a:rPr lang="en-US" sz="4000" smtClean="0"/>
              <a:t>Units for Moments</a:t>
            </a:r>
          </a:p>
        </p:txBody>
      </p:sp>
      <p:graphicFrame>
        <p:nvGraphicFramePr>
          <p:cNvPr id="244781" name="Group 4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533409461"/>
              </p:ext>
            </p:extLst>
          </p:nvPr>
        </p:nvGraphicFramePr>
        <p:xfrm>
          <a:off x="233363" y="1206500"/>
          <a:ext cx="8489950" cy="3783013"/>
        </p:xfrm>
        <a:graphic>
          <a:graphicData uri="http://schemas.openxmlformats.org/drawingml/2006/table">
            <a:tbl>
              <a:tblPr/>
              <a:tblGrid>
                <a:gridCol w="2122487"/>
                <a:gridCol w="2122488"/>
                <a:gridCol w="2122487"/>
                <a:gridCol w="2122488"/>
              </a:tblGrid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English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Pound force (lbf)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Foot (ft)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lbf-ft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Newton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Meter 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Rotation Direction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206500"/>
            <a:ext cx="8489950" cy="18319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In order to add moments, it is important to know if the direction is clockwise (CW) or counterclockwise (CCW).</a:t>
            </a:r>
          </a:p>
          <a:p>
            <a:pPr marL="0" indent="0" eaLnBrk="1" hangingPunct="1"/>
            <a:endParaRPr lang="en-US" sz="2800" dirty="0" smtClean="0"/>
          </a:p>
        </p:txBody>
      </p:sp>
      <p:sp>
        <p:nvSpPr>
          <p:cNvPr id="296966" name="AutoShape 6"/>
          <p:cNvSpPr>
            <a:spLocks noChangeArrowheads="1"/>
          </p:cNvSpPr>
          <p:nvPr/>
        </p:nvSpPr>
        <p:spPr bwMode="auto">
          <a:xfrm>
            <a:off x="4791075" y="5138738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AutoShape 7"/>
          <p:cNvSpPr>
            <a:spLocks noChangeArrowheads="1"/>
          </p:cNvSpPr>
          <p:nvPr/>
        </p:nvSpPr>
        <p:spPr bwMode="auto">
          <a:xfrm flipH="1">
            <a:off x="4943475" y="3287713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1312863" y="3576638"/>
            <a:ext cx="45720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CCW is positive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CW is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6" grpId="0" animBg="1"/>
      <p:bldP spid="2969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112838"/>
            <a:ext cx="2884487" cy="8794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Wrench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93738" y="2443163"/>
            <a:ext cx="3790950" cy="2382837"/>
            <a:chOff x="4140" y="2106"/>
            <a:chExt cx="4140" cy="2394"/>
          </a:xfrm>
        </p:grpSpPr>
        <p:grpSp>
          <p:nvGrpSpPr>
            <p:cNvPr id="14351" name="Group 5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14355" name="Oval 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Rectangle 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Rectangle 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AutoShape 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2" name="Group 10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WordArt 12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noFill/>
                    <a:latin typeface="Arial Black"/>
                  </a:rPr>
                  <a:t>FORCE</a:t>
                </a:r>
              </a:p>
            </p:txBody>
          </p:sp>
        </p:grpSp>
      </p:grpSp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4287838" y="222250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950913" y="4095750"/>
            <a:ext cx="3263900" cy="1936750"/>
            <a:chOff x="767" y="2580"/>
            <a:chExt cx="2056" cy="1220"/>
          </a:xfrm>
        </p:grpSpPr>
        <p:sp>
          <p:nvSpPr>
            <p:cNvPr id="14347" name="Line 18"/>
            <p:cNvSpPr>
              <a:spLocks noChangeShapeType="1"/>
            </p:cNvSpPr>
            <p:nvPr/>
          </p:nvSpPr>
          <p:spPr bwMode="auto">
            <a:xfrm>
              <a:off x="767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9"/>
            <p:cNvSpPr>
              <a:spLocks noChangeShapeType="1"/>
            </p:cNvSpPr>
            <p:nvPr/>
          </p:nvSpPr>
          <p:spPr bwMode="auto">
            <a:xfrm>
              <a:off x="767" y="3364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20"/>
            <p:cNvSpPr>
              <a:spLocks noChangeShapeType="1"/>
            </p:cNvSpPr>
            <p:nvPr/>
          </p:nvSpPr>
          <p:spPr bwMode="auto">
            <a:xfrm>
              <a:off x="2817" y="2580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Text Box 22"/>
            <p:cNvSpPr txBox="1">
              <a:spLocks noChangeArrowheads="1"/>
            </p:cNvSpPr>
            <p:nvPr/>
          </p:nvSpPr>
          <p:spPr bwMode="auto">
            <a:xfrm>
              <a:off x="1338" y="3203"/>
              <a:ext cx="91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rIns="0"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9.0 in.</a:t>
              </a:r>
            </a:p>
          </p:txBody>
        </p:sp>
      </p:grpSp>
      <p:sp>
        <p:nvSpPr>
          <p:cNvPr id="251929" name="Text Box 25"/>
          <p:cNvSpPr txBox="1">
            <a:spLocks noChangeArrowheads="1"/>
          </p:cNvSpPr>
          <p:nvPr/>
        </p:nvSpPr>
        <p:spPr bwMode="auto">
          <a:xfrm>
            <a:off x="5303838" y="3175000"/>
            <a:ext cx="3603625" cy="2832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 i="1" dirty="0">
                <a:solidFill>
                  <a:srgbClr val="CC0000"/>
                </a:solidFill>
              </a:rPr>
              <a:t>Use the right-hand rule to determine positive and negative.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9.0 in. =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-15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baseline="30000" dirty="0">
                <a:solidFill>
                  <a:schemeClr val="accent2"/>
                </a:solidFill>
              </a:rPr>
              <a:t>            </a:t>
            </a:r>
            <a:r>
              <a:rPr lang="en-US" sz="2400" b="1" i="1" baseline="30000" dirty="0">
                <a:solidFill>
                  <a:srgbClr val="CC0000"/>
                </a:solidFill>
              </a:rPr>
              <a:t>(15 </a:t>
            </a:r>
            <a:r>
              <a:rPr lang="en-US" sz="2400" b="1" i="1" baseline="30000" dirty="0" err="1">
                <a:solidFill>
                  <a:srgbClr val="CC0000"/>
                </a:solidFill>
              </a:rPr>
              <a:t>lb-ft</a:t>
            </a:r>
            <a:r>
              <a:rPr lang="en-US" sz="2400" b="1" i="1" baseline="30000" dirty="0">
                <a:solidFill>
                  <a:srgbClr val="CC0000"/>
                </a:solidFill>
              </a:rPr>
              <a:t> clockwise)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633413" y="3140075"/>
            <a:ext cx="1084262" cy="933450"/>
            <a:chOff x="399" y="1978"/>
            <a:chExt cx="683" cy="588"/>
          </a:xfrm>
        </p:grpSpPr>
        <p:sp>
          <p:nvSpPr>
            <p:cNvPr id="14345" name="AutoShape 3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Text Box 3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19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5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51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51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51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51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51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7" grpId="0"/>
      <p:bldP spid="251929" grpId="0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7163" y="1008063"/>
            <a:ext cx="3392487" cy="8794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Longer Wrench</a:t>
            </a: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6937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3208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8" name="Group 10"/>
          <p:cNvGrpSpPr>
            <a:grpSpLocks/>
          </p:cNvGrpSpPr>
          <p:nvPr/>
        </p:nvGrpSpPr>
        <p:grpSpPr bwMode="auto">
          <a:xfrm>
            <a:off x="5164138" y="2443163"/>
            <a:ext cx="512762" cy="1612900"/>
            <a:chOff x="7740" y="1980"/>
            <a:chExt cx="560" cy="1620"/>
          </a:xfrm>
        </p:grpSpPr>
        <p:sp>
          <p:nvSpPr>
            <p:cNvPr id="15379" name="AutoShape 11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5489575" y="213836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15370" name="Group 22"/>
          <p:cNvGrpSpPr>
            <a:grpSpLocks/>
          </p:cNvGrpSpPr>
          <p:nvPr/>
        </p:nvGrpSpPr>
        <p:grpSpPr bwMode="auto">
          <a:xfrm>
            <a:off x="919163" y="4095750"/>
            <a:ext cx="4527550" cy="1936750"/>
            <a:chOff x="579" y="2580"/>
            <a:chExt cx="2852" cy="1220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1.0 </a:t>
              </a:r>
              <a:r>
                <a:rPr lang="en-US" sz="2400" b="1" dirty="0" err="1">
                  <a:solidFill>
                    <a:schemeClr val="accent2"/>
                  </a:solidFill>
                </a:rPr>
                <a:t>ft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6319838" y="3175000"/>
            <a:ext cx="2587625" cy="1320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1.0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-20.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grpSp>
        <p:nvGrpSpPr>
          <p:cNvPr id="15372" name="Group 25"/>
          <p:cNvGrpSpPr>
            <a:grpSpLocks/>
          </p:cNvGrpSpPr>
          <p:nvPr/>
        </p:nvGrpSpPr>
        <p:grpSpPr bwMode="auto">
          <a:xfrm>
            <a:off x="582613" y="3203575"/>
            <a:ext cx="1084262" cy="933450"/>
            <a:chOff x="399" y="1978"/>
            <a:chExt cx="683" cy="588"/>
          </a:xfrm>
        </p:grpSpPr>
        <p:sp>
          <p:nvSpPr>
            <p:cNvPr id="15373" name="AutoShape 2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Text Box 2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8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8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9" grpId="0" build="p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50" name="Line 34"/>
          <p:cNvSpPr>
            <a:spLocks noChangeShapeType="1"/>
          </p:cNvSpPr>
          <p:nvPr/>
        </p:nvSpPr>
        <p:spPr bwMode="auto">
          <a:xfrm>
            <a:off x="687388" y="2703513"/>
            <a:ext cx="0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204788" y="931863"/>
            <a:ext cx="4106862" cy="8794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L - Shaped Wrench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8969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5240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93" name="Group 8"/>
          <p:cNvGrpSpPr>
            <a:grpSpLocks/>
          </p:cNvGrpSpPr>
          <p:nvPr/>
        </p:nvGrpSpPr>
        <p:grpSpPr bwMode="auto">
          <a:xfrm rot="-5400000">
            <a:off x="4539456" y="1878807"/>
            <a:ext cx="512763" cy="1612900"/>
            <a:chOff x="7740" y="1980"/>
            <a:chExt cx="560" cy="1620"/>
          </a:xfrm>
        </p:grpSpPr>
        <p:sp>
          <p:nvSpPr>
            <p:cNvPr id="16412" name="AutoShape 9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WordArt 10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438525" y="206851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0833" name="Text Box 17"/>
          <p:cNvSpPr txBox="1">
            <a:spLocks noChangeArrowheads="1"/>
          </p:cNvSpPr>
          <p:nvPr/>
        </p:nvSpPr>
        <p:spPr bwMode="auto">
          <a:xfrm>
            <a:off x="6270625" y="2563813"/>
            <a:ext cx="2479675" cy="178510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3 in. = </a:t>
            </a:r>
            <a:r>
              <a:rPr lang="en-US" sz="2000" b="1" dirty="0" smtClean="0">
                <a:solidFill>
                  <a:schemeClr val="accent2"/>
                </a:solidFill>
              </a:rPr>
              <a:t>.25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.</a:t>
            </a:r>
            <a:r>
              <a:rPr lang="en-US" sz="2000" b="1" dirty="0" smtClean="0">
                <a:solidFill>
                  <a:schemeClr val="accent2"/>
                </a:solidFill>
              </a:rPr>
              <a:t>25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-5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sp>
        <p:nvSpPr>
          <p:cNvPr id="16396" name="Rectangle 21"/>
          <p:cNvSpPr>
            <a:spLocks noChangeArrowheads="1"/>
          </p:cNvSpPr>
          <p:nvPr/>
        </p:nvSpPr>
        <p:spPr bwMode="auto">
          <a:xfrm>
            <a:off x="5603875" y="2520950"/>
            <a:ext cx="442913" cy="15509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23"/>
          <p:cNvGrpSpPr>
            <a:grpSpLocks/>
          </p:cNvGrpSpPr>
          <p:nvPr/>
        </p:nvGrpSpPr>
        <p:grpSpPr bwMode="auto">
          <a:xfrm>
            <a:off x="795338" y="3381375"/>
            <a:ext cx="1084262" cy="933450"/>
            <a:chOff x="399" y="1978"/>
            <a:chExt cx="683" cy="588"/>
          </a:xfrm>
        </p:grpSpPr>
        <p:sp>
          <p:nvSpPr>
            <p:cNvPr id="16410" name="AutoShape 24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Text Box 25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0843" name="Line 27"/>
          <p:cNvSpPr>
            <a:spLocks noChangeShapeType="1"/>
          </p:cNvSpPr>
          <p:nvPr/>
        </p:nvSpPr>
        <p:spPr bwMode="auto">
          <a:xfrm flipH="1">
            <a:off x="1155700" y="2681288"/>
            <a:ext cx="2990850" cy="47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4" name="Line 28"/>
          <p:cNvSpPr>
            <a:spLocks noChangeShapeType="1"/>
          </p:cNvSpPr>
          <p:nvPr/>
        </p:nvSpPr>
        <p:spPr bwMode="auto">
          <a:xfrm flipH="1">
            <a:off x="1150938" y="2700338"/>
            <a:ext cx="4762" cy="15970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5" name="Rectangle 29"/>
          <p:cNvSpPr>
            <a:spLocks noChangeArrowheads="1"/>
          </p:cNvSpPr>
          <p:nvPr/>
        </p:nvSpPr>
        <p:spPr bwMode="auto">
          <a:xfrm>
            <a:off x="1158875" y="268763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6" name="Rectangle 30"/>
          <p:cNvSpPr>
            <a:spLocks noChangeArrowheads="1"/>
          </p:cNvSpPr>
          <p:nvPr/>
        </p:nvSpPr>
        <p:spPr bwMode="auto">
          <a:xfrm rot="-5400000">
            <a:off x="391319" y="3188494"/>
            <a:ext cx="6413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3 in.</a:t>
            </a:r>
          </a:p>
        </p:txBody>
      </p:sp>
      <p:sp>
        <p:nvSpPr>
          <p:cNvPr id="16402" name="Oval 31"/>
          <p:cNvSpPr>
            <a:spLocks noChangeArrowheads="1"/>
          </p:cNvSpPr>
          <p:nvPr/>
        </p:nvSpPr>
        <p:spPr bwMode="auto">
          <a:xfrm>
            <a:off x="1111250" y="424180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48" name="Line 32"/>
          <p:cNvSpPr>
            <a:spLocks noChangeShapeType="1"/>
          </p:cNvSpPr>
          <p:nvPr/>
        </p:nvSpPr>
        <p:spPr bwMode="auto">
          <a:xfrm flipH="1">
            <a:off x="377825" y="42767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9" name="Line 33"/>
          <p:cNvSpPr>
            <a:spLocks noChangeShapeType="1"/>
          </p:cNvSpPr>
          <p:nvPr/>
        </p:nvSpPr>
        <p:spPr bwMode="auto">
          <a:xfrm flipH="1">
            <a:off x="365125" y="27019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5" name="Group 22"/>
          <p:cNvGrpSpPr>
            <a:grpSpLocks/>
          </p:cNvGrpSpPr>
          <p:nvPr/>
        </p:nvGrpSpPr>
        <p:grpSpPr bwMode="auto">
          <a:xfrm>
            <a:off x="1136650" y="4137025"/>
            <a:ext cx="4687888" cy="1936750"/>
            <a:chOff x="579" y="2580"/>
            <a:chExt cx="2852" cy="1220"/>
          </a:xfrm>
        </p:grpSpPr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1.0 </a:t>
              </a:r>
              <a:r>
                <a:rPr lang="en-US" sz="2400" b="1" dirty="0" err="1">
                  <a:solidFill>
                    <a:schemeClr val="accent2"/>
                  </a:solidFill>
                </a:rPr>
                <a:t>ft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908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0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90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90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90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50" grpId="0" animBg="1"/>
      <p:bldP spid="290833" grpId="0" build="p" animBg="1" autoUpdateAnimBg="0"/>
      <p:bldP spid="290843" grpId="0" animBg="1"/>
      <p:bldP spid="290844" grpId="0" animBg="1"/>
      <p:bldP spid="290845" grpId="0" animBg="1"/>
      <p:bldP spid="290846" grpId="0" animBg="1"/>
      <p:bldP spid="290848" grpId="0" animBg="1"/>
      <p:bldP spid="2908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38&quot;&gt;&lt;object type=&quot;3&quot; unique_id=&quot;10139&quot;&gt;&lt;property id=&quot;20148&quot; value=&quot;5&quot;/&gt;&lt;property id=&quot;20300&quot; value=&quot;Slide 1 - &amp;quot;Moments&amp;quot;&quot;/&gt;&lt;property id=&quot;20307&quot; value=&quot;424&quot;/&gt;&lt;/object&gt;&lt;object type=&quot;3&quot; unique_id=&quot;10140&quot;&gt;&lt;property id=&quot;20148&quot; value=&quot;5&quot;/&gt;&lt;property id=&quot;20300&quot; value=&quot;Slide 2 - &amp;quot;Moment&amp;quot;&quot;/&gt;&lt;property id=&quot;20307&quot; value=&quot;393&quot;/&gt;&lt;/object&gt;&lt;object type=&quot;3&quot; unique_id=&quot;10141&quot;&gt;&lt;property id=&quot;20148&quot; value=&quot;5&quot;/&gt;&lt;property id=&quot;20300&quot; value=&quot;Slide 3 - &amp;quot;Terminology&amp;quot;&quot;/&gt;&lt;property id=&quot;20307&quot; value=&quot;396&quot;/&gt;&lt;/object&gt;&lt;object type=&quot;3&quot; unique_id=&quot;10142&quot;&gt;&lt;property id=&quot;20148&quot; value=&quot;5&quot;/&gt;&lt;property id=&quot;20300&quot; value=&quot;Slide 4 - &amp;quot;Moments Formula&amp;quot;&quot;/&gt;&lt;property id=&quot;20307&quot; value=&quot;397&quot;/&gt;&lt;/object&gt;&lt;object type=&quot;3&quot; unique_id=&quot;10143&quot;&gt;&lt;property id=&quot;20148&quot; value=&quot;5&quot;/&gt;&lt;property id=&quot;20300&quot; value=&quot;Slide 5 - &amp;quot;Units for Moments&amp;quot;&quot;/&gt;&lt;property id=&quot;20307&quot; value=&quot;398&quot;/&gt;&lt;/object&gt;&lt;object type=&quot;3&quot; unique_id=&quot;10144&quot;&gt;&lt;property id=&quot;20148&quot; value=&quot;5&quot;/&gt;&lt;property id=&quot;20300&quot; value=&quot;Slide 6 - &amp;quot;Rotation Direction&amp;quot;&quot;/&gt;&lt;property id=&quot;20307&quot; value=&quot;423&quot;/&gt;&lt;/object&gt;&lt;object type=&quot;3&quot; unique_id=&quot;10145&quot;&gt;&lt;property id=&quot;20148&quot; value=&quot;5&quot;/&gt;&lt;property id=&quot;20300&quot; value=&quot;Slide 7 - &amp;quot;Right-Hand Rule&amp;quot;&quot;/&gt;&lt;property id=&quot;20307&quot; value=&quot;399&quot;/&gt;&lt;/object&gt;&lt;object type=&quot;3&quot; unique_id=&quot;10146&quot;&gt;&lt;property id=&quot;20148&quot; value=&quot;5&quot;/&gt;&lt;property id=&quot;20300&quot; value=&quot;Slide 8 - &amp;quot;Right-Hand Rule&amp;quot;&quot;/&gt;&lt;property id=&quot;20307&quot; value=&quot;419&quot;/&gt;&lt;/object&gt;&lt;object type=&quot;3&quot; unique_id=&quot;10147&quot;&gt;&lt;property id=&quot;20148&quot; value=&quot;5&quot;/&gt;&lt;property id=&quot;20300&quot; value=&quot;Slide 9 - &amp;quot;Right-Hand Rule&amp;quot;&quot;/&gt;&lt;property id=&quot;20307&quot; value=&quot;418&quot;/&gt;&lt;/object&gt;&lt;object type=&quot;3&quot; unique_id=&quot;10148&quot;&gt;&lt;property id=&quot;20148&quot; value=&quot;5&quot;/&gt;&lt;property id=&quot;20300&quot; value=&quot;Slide 10 - &amp;quot;Moment Calculations&amp;quot;&quot;/&gt;&lt;property id=&quot;20307&quot; value=&quot;400&quot;/&gt;&lt;/object&gt;&lt;object type=&quot;3&quot; unique_id=&quot;10149&quot;&gt;&lt;property id=&quot;20148&quot; value=&quot;5&quot;/&gt;&lt;property id=&quot;20300&quot; value=&quot;Slide 11 - &amp;quot;Moment Calculations&amp;quot;&quot;/&gt;&lt;property id=&quot;20307&quot; value=&quot;416&quot;/&gt;&lt;/object&gt;&lt;object type=&quot;3&quot; unique_id=&quot;10150&quot;&gt;&lt;property id=&quot;20148&quot; value=&quot;5&quot;/&gt;&lt;property id=&quot;20300&quot; value=&quot;Slide 12 - &amp;quot;Moment Calculations&amp;quot;&quot;/&gt;&lt;property id=&quot;20307&quot; value=&quot;420&quot;/&gt;&lt;/object&gt;&lt;object type=&quot;3&quot; unique_id=&quot;10151&quot;&gt;&lt;property id=&quot;20148&quot; value=&quot;5&quot;/&gt;&lt;property id=&quot;20300&quot; value=&quot;Slide 13 - &amp;quot;Moment Calculations&amp;quot;&quot;/&gt;&lt;property id=&quot;20307&quot; value=&quot;421&quot;/&gt;&lt;/object&gt;&lt;object type=&quot;3&quot; unique_id=&quot;10152&quot;&gt;&lt;property id=&quot;20148&quot; value=&quot;5&quot;/&gt;&lt;property id=&quot;20300&quot; value=&quot;Slide 14 - &amp;quot;Moment Calculations &amp;quot;&quot;/&gt;&lt;property id=&quot;20307&quot; value=&quot;403&quot;/&gt;&lt;/object&gt;&lt;object type=&quot;3&quot; unique_id=&quot;10153&quot;&gt;&lt;property id=&quot;20148&quot; value=&quot;5&quot;/&gt;&lt;property id=&quot;20300&quot; value=&quot;Slide 15 - &amp;quot;Moment Calculations&amp;quot;&quot;/&gt;&lt;property id=&quot;20307&quot; value=&quot;404&quot;/&gt;&lt;/object&gt;&lt;object type=&quot;3&quot; unique_id=&quot;10155&quot;&gt;&lt;property id=&quot;20148&quot; value=&quot;5&quot;/&gt;&lt;property id=&quot;20300&quot; value=&quot;Slide 16 - &amp;quot;What is Equilibrium?&amp;quot;&quot;/&gt;&lt;property id=&quot;20307&quot; value=&quot;425&quot;/&gt;&lt;/object&gt;&lt;object type=&quot;3&quot; unique_id=&quot;10156&quot;&gt;&lt;property id=&quot;20148&quot; value=&quot;5&quot;/&gt;&lt;property id=&quot;20300&quot; value=&quot;Slide 17 - &amp;quot;Moment Calculations&amp;quot;&quot;/&gt;&lt;property id=&quot;20307&quot; value=&quot;401&quot;/&gt;&lt;/object&gt;&lt;object type=&quot;3&quot; unique_id=&quot;10157&quot;&gt;&lt;property id=&quot;20148&quot; value=&quot;5&quot;/&gt;&lt;property id=&quot;20300&quot; value=&quot;Slide 18 - &amp;quot;Moment Calculations&amp;quot;&quot;/&gt;&lt;property id=&quot;20307&quot; value=&quot;402&quot;/&gt;&lt;/object&gt;&lt;object type=&quot;3&quot; unique_id=&quot;10158&quot;&gt;&lt;property id=&quot;20148&quot; value=&quot;5&quot;/&gt;&lt;property id=&quot;20300&quot; value=&quot;Slide 19 - &amp;quot;Moment Calculations&amp;quot;&quot;/&gt;&lt;property id=&quot;20307&quot; value=&quot;405&quot;/&gt;&lt;/object&gt;&lt;object type=&quot;3&quot; unique_id=&quot;10159&quot;&gt;&lt;property id=&quot;20148&quot; value=&quot;5&quot;/&gt;&lt;property id=&quot;20300&quot; value=&quot;Slide 20 - &amp;quot;Moment Calculations&amp;quot;&quot;/&gt;&lt;property id=&quot;20307&quot; value=&quot;409&quot;/&gt;&lt;/object&gt;&lt;object type=&quot;3&quot; unique_id=&quot;10160&quot;&gt;&lt;property id=&quot;20148&quot; value=&quot;5&quot;/&gt;&lt;property id=&quot;20300&quot; value=&quot;Slide 21 - &amp;quot;Moment Calculations&amp;quot;&quot;/&gt;&lt;property id=&quot;20307&quot; value=&quot;410&quot;/&gt;&lt;/object&gt;&lt;/object&gt;&lt;object type=&quot;8&quot; unique_id=&quot;10184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1|4.9|7.8|13.5|1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1|4.9|7.8|13.5|11.2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rriculum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ppt574A.tmp</Template>
  <TotalTime>7776</TotalTime>
  <Words>1130</Words>
  <Application>Microsoft Office PowerPoint</Application>
  <PresentationFormat>On-screen Show (4:3)</PresentationFormat>
  <Paragraphs>270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1_Custom Design</vt:lpstr>
      <vt:lpstr>CurriculumTemplate</vt:lpstr>
      <vt:lpstr>Slide 1</vt:lpstr>
      <vt:lpstr>Moment</vt:lpstr>
      <vt:lpstr>Terminology</vt:lpstr>
      <vt:lpstr>Moments Formula</vt:lpstr>
      <vt:lpstr>Units for Moments</vt:lpstr>
      <vt:lpstr>Rotation Direction</vt:lpstr>
      <vt:lpstr>Moment Calculations</vt:lpstr>
      <vt:lpstr>Moment Calculations</vt:lpstr>
      <vt:lpstr>Moment Calculations</vt:lpstr>
      <vt:lpstr>Moment Calculations</vt:lpstr>
      <vt:lpstr>Moment Calculations </vt:lpstr>
      <vt:lpstr>Moment Calculations</vt:lpstr>
      <vt:lpstr>What is Equilibrium?</vt:lpstr>
      <vt:lpstr>Moment Calculations</vt:lpstr>
      <vt:lpstr>Moment Calculations</vt:lpstr>
      <vt:lpstr>Moment Calculations</vt:lpstr>
      <vt:lpstr>Moment Calculations</vt:lpstr>
      <vt:lpstr>Moment Calculations</vt:lpstr>
    </vt:vector>
  </TitlesOfParts>
  <Company>Project Lead The Way,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Moments</dc:title>
  <dc:subject>POE - Unit 2 - Lesson 2.1 - Statics</dc:subject>
  <dc:creator>POE Revision Team</dc:creator>
  <cp:lastModifiedBy>ufrsd</cp:lastModifiedBy>
  <cp:revision>98</cp:revision>
  <dcterms:created xsi:type="dcterms:W3CDTF">2008-04-23T23:23:02Z</dcterms:created>
  <dcterms:modified xsi:type="dcterms:W3CDTF">2015-06-02T17:27:31Z</dcterms:modified>
</cp:coreProperties>
</file>