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3"/>
  </p:notesMasterIdLst>
  <p:handoutMasterIdLst>
    <p:handoutMasterId r:id="rId14"/>
  </p:handoutMasterIdLst>
  <p:sldIdLst>
    <p:sldId id="267" r:id="rId3"/>
    <p:sldId id="258" r:id="rId4"/>
    <p:sldId id="263" r:id="rId5"/>
    <p:sldId id="262" r:id="rId6"/>
    <p:sldId id="261" r:id="rId7"/>
    <p:sldId id="260" r:id="rId8"/>
    <p:sldId id="266" r:id="rId9"/>
    <p:sldId id="265" r:id="rId10"/>
    <p:sldId id="264" r:id="rId11"/>
    <p:sldId id="259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4" autoAdjust="0"/>
    <p:restoredTop sz="95911" autoAdjust="0"/>
  </p:normalViewPr>
  <p:slideViewPr>
    <p:cSldViewPr>
      <p:cViewPr varScale="1">
        <p:scale>
          <a:sx n="71" d="100"/>
          <a:sy n="71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15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8515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should be able to state Newton’s three laws based upon prior exposure to the Principles of Engineering statics lesson.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information available at http://www.grc.nasa.gov/WWW/K-12/airplane/forces.html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Pose these questions to students:</a:t>
            </a:r>
          </a:p>
          <a:p>
            <a:r>
              <a:rPr lang="en-US" dirty="0" smtClean="0"/>
              <a:t>When will fuel weight decrease during a flight? Mid-air refueling.</a:t>
            </a:r>
          </a:p>
          <a:p>
            <a:r>
              <a:rPr lang="en-US" dirty="0" smtClean="0"/>
              <a:t>When will the payload decrease during a flight? Parachutists exiting the aircraft and airdrops such as food and supply drops.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Newton’s Law</a:t>
            </a:r>
            <a:endParaRPr lang="en-US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 Action and Reaction</a:t>
            </a:r>
            <a:endParaRPr lang="en-US" sz="11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Aerospace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4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Georgia" pitchFamily="18" charset="0"/>
                <a:cs typeface="Arial" pitchFamily="34" charset="0"/>
              </a:rPr>
              <a:t>Microsoft, Inc. (</a:t>
            </a:r>
            <a:r>
              <a:rPr lang="en-US" sz="2400" dirty="0" err="1" smtClean="0">
                <a:latin typeface="Georgia" pitchFamily="18" charset="0"/>
                <a:cs typeface="Arial" pitchFamily="34" charset="0"/>
              </a:rPr>
              <a:t>n.d</a:t>
            </a:r>
            <a:r>
              <a:rPr lang="en-US" sz="2400" dirty="0" smtClean="0">
                <a:latin typeface="Georgia" pitchFamily="18" charset="0"/>
                <a:cs typeface="Arial" pitchFamily="34" charset="0"/>
              </a:rPr>
              <a:t>.). </a:t>
            </a:r>
            <a:r>
              <a:rPr lang="en-US" sz="2400" i="1" dirty="0" smtClean="0">
                <a:latin typeface="Georgia" pitchFamily="18" charset="0"/>
                <a:cs typeface="Arial" pitchFamily="34" charset="0"/>
              </a:rPr>
              <a:t>Clip art</a:t>
            </a:r>
            <a:r>
              <a:rPr lang="en-US" sz="2400" dirty="0" smtClean="0">
                <a:latin typeface="Georgia" pitchFamily="18" charset="0"/>
                <a:cs typeface="Arial" pitchFamily="34" charset="0"/>
              </a:rPr>
              <a:t>. Retrieved from http://office.microsoft.com/en-us/clipart/default.aspx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  <a:cs typeface="Arial" pitchFamily="34" charset="0"/>
              </a:rPr>
              <a:t>National Aeronautics and Space Administration (2009). Retrieved from http://www.grc.nasa.gov/WWW/K-12/airplane/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  <a:cs typeface="Arial" pitchFamily="34" charset="0"/>
              </a:rPr>
              <a:t>Navigation. In </a:t>
            </a:r>
            <a:r>
              <a:rPr lang="en-US" sz="2400" dirty="0" err="1" smtClean="0">
                <a:latin typeface="Georgia" pitchFamily="18" charset="0"/>
                <a:cs typeface="Arial" pitchFamily="34" charset="0"/>
              </a:rPr>
              <a:t>Jeppesen</a:t>
            </a:r>
            <a:r>
              <a:rPr lang="en-US" sz="2400" dirty="0" smtClean="0">
                <a:latin typeface="Georgia" pitchFamily="18" charset="0"/>
                <a:cs typeface="Arial" pitchFamily="34" charset="0"/>
              </a:rPr>
              <a:t> Private pilot: Guided flight discovery (pp. 9-20 – 9-46). (2007). Englewood, CO: </a:t>
            </a:r>
            <a:r>
              <a:rPr lang="en-US" sz="2400" dirty="0" err="1" smtClean="0">
                <a:latin typeface="Georgia" pitchFamily="18" charset="0"/>
                <a:cs typeface="Arial" pitchFamily="34" charset="0"/>
              </a:rPr>
              <a:t>Jeppesen</a:t>
            </a:r>
            <a:endParaRPr lang="en-US" sz="2400" dirty="0" smtClean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Laws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+mj-lt"/>
                <a:cs typeface="Arial" pitchFamily="34" charset="0"/>
              </a:rPr>
              <a:t>Review of Newton’s Laws</a:t>
            </a:r>
          </a:p>
          <a:p>
            <a:r>
              <a:rPr lang="en-US" sz="2800" dirty="0" smtClean="0">
                <a:latin typeface="+mj-lt"/>
                <a:cs typeface="Arial" pitchFamily="34" charset="0"/>
              </a:rPr>
              <a:t>Law of inertia: Object in state of rest or uniform motion will continue unless acted upon by another force</a:t>
            </a:r>
          </a:p>
          <a:p>
            <a:r>
              <a:rPr lang="en-US" sz="2800" dirty="0" smtClean="0">
                <a:latin typeface="+mj-lt"/>
                <a:cs typeface="Arial" pitchFamily="34" charset="0"/>
              </a:rPr>
              <a:t>Acceleration of an object is proportional to net force acting on object and inversely proportional to object’s mass (F = ma)</a:t>
            </a:r>
          </a:p>
          <a:p>
            <a:r>
              <a:rPr lang="en-US" sz="2800" dirty="0" smtClean="0">
                <a:latin typeface="+mj-lt"/>
                <a:cs typeface="Arial" pitchFamily="34" charset="0"/>
              </a:rPr>
              <a:t>For every action force, there is an equal and opposite reaction force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9" descr="C:\Documents and Settings\gholt\Local Settings\Temporary Internet Files\Content.IE5\NWDMQ8N6\MPj043923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8543" y="5326132"/>
            <a:ext cx="225425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gholt\Local Settings\Temporary Internet Files\Content.IE5\B9L4WW5U\j044189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6380" y="5408682"/>
            <a:ext cx="15843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:\Documents and Settings\gholt\Local Settings\Temporary Internet Files\Content.IE5\OZLYPVOK\j043125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8943" y="5457894"/>
            <a:ext cx="17335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Newton’s Third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 pitchFamily="34" charset="0"/>
              </a:rPr>
              <a:t>In Principles of Engineering you learned that forces act and react within structures</a:t>
            </a:r>
          </a:p>
          <a:p>
            <a:r>
              <a:rPr lang="en-US" dirty="0" smtClean="0">
                <a:latin typeface="+mj-lt"/>
                <a:cs typeface="Arial" pitchFamily="34" charset="0"/>
              </a:rPr>
              <a:t>Aircraft are acted upon by forces</a:t>
            </a:r>
          </a:p>
          <a:p>
            <a:pPr lvl="1"/>
            <a:r>
              <a:rPr lang="en-US" dirty="0" smtClean="0">
                <a:latin typeface="+mj-lt"/>
                <a:cs typeface="Arial" pitchFamily="34" charset="0"/>
              </a:rPr>
              <a:t>	Thrust and lift forces shown below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86252" y="4421931"/>
            <a:ext cx="3363913" cy="1870075"/>
            <a:chOff x="688622" y="3623732"/>
            <a:chExt cx="3364089" cy="1871311"/>
          </a:xfrm>
        </p:grpSpPr>
        <p:pic>
          <p:nvPicPr>
            <p:cNvPr id="5" name="Picture 4" descr="Newton's Third Law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56" t="66653" r="50252"/>
            <a:stretch>
              <a:fillRect/>
            </a:stretch>
          </p:blipFill>
          <p:spPr bwMode="auto">
            <a:xfrm>
              <a:off x="688622" y="3623732"/>
              <a:ext cx="3364089" cy="1871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250981" y="3758758"/>
              <a:ext cx="112719" cy="10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702615" y="4194918"/>
            <a:ext cx="3341687" cy="2270125"/>
            <a:chOff x="4605866" y="3397956"/>
            <a:chExt cx="3341511" cy="2269066"/>
          </a:xfrm>
        </p:grpSpPr>
        <p:pic>
          <p:nvPicPr>
            <p:cNvPr id="8" name="Picture 4" descr="Newton's Third Law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92" t="25415" r="52818" b="34151"/>
            <a:stretch>
              <a:fillRect/>
            </a:stretch>
          </p:blipFill>
          <p:spPr bwMode="auto">
            <a:xfrm>
              <a:off x="4605866" y="3397956"/>
              <a:ext cx="3341511" cy="2269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540998" y="5178300"/>
              <a:ext cx="65085" cy="714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Third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 pitchFamily="34" charset="0"/>
              </a:rPr>
              <a:t>Four forces on airplane</a:t>
            </a:r>
          </a:p>
          <a:p>
            <a:pPr marL="971550" lvl="1" indent="-514350">
              <a:buFontTx/>
              <a:buAutoNum type="arabicPeriod"/>
            </a:pPr>
            <a:r>
              <a:rPr lang="en-US" dirty="0" smtClean="0">
                <a:latin typeface="+mj-lt"/>
                <a:cs typeface="Arial" pitchFamily="34" charset="0"/>
              </a:rPr>
              <a:t>Weight</a:t>
            </a:r>
          </a:p>
          <a:p>
            <a:pPr marL="971550" lvl="1" indent="-514350">
              <a:buFontTx/>
              <a:buAutoNum type="arabicPeriod"/>
            </a:pPr>
            <a:r>
              <a:rPr lang="en-US" dirty="0" smtClean="0">
                <a:latin typeface="+mj-lt"/>
                <a:cs typeface="Arial" pitchFamily="34" charset="0"/>
              </a:rPr>
              <a:t>Lift</a:t>
            </a:r>
          </a:p>
          <a:p>
            <a:pPr marL="971550" lvl="1" indent="-514350">
              <a:buFontTx/>
              <a:buAutoNum type="arabicPeriod"/>
            </a:pPr>
            <a:r>
              <a:rPr lang="en-US" dirty="0" smtClean="0">
                <a:latin typeface="+mj-lt"/>
                <a:cs typeface="Arial" pitchFamily="34" charset="0"/>
              </a:rPr>
              <a:t>Drag</a:t>
            </a:r>
          </a:p>
          <a:p>
            <a:pPr marL="971550" lvl="1" indent="-514350">
              <a:buFontTx/>
              <a:buAutoNum type="arabicPeriod"/>
            </a:pPr>
            <a:r>
              <a:rPr lang="en-US" dirty="0" smtClean="0">
                <a:latin typeface="+mj-lt"/>
                <a:cs typeface="Arial" pitchFamily="34" charset="0"/>
              </a:rPr>
              <a:t>Thrust</a:t>
            </a:r>
          </a:p>
          <a:p>
            <a:r>
              <a:rPr lang="en-US" dirty="0" smtClean="0">
                <a:latin typeface="+mj-lt"/>
                <a:cs typeface="Arial" pitchFamily="34" charset="0"/>
              </a:rPr>
              <a:t>Aircraft is in steady flight when all forces are balanced</a:t>
            </a:r>
          </a:p>
          <a:p>
            <a:r>
              <a:rPr lang="en-US" dirty="0" smtClean="0">
                <a:latin typeface="+mj-lt"/>
                <a:cs typeface="Arial" pitchFamily="34" charset="0"/>
              </a:rPr>
              <a:t>Aircraft accelerates in direction of strongest force when not balanced</a:t>
            </a:r>
          </a:p>
        </p:txBody>
      </p:sp>
      <p:pic>
        <p:nvPicPr>
          <p:cNvPr id="4" name="Picture 17" descr="C:\Documents and Settings\Gerald\My Documents\PLTW\AeroSpace_Rewrite\UNIT_3_Propulsion\IMAGES_AE_Unit C_Propulsion\f35_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5575" y="1295400"/>
            <a:ext cx="3033712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886701" y="1458912"/>
            <a:ext cx="1257299" cy="906463"/>
            <a:chOff x="-2349707" y="3541222"/>
            <a:chExt cx="1258115" cy="907933"/>
          </a:xfrm>
        </p:grpSpPr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-2001230" y="4049105"/>
              <a:ext cx="9096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Thrust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-2349707" y="3541222"/>
              <a:ext cx="1135798" cy="478613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4699000" y="2701925"/>
            <a:ext cx="1235075" cy="1044575"/>
            <a:chOff x="-5552902" y="4768274"/>
            <a:chExt cx="1234436" cy="1044518"/>
          </a:xfrm>
        </p:grpSpPr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-5498296" y="5412742"/>
              <a:ext cx="7397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Drag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rot="10800000" flipV="1">
              <a:off x="-5552902" y="4768274"/>
              <a:ext cx="1234436" cy="48574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6707187" y="2832100"/>
            <a:ext cx="1128713" cy="1143000"/>
            <a:chOff x="-3529572" y="4914596"/>
            <a:chExt cx="1129348" cy="1143000"/>
          </a:xfrm>
        </p:grpSpPr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-3378125" y="5430909"/>
              <a:ext cx="977901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Weight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16200000" flipH="1">
              <a:off x="-4101072" y="5486096"/>
              <a:ext cx="1143000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6697662" y="855662"/>
            <a:ext cx="711200" cy="1271588"/>
            <a:chOff x="-3538335" y="2938203"/>
            <a:chExt cx="711691" cy="1271559"/>
          </a:xfrm>
        </p:grpSpPr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-3352107" y="2938203"/>
              <a:ext cx="5254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B050"/>
                  </a:solidFill>
                </a:rPr>
                <a:t>Lift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16200000" flipV="1">
              <a:off x="-4116167" y="3619221"/>
              <a:ext cx="1168373" cy="12709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 pitchFamily="34" charset="0"/>
              </a:rPr>
              <a:t>All mass of aircraft act toward center of Earth</a:t>
            </a:r>
          </a:p>
          <a:p>
            <a:pPr lvl="1"/>
            <a:r>
              <a:rPr lang="en-US" dirty="0" smtClean="0">
                <a:latin typeface="+mj-lt"/>
                <a:cs typeface="Arial" pitchFamily="34" charset="0"/>
              </a:rPr>
              <a:t>Aircraft frame</a:t>
            </a:r>
          </a:p>
          <a:p>
            <a:pPr lvl="1"/>
            <a:r>
              <a:rPr lang="en-US" dirty="0" smtClean="0">
                <a:latin typeface="+mj-lt"/>
                <a:cs typeface="Arial" pitchFamily="34" charset="0"/>
              </a:rPr>
              <a:t>Fuel: </a:t>
            </a:r>
            <a:r>
              <a:rPr lang="en-US" sz="2800" dirty="0" smtClean="0">
                <a:latin typeface="+mj-lt"/>
                <a:cs typeface="Arial" pitchFamily="34" charset="0"/>
              </a:rPr>
              <a:t>Decreases during flight</a:t>
            </a:r>
          </a:p>
          <a:p>
            <a:pPr lvl="1"/>
            <a:r>
              <a:rPr lang="en-US" dirty="0" smtClean="0">
                <a:latin typeface="+mj-lt"/>
                <a:cs typeface="Arial" pitchFamily="34" charset="0"/>
              </a:rPr>
              <a:t>Payload: </a:t>
            </a:r>
            <a:r>
              <a:rPr lang="en-US" sz="2800" dirty="0" smtClean="0">
                <a:latin typeface="+mj-lt"/>
                <a:cs typeface="Arial" pitchFamily="34" charset="0"/>
              </a:rPr>
              <a:t>Passengers and cargo</a:t>
            </a:r>
          </a:p>
          <a:p>
            <a:r>
              <a:rPr lang="en-US" dirty="0" smtClean="0">
                <a:latin typeface="+mj-lt"/>
                <a:cs typeface="Arial" pitchFamily="34" charset="0"/>
              </a:rPr>
              <a:t>Weight must be counteracted and balanced</a:t>
            </a:r>
          </a:p>
        </p:txBody>
      </p:sp>
      <p:pic>
        <p:nvPicPr>
          <p:cNvPr id="5" name="Picture 9" descr="C:\Documents and Settings\Gerald\My Documents\PLTW\AeroSpace_Rewrite\UNIT_3_Propulsion\IMAGES_AE_Unit C_Propulsion\976461432_c36d8e6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55787"/>
            <a:ext cx="255111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766050" y="3048000"/>
            <a:ext cx="1098550" cy="1143000"/>
            <a:chOff x="7431088" y="2887663"/>
            <a:chExt cx="1098377" cy="1143000"/>
          </a:xfrm>
        </p:grpSpPr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7549977" y="3613526"/>
              <a:ext cx="979488" cy="40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Weight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6200000" flipH="1">
              <a:off x="6859588" y="3459163"/>
              <a:ext cx="1143000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0" descr="C:\Documents and Settings\Gerald\My Documents\PLTW\AeroSpace_Rewrite\UNIT_3_Propulsion\IMAGES_AE_Unit C_Propulsion\081208-F-0552O-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72000"/>
            <a:ext cx="270019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830763"/>
          </a:xfrm>
        </p:spPr>
        <p:txBody>
          <a:bodyPr/>
          <a:lstStyle/>
          <a:p>
            <a:pPr marL="342900" lvl="2" indent="-342900">
              <a:defRPr/>
            </a:pPr>
            <a:r>
              <a:rPr lang="en-US" sz="3200" dirty="0" smtClean="0">
                <a:latin typeface="+mj-lt"/>
                <a:ea typeface="+mn-ea"/>
                <a:cs typeface="Arial" pitchFamily="34" charset="0"/>
              </a:rPr>
              <a:t>Opposes weight</a:t>
            </a:r>
          </a:p>
          <a:p>
            <a:pPr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Lift must equal weight for straight and level flight</a:t>
            </a:r>
          </a:p>
          <a:p>
            <a:pPr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Unbalanced lift and weight cause a body to ascend or descend</a:t>
            </a:r>
          </a:p>
          <a:p>
            <a:pPr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Lift is generated by air movement over wings</a:t>
            </a:r>
          </a:p>
        </p:txBody>
      </p:sp>
      <p:pic>
        <p:nvPicPr>
          <p:cNvPr id="4" name="Picture 4" descr="C:\Documents and Settings\gholt\Local Settings\Temporary Internet Files\Content.IE5\X426SADD\MCj04338890000[1].png"/>
          <p:cNvPicPr>
            <a:picLocks noChangeAspect="1" noChangeArrowheads="1"/>
          </p:cNvPicPr>
          <p:nvPr/>
        </p:nvPicPr>
        <p:blipFill>
          <a:blip r:embed="rId2" cstate="print"/>
          <a:srcRect t="11959" b="15260"/>
          <a:stretch>
            <a:fillRect/>
          </a:stretch>
        </p:blipFill>
        <p:spPr bwMode="auto">
          <a:xfrm>
            <a:off x="838200" y="5029200"/>
            <a:ext cx="2238375" cy="16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979176" y="4504388"/>
            <a:ext cx="711200" cy="1168400"/>
            <a:chOff x="4706938" y="4132263"/>
            <a:chExt cx="711200" cy="1168400"/>
          </a:xfrm>
        </p:grpSpPr>
        <p:sp>
          <p:nvSpPr>
            <p:cNvPr id="6" name="TextBox 11"/>
            <p:cNvSpPr txBox="1">
              <a:spLocks noChangeArrowheads="1"/>
            </p:cNvSpPr>
            <p:nvPr/>
          </p:nvSpPr>
          <p:spPr bwMode="auto">
            <a:xfrm>
              <a:off x="4891088" y="4506913"/>
              <a:ext cx="5270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B050"/>
                  </a:solidFill>
                </a:rPr>
                <a:t>Lift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6200000" flipV="1">
              <a:off x="4129088" y="4710113"/>
              <a:ext cx="1168400" cy="12700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 b="19825"/>
          <a:stretch>
            <a:fillRect/>
          </a:stretch>
        </p:blipFill>
        <p:spPr bwMode="auto">
          <a:xfrm>
            <a:off x="6324600" y="5181600"/>
            <a:ext cx="22903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7620000" y="4622800"/>
            <a:ext cx="595313" cy="1168400"/>
            <a:chOff x="4887913" y="2416175"/>
            <a:chExt cx="595312" cy="1168400"/>
          </a:xfrm>
        </p:grpSpPr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4957763" y="2628900"/>
              <a:ext cx="5254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Lift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 flipV="1">
              <a:off x="4310063" y="2994025"/>
              <a:ext cx="1168400" cy="12700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defRPr/>
            </a:pPr>
            <a:r>
              <a:rPr lang="en-US" sz="3200" dirty="0" smtClean="0">
                <a:latin typeface="+mj-lt"/>
                <a:ea typeface="+mn-ea"/>
                <a:cs typeface="Arial" pitchFamily="34" charset="0"/>
              </a:rPr>
              <a:t>Force that resists aircraft motion</a:t>
            </a:r>
          </a:p>
          <a:p>
            <a:pPr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Acts opposite of aircraft motion</a:t>
            </a:r>
          </a:p>
        </p:txBody>
      </p:sp>
      <p:pic>
        <p:nvPicPr>
          <p:cNvPr id="4" name="Picture 8" descr="C:\Documents and Settings\Gerald\My Documents\PLTW\AeroSpace_Rewrite\UNIT_3_Propulsion\IMAGES_AE_Unit C_Propulsion\SR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00400"/>
            <a:ext cx="3453552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4741862" y="3309937"/>
            <a:ext cx="1797050" cy="812800"/>
            <a:chOff x="4349521" y="3108960"/>
            <a:chExt cx="1796704" cy="812230"/>
          </a:xfrm>
        </p:grpSpPr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5406450" y="3414749"/>
              <a:ext cx="7397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Drag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4349521" y="3108960"/>
              <a:ext cx="1385621" cy="81223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 pitchFamily="34" charset="0"/>
              </a:rPr>
              <a:t>Must equal drag for straight and level flight</a:t>
            </a:r>
          </a:p>
          <a:p>
            <a:r>
              <a:rPr lang="en-US" dirty="0" smtClean="0">
                <a:latin typeface="+mj-lt"/>
                <a:cs typeface="Arial" pitchFamily="34" charset="0"/>
              </a:rPr>
              <a:t>Unbalance of drag and thrust causes slower or faster velocity</a:t>
            </a:r>
          </a:p>
          <a:p>
            <a:r>
              <a:rPr lang="en-US" dirty="0" smtClean="0">
                <a:latin typeface="+mj-lt"/>
                <a:cs typeface="Arial" pitchFamily="34" charset="0"/>
              </a:rPr>
              <a:t>Propulsion system produces thrust</a:t>
            </a:r>
          </a:p>
        </p:txBody>
      </p:sp>
      <p:pic>
        <p:nvPicPr>
          <p:cNvPr id="4" name="Picture 6" descr="C:\Documents and Settings\gholt\Local Settings\Temporary Internet Files\Content.IE5\A34O7UNI\MPj042867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86200"/>
            <a:ext cx="35782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108200" y="4441825"/>
            <a:ext cx="1390650" cy="628650"/>
            <a:chOff x="1816505" y="4033838"/>
            <a:chExt cx="1390245" cy="628939"/>
          </a:xfrm>
        </p:grpSpPr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1816505" y="4262727"/>
              <a:ext cx="9096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B050"/>
                  </a:solidFill>
                </a:rPr>
                <a:t>Thrust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0800000">
              <a:off x="2394187" y="4033838"/>
              <a:ext cx="812563" cy="382763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har char="•"/>
              <a:defRPr/>
            </a:pPr>
            <a:r>
              <a:rPr lang="en-US" sz="3200" dirty="0" smtClean="0">
                <a:latin typeface="+mj-lt"/>
                <a:ea typeface="+mn-ea"/>
                <a:cs typeface="Arial" pitchFamily="34" charset="0"/>
              </a:rPr>
              <a:t>For every action force, there is an equal and opposite reaction force</a:t>
            </a:r>
          </a:p>
          <a:p>
            <a:pPr marL="342900" lvl="1" indent="-342900">
              <a:buChar char="•"/>
              <a:defRPr/>
            </a:pPr>
            <a:r>
              <a:rPr lang="en-US" sz="3200" dirty="0" smtClean="0">
                <a:latin typeface="+mj-lt"/>
                <a:ea typeface="+mn-ea"/>
                <a:cs typeface="Arial" pitchFamily="34" charset="0"/>
              </a:rPr>
              <a:t>Aircraft is in steady flight when all forces are balanced</a:t>
            </a:r>
          </a:p>
          <a:p>
            <a:pPr marL="342900" lvl="1" indent="-342900">
              <a:buChar char="•"/>
              <a:defRPr/>
            </a:pPr>
            <a:r>
              <a:rPr lang="en-US" sz="3200" dirty="0" smtClean="0">
                <a:latin typeface="+mj-lt"/>
                <a:ea typeface="+mn-ea"/>
                <a:cs typeface="Arial" pitchFamily="34" charset="0"/>
              </a:rPr>
              <a:t>Aircraft accelerates in direction of strongest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ewton’s Law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Newton’s Laws of Motion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Newton’s Third Law&amp;quot;&quot;/&gt;&lt;property id=&quot;20307&quot; value=&quot;263&quot;/&gt;&lt;/object&gt;&lt;object type=&quot;3&quot; unique_id=&quot;10007&quot;&gt;&lt;property id=&quot;20148&quot; value=&quot;5&quot;/&gt;&lt;property id=&quot;20300&quot; value=&quot;Slide 4 - &amp;quot;Newton’s Third Law&amp;quot;&quot;/&gt;&lt;property id=&quot;20307&quot; value=&quot;262&quot;/&gt;&lt;/object&gt;&lt;object type=&quot;3&quot; unique_id=&quot;10008&quot;&gt;&lt;property id=&quot;20148&quot; value=&quot;5&quot;/&gt;&lt;property id=&quot;20300&quot; value=&quot;Slide 5 - &amp;quot;Weight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Lift&amp;quot;&quot;/&gt;&lt;property id=&quot;20307&quot; value=&quot;260&quot;/&gt;&lt;/object&gt;&lt;object type=&quot;3&quot; unique_id=&quot;10010&quot;&gt;&lt;property id=&quot;20148&quot; value=&quot;5&quot;/&gt;&lt;property id=&quot;20300&quot; value=&quot;Slide 7 - &amp;quot;Drag&amp;quot;&quot;/&gt;&lt;property id=&quot;20307&quot; value=&quot;266&quot;/&gt;&lt;/object&gt;&lt;object type=&quot;3&quot; unique_id=&quot;10011&quot;&gt;&lt;property id=&quot;20148&quot; value=&quot;5&quot;/&gt;&lt;property id=&quot;20300&quot; value=&quot;Slide 8 - &amp;quot;Thrust&amp;quot;&quot;/&gt;&lt;property id=&quot;20307&quot; value=&quot;265&quot;/&gt;&lt;/object&gt;&lt;object type=&quot;3&quot; unique_id=&quot;10012&quot;&gt;&lt;property id=&quot;20148&quot; value=&quot;5&quot;/&gt;&lt;property id=&quot;20300&quot; value=&quot;Slide 9 - &amp;quot;Newton’s Third Law of Motion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References&amp;quot;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47</TotalTime>
  <Words>433</Words>
  <Application>Microsoft Office PowerPoint</Application>
  <PresentationFormat>On-screen Show (4:3)</PresentationFormat>
  <Paragraphs>73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PowerPointTemplateAE_2009_1217_NEW NEW Template</vt:lpstr>
      <vt:lpstr>1_Custom Design</vt:lpstr>
      <vt:lpstr>PowerPoint Presentation</vt:lpstr>
      <vt:lpstr>Newton’s Laws of Motion</vt:lpstr>
      <vt:lpstr>Newton’s Third Law</vt:lpstr>
      <vt:lpstr>Newton’s Third Law</vt:lpstr>
      <vt:lpstr>Weight</vt:lpstr>
      <vt:lpstr>Lift</vt:lpstr>
      <vt:lpstr>Drag</vt:lpstr>
      <vt:lpstr>Thrust</vt:lpstr>
      <vt:lpstr>Newton’s Third Law of Motion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Laws</dc:title>
  <dc:subject>AE - Lesson 2.2 - Propulsion</dc:subject>
  <dc:creator>AE Revision Team</dc:creator>
  <cp:lastModifiedBy>Curriculum Laptop</cp:lastModifiedBy>
  <cp:revision>14</cp:revision>
  <dcterms:created xsi:type="dcterms:W3CDTF">2010-01-04T14:07:12Z</dcterms:created>
  <dcterms:modified xsi:type="dcterms:W3CDTF">2014-02-19T20:52:04Z</dcterms:modified>
</cp:coreProperties>
</file>