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304" r:id="rId2"/>
    <p:sldId id="275" r:id="rId3"/>
    <p:sldId id="295" r:id="rId4"/>
    <p:sldId id="297" r:id="rId5"/>
    <p:sldId id="298" r:id="rId6"/>
    <p:sldId id="294" r:id="rId7"/>
    <p:sldId id="293" r:id="rId8"/>
    <p:sldId id="292" r:id="rId9"/>
    <p:sldId id="296" r:id="rId10"/>
    <p:sldId id="290" r:id="rId11"/>
    <p:sldId id="303" r:id="rId12"/>
    <p:sldId id="300" r:id="rId13"/>
    <p:sldId id="301" r:id="rId14"/>
    <p:sldId id="299" r:id="rId15"/>
    <p:sldId id="302" r:id="rId16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1E2D"/>
    <a:srgbClr val="00386B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4" autoAdjust="0"/>
    <p:restoredTop sz="94575" autoAdjust="0"/>
  </p:normalViewPr>
  <p:slideViewPr>
    <p:cSldViewPr snapToGrid="0">
      <p:cViewPr varScale="1">
        <p:scale>
          <a:sx n="70" d="100"/>
          <a:sy n="70" d="100"/>
        </p:scale>
        <p:origin x="-14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-2558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6675" y="77788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9200" y="77788"/>
            <a:ext cx="30384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r>
              <a:rPr lang="en-US" smtClean="0"/>
              <a:t>Course Name</a:t>
            </a:r>
            <a:endParaRPr lang="en-US" baseline="30000"/>
          </a:p>
          <a:p>
            <a:r>
              <a:rPr lang="en-US"/>
              <a:t>Unit # – Lesson #.# – Lesson Name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7788" y="858520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cs typeface="Arial" charset="0"/>
              </a:defRPr>
            </a:lvl1pPr>
          </a:lstStyle>
          <a:p>
            <a:r>
              <a:rPr lang="en-US"/>
              <a:t>Project Lead The Way, Inc.</a:t>
            </a:r>
            <a:endParaRPr lang="en-US" baseline="30000"/>
          </a:p>
          <a:p>
            <a:r>
              <a:rPr lang="en-US"/>
              <a:t>Copyright </a:t>
            </a:r>
            <a:r>
              <a:rPr lang="en-US" smtClean="0"/>
              <a:t>2010</a:t>
            </a:r>
            <a:endParaRPr lang="en-US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8678862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AA6F666A-3503-4EB4-9796-FFB36F66CA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36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6675" y="77788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10" name="Rectangle 8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9200" y="77788"/>
            <a:ext cx="30384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r>
              <a:rPr lang="en-US" smtClean="0"/>
              <a:t>Course Name</a:t>
            </a:r>
            <a:endParaRPr lang="en-US" baseline="30000"/>
          </a:p>
          <a:p>
            <a:r>
              <a:rPr lang="en-US"/>
              <a:t>Unit # – Lesson #.# – Lesson Name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7788" y="858520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cs typeface="Arial" charset="0"/>
              </a:defRPr>
            </a:lvl1pPr>
          </a:lstStyle>
          <a:p>
            <a:r>
              <a:rPr lang="en-US"/>
              <a:t>Project Lead The Way, Inc.</a:t>
            </a:r>
            <a:endParaRPr lang="en-US" baseline="30000"/>
          </a:p>
          <a:p>
            <a:r>
              <a:rPr lang="en-US"/>
              <a:t>Copyright </a:t>
            </a:r>
            <a:r>
              <a:rPr lang="en-US" smtClean="0"/>
              <a:t>2010</a:t>
            </a:r>
            <a:endParaRPr lang="en-US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8678862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AA6F666A-3503-4EB4-9796-FFB36F66CA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06554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Course Name</a:t>
            </a:r>
            <a:endParaRPr lang="en-US" baseline="30000" smtClean="0"/>
          </a:p>
          <a:p>
            <a:r>
              <a:rPr lang="en-US" smtClean="0"/>
              <a:t>Unit # – Lesson #.# – Lesson 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66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81000"/>
            <a:ext cx="6246479" cy="2377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4572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2396"/>
            <a:ext cx="4572000" cy="6400800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  <a:lvl2pPr algn="l">
              <a:defRPr sz="2400"/>
            </a:lvl2pPr>
            <a:lvl3pPr algn="l">
              <a:defRPr sz="2400"/>
            </a:lvl3pPr>
            <a:lvl4pPr algn="l">
              <a:defRPr sz="2400"/>
            </a:lvl4pPr>
            <a:lvl5pPr algn="l"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572000" y="612396"/>
            <a:ext cx="4572000" cy="6400800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  <a:lvl2pPr algn="l">
              <a:defRPr sz="2400"/>
            </a:lvl2pPr>
            <a:lvl3pPr algn="l">
              <a:defRPr sz="2400"/>
            </a:lvl3pPr>
            <a:lvl4pPr algn="l">
              <a:defRPr sz="2400"/>
            </a:lvl4pPr>
            <a:lvl5pPr algn="l"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400800"/>
            <a:ext cx="9144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Step x: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7896"/>
            <a:ext cx="9144000" cy="617010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205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400800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  <a:lvl2pPr algn="l">
              <a:defRPr sz="2400"/>
            </a:lvl2pPr>
            <a:lvl3pPr algn="l">
              <a:defRPr sz="2400"/>
            </a:lvl3pPr>
            <a:lvl4pPr algn="l">
              <a:defRPr sz="2400"/>
            </a:lvl4pPr>
            <a:lvl5pPr algn="l"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068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75" r:id="rId3"/>
    <p:sldLayoutId id="2147483676" r:id="rId4"/>
    <p:sldLayoutId id="2147483678" r:id="rId5"/>
    <p:sldLayoutId id="2147483677" r:id="rId6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1371600" y="4343400"/>
            <a:ext cx="6400800" cy="838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2.2.1a Action Reaction Construction Guide</a:t>
            </a:r>
            <a:endParaRPr lang="en-US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C:\Users\lsmith\Dropbox\2014-15 Curriculum Release\Notes\Logos\PLTW Logo Transparent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199"/>
            <a:ext cx="5943600" cy="198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3"/>
          <p:cNvSpPr txBox="1">
            <a:spLocks/>
          </p:cNvSpPr>
          <p:nvPr/>
        </p:nvSpPr>
        <p:spPr bwMode="auto">
          <a:xfrm>
            <a:off x="6934200" y="6629400"/>
            <a:ext cx="2209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 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Lead The Way, Inc.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0" y="6629400"/>
            <a:ext cx="2209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Aerospace Engineering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058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Step 8: Install Inputs and Outputs</a:t>
            </a:r>
            <a:endParaRPr lang="en-US" sz="3200" dirty="0"/>
          </a:p>
        </p:txBody>
      </p:sp>
      <p:pic>
        <p:nvPicPr>
          <p:cNvPr id="3" name="Picture 2" descr="Z:\2010_0416_My Pics from PLTW laptop\2011_0228_AE_PushPull_Propeller\IMG_29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8608" y="716536"/>
            <a:ext cx="5446644" cy="522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>
            <a:spLocks noChangeAspect="1"/>
          </p:cNvSpPr>
          <p:nvPr/>
        </p:nvSpPr>
        <p:spPr>
          <a:xfrm>
            <a:off x="6204698" y="4807275"/>
            <a:ext cx="457200" cy="457200"/>
          </a:xfrm>
          <a:prstGeom prst="ellipse">
            <a:avLst/>
          </a:prstGeom>
          <a:noFill/>
          <a:ln>
            <a:solidFill>
              <a:srgbClr val="AF1E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15" idx="1"/>
            <a:endCxn id="4" idx="7"/>
          </p:cNvCxnSpPr>
          <p:nvPr/>
        </p:nvCxnSpPr>
        <p:spPr>
          <a:xfrm flipH="1">
            <a:off x="6594943" y="4769403"/>
            <a:ext cx="617229" cy="104827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3907" y="1015086"/>
            <a:ext cx="16882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dirty="0" smtClean="0"/>
              <a:t>Secure propeller</a:t>
            </a:r>
          </a:p>
          <a:p>
            <a:pPr>
              <a:defRPr/>
            </a:pPr>
            <a:r>
              <a:rPr lang="en-US" sz="1600" dirty="0" smtClean="0"/>
              <a:t>to shaft with</a:t>
            </a:r>
          </a:p>
          <a:p>
            <a:pPr>
              <a:defRPr/>
            </a:pPr>
            <a:r>
              <a:rPr lang="en-US" sz="1600" dirty="0" smtClean="0"/>
              <a:t>set screw</a:t>
            </a:r>
            <a:endParaRPr lang="en-US" sz="1600" dirty="0"/>
          </a:p>
        </p:txBody>
      </p:sp>
      <p:cxnSp>
        <p:nvCxnSpPr>
          <p:cNvPr id="7" name="Straight Connector 6"/>
          <p:cNvCxnSpPr>
            <a:stCxn id="6" idx="3"/>
          </p:cNvCxnSpPr>
          <p:nvPr/>
        </p:nvCxnSpPr>
        <p:spPr>
          <a:xfrm>
            <a:off x="1842190" y="1430585"/>
            <a:ext cx="493506" cy="974685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>
            <a:spLocks noChangeAspect="1"/>
          </p:cNvSpPr>
          <p:nvPr/>
        </p:nvSpPr>
        <p:spPr>
          <a:xfrm>
            <a:off x="5329937" y="4172141"/>
            <a:ext cx="457200" cy="457200"/>
          </a:xfrm>
          <a:prstGeom prst="ellipse">
            <a:avLst/>
          </a:prstGeom>
          <a:noFill/>
          <a:ln>
            <a:solidFill>
              <a:srgbClr val="AF1E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175197" y="856248"/>
            <a:ext cx="1917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dirty="0" smtClean="0"/>
              <a:t>Install bump switch</a:t>
            </a:r>
            <a:endParaRPr lang="en-US" sz="1600" dirty="0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016491" y="1074057"/>
            <a:ext cx="2139052" cy="705503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212172" y="4477015"/>
            <a:ext cx="17967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dirty="0" smtClean="0"/>
              <a:t>Bump switch into</a:t>
            </a:r>
          </a:p>
          <a:p>
            <a:pPr>
              <a:defRPr/>
            </a:pPr>
            <a:r>
              <a:rPr lang="en-US" sz="1600" dirty="0" smtClean="0"/>
              <a:t>CORTEX digital 1</a:t>
            </a:r>
            <a:endParaRPr lang="en-US" sz="1600" dirty="0"/>
          </a:p>
        </p:txBody>
      </p:sp>
      <p:cxnSp>
        <p:nvCxnSpPr>
          <p:cNvPr id="16" name="Straight Connector 15"/>
          <p:cNvCxnSpPr>
            <a:stCxn id="19" idx="1"/>
            <a:endCxn id="11" idx="6"/>
          </p:cNvCxnSpPr>
          <p:nvPr/>
        </p:nvCxnSpPr>
        <p:spPr>
          <a:xfrm flipH="1">
            <a:off x="5787137" y="3995696"/>
            <a:ext cx="1425035" cy="405045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212172" y="3703308"/>
            <a:ext cx="17887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dirty="0" smtClean="0"/>
              <a:t>Motor into</a:t>
            </a:r>
          </a:p>
          <a:p>
            <a:pPr>
              <a:defRPr/>
            </a:pPr>
            <a:r>
              <a:rPr lang="en-US" sz="1600" dirty="0" smtClean="0"/>
              <a:t>CORTEX motor 1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7195694" y="3050908"/>
            <a:ext cx="2038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dirty="0" smtClean="0"/>
              <a:t>Install battery and</a:t>
            </a:r>
          </a:p>
          <a:p>
            <a:pPr>
              <a:defRPr/>
            </a:pPr>
            <a:r>
              <a:rPr lang="en-US" sz="1600" dirty="0" smtClean="0"/>
              <a:t>connect to CORTEX</a:t>
            </a:r>
            <a:endParaRPr lang="en-US" sz="1600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5843459" y="3649751"/>
            <a:ext cx="457200" cy="457200"/>
          </a:xfrm>
          <a:prstGeom prst="ellipse">
            <a:avLst/>
          </a:prstGeom>
          <a:noFill/>
          <a:ln>
            <a:solidFill>
              <a:srgbClr val="AF1E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20" idx="1"/>
            <a:endCxn id="21" idx="7"/>
          </p:cNvCxnSpPr>
          <p:nvPr/>
        </p:nvCxnSpPr>
        <p:spPr>
          <a:xfrm flipH="1">
            <a:off x="6233704" y="3343296"/>
            <a:ext cx="961990" cy="373410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32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914"/>
          </a:xfrm>
        </p:spPr>
        <p:txBody>
          <a:bodyPr>
            <a:noAutofit/>
          </a:bodyPr>
          <a:lstStyle/>
          <a:p>
            <a:r>
              <a:rPr lang="en-US" sz="3200" dirty="0" smtClean="0"/>
              <a:t>Step 9: Download ROBOTC Program to CORTEX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81" y="1444607"/>
            <a:ext cx="8229600" cy="4908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819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Step 10a: Prepare Styrofoam Target (Method #1)</a:t>
            </a:r>
            <a:endParaRPr lang="en-US" sz="3200" dirty="0"/>
          </a:p>
        </p:txBody>
      </p:sp>
      <p:pic>
        <p:nvPicPr>
          <p:cNvPr id="4" name="Picture 2" descr="Z:\2010_0416_My Pics from PLTW laptop\2011_0228_AE_PushPull_Propeller\IMG_29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03435" y="1900258"/>
            <a:ext cx="1172817" cy="60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Z:\2010_0416_My Pics from PLTW laptop\2011_0228_AE_PushPull_Propeller\IMG_298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3073604" y="2320113"/>
            <a:ext cx="5486400" cy="267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Z:\2010_0416_My Pics from PLTW laptop\2011_0228_AE_PushPull_Propeller\IMG_298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8722" y="1403301"/>
            <a:ext cx="3935896" cy="31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>
            <a:spLocks noChangeAspect="1"/>
          </p:cNvSpPr>
          <p:nvPr/>
        </p:nvSpPr>
        <p:spPr>
          <a:xfrm>
            <a:off x="6072059" y="3382100"/>
            <a:ext cx="457200" cy="457200"/>
          </a:xfrm>
          <a:prstGeom prst="ellipse">
            <a:avLst/>
          </a:prstGeom>
          <a:noFill/>
          <a:ln>
            <a:solidFill>
              <a:srgbClr val="AF1E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4" idx="1"/>
            <a:endCxn id="7" idx="7"/>
          </p:cNvCxnSpPr>
          <p:nvPr/>
        </p:nvCxnSpPr>
        <p:spPr>
          <a:xfrm flipH="1">
            <a:off x="6462304" y="2203402"/>
            <a:ext cx="1141131" cy="1245653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12" idx="0"/>
          </p:cNvCxnSpPr>
          <p:nvPr/>
        </p:nvCxnSpPr>
        <p:spPr>
          <a:xfrm flipH="1" flipV="1">
            <a:off x="2748386" y="3128494"/>
            <a:ext cx="415492" cy="1922466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76670" y="5050960"/>
            <a:ext cx="1974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dirty="0" smtClean="0"/>
              <a:t>Step #2</a:t>
            </a:r>
          </a:p>
          <a:p>
            <a:pPr>
              <a:defRPr/>
            </a:pPr>
            <a:r>
              <a:rPr lang="en-US" sz="1600" dirty="0" smtClean="0"/>
              <a:t>Press Styrofoam onto Dual-Range </a:t>
            </a:r>
            <a:r>
              <a:rPr lang="en-US" sz="1600" dirty="0"/>
              <a:t>F</a:t>
            </a:r>
            <a:r>
              <a:rPr lang="en-US" sz="1600" dirty="0" smtClean="0"/>
              <a:t>orce Sensor,</a:t>
            </a:r>
          </a:p>
          <a:p>
            <a:pPr>
              <a:defRPr/>
            </a:pPr>
            <a:r>
              <a:rPr lang="en-US" sz="1600" dirty="0"/>
              <a:t>l</a:t>
            </a:r>
            <a:r>
              <a:rPr lang="en-US" sz="1600" dirty="0" smtClean="0"/>
              <a:t>eaving a small gap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7114961" y="2640941"/>
            <a:ext cx="20890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dirty="0" smtClean="0"/>
              <a:t>Step #3</a:t>
            </a:r>
          </a:p>
          <a:p>
            <a:pPr>
              <a:defRPr/>
            </a:pPr>
            <a:r>
              <a:rPr lang="en-US" sz="1600" dirty="0" smtClean="0"/>
              <a:t>Thread hook through</a:t>
            </a:r>
          </a:p>
          <a:p>
            <a:pPr>
              <a:defRPr/>
            </a:pPr>
            <a:r>
              <a:rPr lang="en-US" sz="1600" dirty="0" smtClean="0"/>
              <a:t>Styrofoam into </a:t>
            </a:r>
          </a:p>
          <a:p>
            <a:pPr>
              <a:defRPr/>
            </a:pPr>
            <a:r>
              <a:rPr lang="en-US" sz="1600" dirty="0" smtClean="0"/>
              <a:t>Dual-Range Force </a:t>
            </a:r>
          </a:p>
          <a:p>
            <a:pPr>
              <a:defRPr/>
            </a:pPr>
            <a:r>
              <a:rPr lang="en-US" sz="1600" dirty="0" smtClean="0"/>
              <a:t>Sensor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134510" y="5143292"/>
            <a:ext cx="1984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dirty="0"/>
              <a:t>Step #1</a:t>
            </a:r>
          </a:p>
          <a:p>
            <a:pPr>
              <a:defRPr/>
            </a:pPr>
            <a:r>
              <a:rPr lang="en-US" sz="1600" dirty="0"/>
              <a:t>Select +/- 10 N on</a:t>
            </a:r>
          </a:p>
          <a:p>
            <a:pPr>
              <a:defRPr/>
            </a:pPr>
            <a:r>
              <a:rPr lang="en-US" sz="1600" dirty="0" smtClean="0"/>
              <a:t>Dual-Range </a:t>
            </a:r>
            <a:r>
              <a:rPr lang="en-US" sz="1600" dirty="0"/>
              <a:t>Force Sensor</a:t>
            </a: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1347659" y="2899893"/>
            <a:ext cx="457200" cy="457200"/>
          </a:xfrm>
          <a:prstGeom prst="ellipse">
            <a:avLst/>
          </a:prstGeom>
          <a:noFill/>
          <a:ln>
            <a:solidFill>
              <a:srgbClr val="AF1E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5" idx="3"/>
            <a:endCxn id="14" idx="0"/>
          </p:cNvCxnSpPr>
          <p:nvPr/>
        </p:nvCxnSpPr>
        <p:spPr>
          <a:xfrm flipH="1">
            <a:off x="1126798" y="3290138"/>
            <a:ext cx="287816" cy="1853154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6300660" y="4414449"/>
            <a:ext cx="854883" cy="331722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166024" y="4614368"/>
            <a:ext cx="2069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dirty="0"/>
              <a:t>12 in. x 12 in. x ½ </a:t>
            </a:r>
            <a:r>
              <a:rPr lang="en-US" sz="1600" dirty="0" smtClean="0"/>
              <a:t>in.</a:t>
            </a:r>
          </a:p>
          <a:p>
            <a:pPr>
              <a:defRPr/>
            </a:pPr>
            <a:r>
              <a:rPr lang="en-US" sz="1600" dirty="0" smtClean="0"/>
              <a:t>Styrofoam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5204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Step 10b: Prepare Styrofoam Target (Method #2)</a:t>
            </a:r>
            <a:endParaRPr lang="en-US" sz="3200" dirty="0"/>
          </a:p>
        </p:txBody>
      </p:sp>
      <p:pic>
        <p:nvPicPr>
          <p:cNvPr id="10242" name="Picture 2" descr="Z:\2010_0416_My Pics from PLTW laptop\2011_0228_AE_PushPull_Propeller\IMG_29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16056" y="1911721"/>
            <a:ext cx="3230218" cy="84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Z:\2010_0416_My Pics from PLTW laptop\2011_0228_AE_PushPull_Propeller\IMG_298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19670" y="1683410"/>
            <a:ext cx="239996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Z:\2010_0416_My Pics from PLTW laptop\2011_0228_AE_PushPull_Propeller\IMG_298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6131" y="2259878"/>
            <a:ext cx="2951922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32521" y="2756547"/>
            <a:ext cx="24096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dirty="0" smtClean="0"/>
              <a:t>6-32 x 1.5 in. Bolt</a:t>
            </a:r>
          </a:p>
          <a:p>
            <a:pPr>
              <a:defRPr/>
            </a:pPr>
            <a:r>
              <a:rPr lang="en-US" sz="1600" dirty="0"/>
              <a:t>6-32 </a:t>
            </a:r>
            <a:r>
              <a:rPr lang="en-US" sz="1600" dirty="0" smtClean="0"/>
              <a:t>Nuts (2)</a:t>
            </a:r>
          </a:p>
          <a:p>
            <a:pPr>
              <a:defRPr/>
            </a:pPr>
            <a:r>
              <a:rPr lang="en-US" sz="1600" dirty="0"/>
              <a:t>1 in. </a:t>
            </a:r>
            <a:r>
              <a:rPr lang="en-US" sz="1600" dirty="0" smtClean="0"/>
              <a:t>Fender washers</a:t>
            </a:r>
            <a:r>
              <a:rPr lang="en-US" sz="1600" dirty="0"/>
              <a:t> </a:t>
            </a:r>
            <a:r>
              <a:rPr lang="en-US" sz="1600" dirty="0" smtClean="0"/>
              <a:t>(2)</a:t>
            </a:r>
            <a:endParaRPr lang="en-US" sz="1600" dirty="0"/>
          </a:p>
        </p:txBody>
      </p:sp>
      <p:cxnSp>
        <p:nvCxnSpPr>
          <p:cNvPr id="27" name="Straight Connector 26"/>
          <p:cNvCxnSpPr>
            <a:stCxn id="22" idx="1"/>
            <a:endCxn id="29" idx="7"/>
          </p:cNvCxnSpPr>
          <p:nvPr/>
        </p:nvCxnSpPr>
        <p:spPr>
          <a:xfrm flipH="1">
            <a:off x="5041759" y="1383093"/>
            <a:ext cx="968485" cy="2373715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>
            <a:spLocks noChangeAspect="1"/>
          </p:cNvSpPr>
          <p:nvPr/>
        </p:nvSpPr>
        <p:spPr>
          <a:xfrm>
            <a:off x="4651514" y="3689853"/>
            <a:ext cx="457200" cy="457200"/>
          </a:xfrm>
          <a:prstGeom prst="ellipse">
            <a:avLst/>
          </a:prstGeom>
          <a:noFill/>
          <a:ln>
            <a:solidFill>
              <a:srgbClr val="AF1E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2657061" y="3306872"/>
            <a:ext cx="1020417" cy="272971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4847570" y="4915147"/>
            <a:ext cx="1141130" cy="384587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88700" y="5115067"/>
            <a:ext cx="2069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dirty="0"/>
              <a:t>12 in. x 12 in. x ½ </a:t>
            </a:r>
            <a:r>
              <a:rPr lang="en-US" sz="1600" dirty="0" smtClean="0"/>
              <a:t>in.</a:t>
            </a:r>
          </a:p>
          <a:p>
            <a:pPr>
              <a:defRPr/>
            </a:pPr>
            <a:r>
              <a:rPr lang="en-US" sz="1600" dirty="0" smtClean="0"/>
              <a:t>Styrofoam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136801" y="5503617"/>
            <a:ext cx="25539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dirty="0" smtClean="0"/>
              <a:t>Step #1</a:t>
            </a:r>
          </a:p>
          <a:p>
            <a:pPr>
              <a:defRPr/>
            </a:pPr>
            <a:r>
              <a:rPr lang="en-US" sz="1600" dirty="0" smtClean="0"/>
              <a:t>Select +/- 10 N on</a:t>
            </a:r>
          </a:p>
          <a:p>
            <a:pPr>
              <a:defRPr/>
            </a:pPr>
            <a:r>
              <a:rPr lang="en-US" sz="1600" dirty="0" smtClean="0"/>
              <a:t>Dual-Range </a:t>
            </a:r>
            <a:r>
              <a:rPr lang="en-US" sz="1600" dirty="0"/>
              <a:t>F</a:t>
            </a:r>
            <a:r>
              <a:rPr lang="en-US" sz="1600" dirty="0" smtClean="0"/>
              <a:t>orce </a:t>
            </a:r>
            <a:r>
              <a:rPr lang="en-US" sz="1600" dirty="0"/>
              <a:t>S</a:t>
            </a:r>
            <a:r>
              <a:rPr lang="en-US" sz="1600" dirty="0" smtClean="0"/>
              <a:t>ensor</a:t>
            </a: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1349950" y="3260218"/>
            <a:ext cx="457200" cy="457200"/>
          </a:xfrm>
          <a:prstGeom prst="ellipse">
            <a:avLst/>
          </a:prstGeom>
          <a:noFill/>
          <a:ln>
            <a:solidFill>
              <a:srgbClr val="AF1E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19" idx="3"/>
            <a:endCxn id="18" idx="0"/>
          </p:cNvCxnSpPr>
          <p:nvPr/>
        </p:nvCxnSpPr>
        <p:spPr>
          <a:xfrm flipH="1">
            <a:off x="1413753" y="3650463"/>
            <a:ext cx="3152" cy="1853154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10244" y="844484"/>
            <a:ext cx="28849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dirty="0" smtClean="0"/>
              <a:t>Step #2</a:t>
            </a:r>
          </a:p>
          <a:p>
            <a:pPr>
              <a:defRPr/>
            </a:pPr>
            <a:r>
              <a:rPr lang="en-US" sz="1600" dirty="0" smtClean="0"/>
              <a:t>Sandwich Styrofoam between two fender washers each backed by a nut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6037190" y="3778055"/>
            <a:ext cx="2884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dirty="0" smtClean="0"/>
              <a:t>Step #3</a:t>
            </a:r>
          </a:p>
          <a:p>
            <a:pPr>
              <a:defRPr/>
            </a:pPr>
            <a:r>
              <a:rPr lang="en-US" sz="1600" dirty="0" smtClean="0"/>
              <a:t>Thread 6-32 bolt onto Dual-Range Force Sensor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3003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514"/>
            <a:ext cx="9144000" cy="457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Step 11: Prepare to Test Propeller</a:t>
            </a:r>
            <a:endParaRPr lang="en-US" sz="3600" dirty="0"/>
          </a:p>
        </p:txBody>
      </p:sp>
      <p:pic>
        <p:nvPicPr>
          <p:cNvPr id="9218" name="Picture 2" descr="Z:\2010_0416_My Pics from PLTW laptop\2011_0228_AE_PushPull_Propeller\IMG_297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96548" y="803955"/>
            <a:ext cx="354919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>
            <a:spLocks noChangeAspect="1"/>
          </p:cNvSpPr>
          <p:nvPr/>
        </p:nvSpPr>
        <p:spPr>
          <a:xfrm>
            <a:off x="3299792" y="2467503"/>
            <a:ext cx="1143000" cy="1143000"/>
          </a:xfrm>
          <a:prstGeom prst="ellipse">
            <a:avLst/>
          </a:prstGeom>
          <a:noFill/>
          <a:ln>
            <a:solidFill>
              <a:srgbClr val="AF1E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4" idx="7"/>
          </p:cNvCxnSpPr>
          <p:nvPr/>
        </p:nvCxnSpPr>
        <p:spPr>
          <a:xfrm flipV="1">
            <a:off x="4275404" y="1837627"/>
            <a:ext cx="1866979" cy="797264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42384" y="1699127"/>
            <a:ext cx="2754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dirty="0" smtClean="0"/>
              <a:t>Align propeller with center of bolt (avoid contact)</a:t>
            </a:r>
          </a:p>
        </p:txBody>
      </p:sp>
    </p:spTree>
    <p:extLst>
      <p:ext uri="{BB962C8B-B14F-4D97-AF65-F5344CB8AC3E}">
        <p14:creationId xmlns:p14="http://schemas.microsoft.com/office/powerpoint/2010/main" val="68897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10086" y="2304899"/>
            <a:ext cx="8067583" cy="2860986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75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Stop</a:t>
            </a:r>
          </a:p>
          <a:p>
            <a:endParaRPr lang="en-US" sz="3600" dirty="0" smtClean="0">
              <a:solidFill>
                <a:srgbClr val="00386B"/>
              </a:solidFill>
              <a:latin typeface="+mn-lt"/>
            </a:endParaRPr>
          </a:p>
          <a:p>
            <a:endParaRPr lang="en-US" sz="3600" dirty="0" smtClean="0">
              <a:solidFill>
                <a:srgbClr val="00386B"/>
              </a:solidFill>
              <a:latin typeface="+mn-lt"/>
            </a:endParaRPr>
          </a:p>
          <a:p>
            <a:r>
              <a:rPr lang="en-US" sz="3600" dirty="0" smtClean="0">
                <a:solidFill>
                  <a:srgbClr val="00386B"/>
                </a:solidFill>
                <a:latin typeface="+mn-lt"/>
              </a:rPr>
              <a:t>Complete</a:t>
            </a:r>
          </a:p>
          <a:p>
            <a:r>
              <a:rPr lang="en-US" sz="3600" dirty="0" smtClean="0">
                <a:solidFill>
                  <a:srgbClr val="00386B"/>
                </a:solidFill>
                <a:latin typeface="+mn-lt"/>
              </a:rPr>
              <a:t>Activity 2.1.1 Action and Reaction</a:t>
            </a:r>
            <a:endParaRPr lang="en-US" sz="3600" dirty="0">
              <a:solidFill>
                <a:srgbClr val="00386B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1" t="25839" r="25911" b="27989"/>
          <a:stretch/>
        </p:blipFill>
        <p:spPr bwMode="auto">
          <a:xfrm>
            <a:off x="1997474" y="2068496"/>
            <a:ext cx="1491449" cy="1429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86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457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Equipment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AE VEX Kit</a:t>
            </a:r>
          </a:p>
          <a:p>
            <a:r>
              <a:rPr lang="en-US" dirty="0"/>
              <a:t>Slow Flyer Propeller, </a:t>
            </a:r>
            <a:r>
              <a:rPr lang="en-US" dirty="0" smtClean="0"/>
              <a:t>8x3.8SF</a:t>
            </a:r>
          </a:p>
          <a:p>
            <a:r>
              <a:rPr lang="en-US" dirty="0"/>
              <a:t>Slow Flyer Propeller, </a:t>
            </a:r>
            <a:r>
              <a:rPr lang="en-US" dirty="0" smtClean="0"/>
              <a:t>8x6SF</a:t>
            </a:r>
          </a:p>
          <a:p>
            <a:r>
              <a:rPr lang="en-US" dirty="0"/>
              <a:t>Propeller Adapter with set screw </a:t>
            </a:r>
            <a:r>
              <a:rPr lang="en-US" dirty="0" smtClean="0"/>
              <a:t>4mm</a:t>
            </a:r>
          </a:p>
          <a:p>
            <a:r>
              <a:rPr lang="en-US" dirty="0" smtClean="0"/>
              <a:t>12 in. x 12 in. x ½ in. Styrofoam</a:t>
            </a:r>
          </a:p>
          <a:p>
            <a:r>
              <a:rPr lang="en-US" dirty="0" err="1" smtClean="0"/>
              <a:t>Vernier</a:t>
            </a:r>
            <a:r>
              <a:rPr lang="en-US" dirty="0" smtClean="0"/>
              <a:t> Dual-Range Force Sensor</a:t>
            </a:r>
          </a:p>
          <a:p>
            <a:r>
              <a:rPr lang="en-US" dirty="0" err="1"/>
              <a:t>Vernier</a:t>
            </a:r>
            <a:r>
              <a:rPr lang="en-US" dirty="0"/>
              <a:t> </a:t>
            </a:r>
            <a:r>
              <a:rPr lang="en-US" dirty="0" smtClean="0"/>
              <a:t>Go Link Adapter</a:t>
            </a:r>
          </a:p>
          <a:p>
            <a:r>
              <a:rPr lang="en-US" dirty="0" smtClean="0"/>
              <a:t>Small </a:t>
            </a:r>
            <a:r>
              <a:rPr lang="en-US" dirty="0"/>
              <a:t>"A" Base</a:t>
            </a:r>
          </a:p>
          <a:p>
            <a:r>
              <a:rPr lang="en-US" dirty="0" smtClean="0"/>
              <a:t>45 </a:t>
            </a:r>
            <a:r>
              <a:rPr lang="en-US" dirty="0"/>
              <a:t>cm Stainless Steel </a:t>
            </a:r>
            <a:r>
              <a:rPr lang="en-US" dirty="0" smtClean="0"/>
              <a:t>Rod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Optional Equipment</a:t>
            </a:r>
            <a:endParaRPr lang="en-US" dirty="0"/>
          </a:p>
          <a:p>
            <a:pPr lvl="1"/>
            <a:r>
              <a:rPr lang="en-US" dirty="0"/>
              <a:t>6-32 x 1.5 in. </a:t>
            </a:r>
            <a:r>
              <a:rPr lang="en-US" dirty="0" smtClean="0"/>
              <a:t>Bolt</a:t>
            </a:r>
            <a:endParaRPr lang="en-US" dirty="0"/>
          </a:p>
          <a:p>
            <a:pPr lvl="1"/>
            <a:r>
              <a:rPr lang="en-US" dirty="0"/>
              <a:t>6-32 </a:t>
            </a:r>
            <a:r>
              <a:rPr lang="en-US" dirty="0" smtClean="0"/>
              <a:t>Nuts </a:t>
            </a:r>
            <a:r>
              <a:rPr lang="en-US" dirty="0"/>
              <a:t>(2)</a:t>
            </a:r>
          </a:p>
          <a:p>
            <a:pPr lvl="1"/>
            <a:r>
              <a:rPr lang="en-US" dirty="0" smtClean="0"/>
              <a:t>1 </a:t>
            </a:r>
            <a:r>
              <a:rPr lang="en-US" dirty="0"/>
              <a:t>in. </a:t>
            </a:r>
            <a:r>
              <a:rPr lang="en-US" dirty="0" smtClean="0"/>
              <a:t>Fender </a:t>
            </a:r>
            <a:r>
              <a:rPr lang="en-US" dirty="0"/>
              <a:t>washers (2)</a:t>
            </a:r>
          </a:p>
          <a:p>
            <a:endParaRPr lang="en-US" dirty="0"/>
          </a:p>
        </p:txBody>
      </p:sp>
      <p:pic>
        <p:nvPicPr>
          <p:cNvPr id="2050" name="Picture 2" descr="Z:\2010_0416_My Pics from PLTW laptop\2011_0228_AE_PushPull_Propeller\IMG_29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30620" y="2570162"/>
            <a:ext cx="4254354" cy="407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25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Step 1: Construct Base</a:t>
            </a:r>
            <a:endParaRPr lang="en-US" sz="3200" dirty="0"/>
          </a:p>
        </p:txBody>
      </p:sp>
      <p:pic>
        <p:nvPicPr>
          <p:cNvPr id="6146" name="Picture 2" descr="Z:\2010_0416_My Pics from PLTW laptop\2011_0228_AE_PushPull_Propeller\IMG_297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6795" y="1528416"/>
            <a:ext cx="4390291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Z:\2010_0416_My Pics from PLTW laptop\2011_0228_AE_PushPull_Propeller\IMG_296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31080" y="1548072"/>
            <a:ext cx="3663616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78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Step 2: Construct Drive Towers </a:t>
            </a:r>
            <a:endParaRPr lang="en-US" sz="3200" dirty="0"/>
          </a:p>
        </p:txBody>
      </p:sp>
      <p:pic>
        <p:nvPicPr>
          <p:cNvPr id="7170" name="Picture 2" descr="Z:\2010_0416_My Pics from PLTW laptop\2011_0228_AE_PushPull_Propeller\IMG_296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30017" y="1030204"/>
            <a:ext cx="5486400" cy="434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42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Step 3: Construct Propeller Towers</a:t>
            </a:r>
            <a:endParaRPr lang="en-US" sz="3200" dirty="0"/>
          </a:p>
        </p:txBody>
      </p:sp>
      <p:pic>
        <p:nvPicPr>
          <p:cNvPr id="8194" name="Picture 2" descr="Z:\2010_0416_My Pics from PLTW laptop\2011_0228_AE_PushPull_Propeller\IMG_296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29407" y="1361661"/>
            <a:ext cx="5486400" cy="306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58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Z:\2010_0416_My Pics from PLTW laptop\2011_0228_AE_PushPull_Propeller\IMG_296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6842" y="4025348"/>
            <a:ext cx="2455740" cy="189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Z:\2010_0416_My Pics from PLTW laptop\2011_0228_AE_PushPull_Propeller\IMG_296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60041" y="695737"/>
            <a:ext cx="425384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Step 4: Install Towers and Battery Placement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27162" y="3465629"/>
            <a:ext cx="1599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dirty="0" smtClean="0"/>
              <a:t>2 in. Spacers</a:t>
            </a:r>
          </a:p>
          <a:p>
            <a:pPr>
              <a:defRPr/>
            </a:pPr>
            <a:r>
              <a:rPr lang="en-US" sz="1600" dirty="0" smtClean="0"/>
              <a:t>x4</a:t>
            </a:r>
            <a:endParaRPr lang="en-US" sz="1600" dirty="0"/>
          </a:p>
        </p:txBody>
      </p:sp>
      <p:cxnSp>
        <p:nvCxnSpPr>
          <p:cNvPr id="4" name="Straight Connector 3"/>
          <p:cNvCxnSpPr>
            <a:endCxn id="9" idx="2"/>
          </p:cNvCxnSpPr>
          <p:nvPr/>
        </p:nvCxnSpPr>
        <p:spPr>
          <a:xfrm flipV="1">
            <a:off x="2435087" y="4666440"/>
            <a:ext cx="1241642" cy="213673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10282" y="1839040"/>
            <a:ext cx="1279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dirty="0" smtClean="0"/>
              <a:t>2 in. Spacer</a:t>
            </a:r>
          </a:p>
        </p:txBody>
      </p:sp>
      <p:cxnSp>
        <p:nvCxnSpPr>
          <p:cNvPr id="6" name="Straight Connector 5"/>
          <p:cNvCxnSpPr>
            <a:stCxn id="5" idx="3"/>
          </p:cNvCxnSpPr>
          <p:nvPr/>
        </p:nvCxnSpPr>
        <p:spPr>
          <a:xfrm flipV="1">
            <a:off x="2189799" y="1839045"/>
            <a:ext cx="2441837" cy="169272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>
            <a:spLocks noChangeAspect="1"/>
          </p:cNvSpPr>
          <p:nvPr/>
        </p:nvSpPr>
        <p:spPr>
          <a:xfrm>
            <a:off x="3676729" y="3814157"/>
            <a:ext cx="1704566" cy="1704566"/>
          </a:xfrm>
          <a:prstGeom prst="ellipse">
            <a:avLst/>
          </a:prstGeom>
          <a:noFill/>
          <a:ln>
            <a:solidFill>
              <a:srgbClr val="AF1E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3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Step 5: Install Sprockets</a:t>
            </a:r>
            <a:endParaRPr lang="en-US" sz="3200" dirty="0"/>
          </a:p>
        </p:txBody>
      </p:sp>
      <p:pic>
        <p:nvPicPr>
          <p:cNvPr id="4098" name="Picture 2" descr="Z:\2010_0416_My Pics from PLTW laptop\2011_0228_AE_PushPull_Propeller\IMG_295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0915" y="3982105"/>
            <a:ext cx="4151431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Z:\2010_0416_My Pics from PLTW laptop\2011_0228_AE_PushPull_Propeller\IMG_29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69040" y="977173"/>
            <a:ext cx="327056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Z:\2010_0416_My Pics from PLTW laptop\2011_0228_AE_PushPull_Propeller\IMG_295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47564" y="3461957"/>
            <a:ext cx="2513515" cy="369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Z:\2010_0416_My Pics from PLTW laptop\2011_0228_AE_PushPull_Propeller\IMG_295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0914" y="911114"/>
            <a:ext cx="346045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>
            <a:spLocks noChangeAspect="1"/>
          </p:cNvSpPr>
          <p:nvPr/>
        </p:nvSpPr>
        <p:spPr>
          <a:xfrm>
            <a:off x="6338993" y="4833557"/>
            <a:ext cx="914400" cy="914400"/>
          </a:xfrm>
          <a:prstGeom prst="ellipse">
            <a:avLst/>
          </a:prstGeom>
          <a:noFill/>
          <a:ln>
            <a:solidFill>
              <a:srgbClr val="AF1E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088343" y="3197114"/>
            <a:ext cx="541057" cy="1656320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>
            <a:spLocks noChangeAspect="1"/>
          </p:cNvSpPr>
          <p:nvPr/>
        </p:nvSpPr>
        <p:spPr>
          <a:xfrm>
            <a:off x="5424593" y="4376357"/>
            <a:ext cx="914400" cy="914400"/>
          </a:xfrm>
          <a:prstGeom prst="ellipse">
            <a:avLst/>
          </a:prstGeom>
          <a:noFill/>
          <a:ln>
            <a:solidFill>
              <a:srgbClr val="AF1E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3318639" y="3197114"/>
            <a:ext cx="2177700" cy="1417782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>
            <a:spLocks noChangeAspect="1"/>
          </p:cNvSpPr>
          <p:nvPr/>
        </p:nvSpPr>
        <p:spPr>
          <a:xfrm>
            <a:off x="5496339" y="5582305"/>
            <a:ext cx="914400" cy="914400"/>
          </a:xfrm>
          <a:prstGeom prst="ellipse">
            <a:avLst/>
          </a:prstGeom>
          <a:noFill/>
          <a:ln>
            <a:solidFill>
              <a:srgbClr val="AF1E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endCxn id="14" idx="2"/>
          </p:cNvCxnSpPr>
          <p:nvPr/>
        </p:nvCxnSpPr>
        <p:spPr>
          <a:xfrm>
            <a:off x="3704093" y="5741531"/>
            <a:ext cx="1792246" cy="297974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357934" y="4646291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dirty="0" smtClean="0"/>
              <a:t>All detail images shown</a:t>
            </a:r>
          </a:p>
          <a:p>
            <a:pPr>
              <a:defRPr/>
            </a:pPr>
            <a:r>
              <a:rPr lang="en-US" sz="1200" dirty="0" smtClean="0"/>
              <a:t>from left side</a:t>
            </a:r>
          </a:p>
        </p:txBody>
      </p:sp>
      <p:cxnSp>
        <p:nvCxnSpPr>
          <p:cNvPr id="18" name="Straight Connector 17"/>
          <p:cNvCxnSpPr>
            <a:stCxn id="17" idx="2"/>
          </p:cNvCxnSpPr>
          <p:nvPr/>
        </p:nvCxnSpPr>
        <p:spPr>
          <a:xfrm flipH="1">
            <a:off x="7416800" y="5107956"/>
            <a:ext cx="834167" cy="552615"/>
          </a:xfrm>
          <a:prstGeom prst="line">
            <a:avLst/>
          </a:prstGeom>
          <a:ln w="50800">
            <a:solidFill>
              <a:srgbClr val="AF1E2D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44347" y="3430837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dirty="0"/>
              <a:t>S</a:t>
            </a:r>
            <a:r>
              <a:rPr lang="en-US" sz="1200" dirty="0" smtClean="0"/>
              <a:t>mall gaps</a:t>
            </a:r>
          </a:p>
        </p:txBody>
      </p:sp>
      <p:cxnSp>
        <p:nvCxnSpPr>
          <p:cNvPr id="21" name="Straight Connector 20"/>
          <p:cNvCxnSpPr>
            <a:stCxn id="20" idx="0"/>
          </p:cNvCxnSpPr>
          <p:nvPr/>
        </p:nvCxnSpPr>
        <p:spPr>
          <a:xfrm flipH="1" flipV="1">
            <a:off x="1144347" y="2288489"/>
            <a:ext cx="471444" cy="1142348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20" idx="0"/>
          </p:cNvCxnSpPr>
          <p:nvPr/>
        </p:nvCxnSpPr>
        <p:spPr>
          <a:xfrm flipV="1">
            <a:off x="1615791" y="2288489"/>
            <a:ext cx="978322" cy="1142348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405573" y="3569336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dirty="0" smtClean="0"/>
              <a:t>Small gaps</a:t>
            </a:r>
          </a:p>
        </p:txBody>
      </p:sp>
      <p:cxnSp>
        <p:nvCxnSpPr>
          <p:cNvPr id="28" name="Straight Connector 27"/>
          <p:cNvCxnSpPr>
            <a:endCxn id="27" idx="2"/>
          </p:cNvCxnSpPr>
          <p:nvPr/>
        </p:nvCxnSpPr>
        <p:spPr>
          <a:xfrm flipV="1">
            <a:off x="2713383" y="3846335"/>
            <a:ext cx="163634" cy="1076640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27" idx="2"/>
          </p:cNvCxnSpPr>
          <p:nvPr/>
        </p:nvCxnSpPr>
        <p:spPr>
          <a:xfrm flipH="1" flipV="1">
            <a:off x="2877017" y="3846335"/>
            <a:ext cx="471443" cy="1076640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22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Step 6: Install Chains</a:t>
            </a:r>
            <a:endParaRPr lang="en-US" sz="3200" dirty="0"/>
          </a:p>
        </p:txBody>
      </p:sp>
      <p:pic>
        <p:nvPicPr>
          <p:cNvPr id="3074" name="Picture 2" descr="Z:\2010_0416_My Pics from PLTW laptop\2011_0228_AE_PushPull_Propeller\IMG_293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12873" y="1030698"/>
            <a:ext cx="445177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95371" y="2661571"/>
            <a:ext cx="1247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dirty="0" smtClean="0"/>
              <a:t>11 1/2 in. Chain</a:t>
            </a:r>
          </a:p>
        </p:txBody>
      </p:sp>
      <p:cxnSp>
        <p:nvCxnSpPr>
          <p:cNvPr id="11" name="Straight Connector 10"/>
          <p:cNvCxnSpPr>
            <a:endCxn id="10" idx="1"/>
          </p:cNvCxnSpPr>
          <p:nvPr/>
        </p:nvCxnSpPr>
        <p:spPr>
          <a:xfrm flipV="1">
            <a:off x="5074929" y="2800071"/>
            <a:ext cx="1720442" cy="462512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15" idx="1"/>
          </p:cNvCxnSpPr>
          <p:nvPr/>
        </p:nvCxnSpPr>
        <p:spPr>
          <a:xfrm flipV="1">
            <a:off x="5074929" y="3401083"/>
            <a:ext cx="1709029" cy="561150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783958" y="3262583"/>
            <a:ext cx="12586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dirty="0" smtClean="0"/>
              <a:t>10 7/8 in. Chain</a:t>
            </a:r>
          </a:p>
        </p:txBody>
      </p:sp>
    </p:spTree>
    <p:extLst>
      <p:ext uri="{BB962C8B-B14F-4D97-AF65-F5344CB8AC3E}">
        <p14:creationId xmlns:p14="http://schemas.microsoft.com/office/powerpoint/2010/main" val="229266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2010_0416_My Pics from PLTW laptop\2011_0228_AE_PushPull_Propeller\IMG_29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02602" y="1084241"/>
            <a:ext cx="171444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Z:\2010_0416_My Pics from PLTW laptop\2011_0228_AE_PushPull_Propeller\IMG_292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8978" y="1084241"/>
            <a:ext cx="253999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028"/>
            <a:ext cx="9144000" cy="457200"/>
          </a:xfrm>
        </p:spPr>
        <p:txBody>
          <a:bodyPr>
            <a:noAutofit/>
          </a:bodyPr>
          <a:lstStyle/>
          <a:p>
            <a:r>
              <a:rPr lang="en-US" sz="3200" dirty="0"/>
              <a:t>Step </a:t>
            </a:r>
            <a:r>
              <a:rPr lang="en-US" sz="3200" dirty="0" smtClean="0"/>
              <a:t>7: Assemble Propeller</a:t>
            </a:r>
            <a:endParaRPr lang="en-US" sz="3200" dirty="0"/>
          </a:p>
        </p:txBody>
      </p:sp>
      <p:cxnSp>
        <p:nvCxnSpPr>
          <p:cNvPr id="6" name="Straight Connector 5"/>
          <p:cNvCxnSpPr>
            <a:stCxn id="7" idx="1"/>
          </p:cNvCxnSpPr>
          <p:nvPr/>
        </p:nvCxnSpPr>
        <p:spPr>
          <a:xfrm flipH="1" flipV="1">
            <a:off x="2755099" y="2593206"/>
            <a:ext cx="947078" cy="410379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702177" y="2711197"/>
            <a:ext cx="1988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dirty="0"/>
              <a:t>Propeller a</a:t>
            </a:r>
            <a:r>
              <a:rPr lang="en-US" sz="1600" dirty="0" smtClean="0"/>
              <a:t>dapter</a:t>
            </a:r>
          </a:p>
          <a:p>
            <a:pPr>
              <a:defRPr/>
            </a:pPr>
            <a:r>
              <a:rPr lang="en-US" sz="1600" dirty="0" smtClean="0"/>
              <a:t>with </a:t>
            </a:r>
            <a:r>
              <a:rPr lang="en-US" sz="1600" dirty="0"/>
              <a:t>set screw 4mm</a:t>
            </a:r>
          </a:p>
        </p:txBody>
      </p:sp>
      <p:cxnSp>
        <p:nvCxnSpPr>
          <p:cNvPr id="23" name="Straight Connector 22"/>
          <p:cNvCxnSpPr>
            <a:stCxn id="27" idx="3"/>
          </p:cNvCxnSpPr>
          <p:nvPr/>
        </p:nvCxnSpPr>
        <p:spPr>
          <a:xfrm>
            <a:off x="6121429" y="1730222"/>
            <a:ext cx="786267" cy="1323696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233311" y="3729779"/>
            <a:ext cx="32544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Tighten propeller adapter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u</a:t>
            </a:r>
            <a:r>
              <a:rPr lang="en-US" sz="1600" dirty="0" smtClean="0"/>
              <a:t>sing hex wrench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(Remove after tightening adapter)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02177" y="1314723"/>
            <a:ext cx="2419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dirty="0"/>
              <a:t>Slow </a:t>
            </a:r>
            <a:r>
              <a:rPr lang="en-US" sz="1600" dirty="0" smtClean="0"/>
              <a:t>flyer </a:t>
            </a:r>
            <a:r>
              <a:rPr lang="en-US" sz="1600" dirty="0"/>
              <a:t>p</a:t>
            </a:r>
            <a:r>
              <a:rPr lang="en-US" sz="1600" dirty="0" smtClean="0"/>
              <a:t>ropeller,</a:t>
            </a:r>
          </a:p>
          <a:p>
            <a:pPr>
              <a:defRPr/>
            </a:pPr>
            <a:r>
              <a:rPr lang="en-US" sz="1600" dirty="0" smtClean="0"/>
              <a:t>8x3.8SF</a:t>
            </a:r>
          </a:p>
          <a:p>
            <a:pPr>
              <a:defRPr/>
            </a:pPr>
            <a:r>
              <a:rPr lang="en-US" sz="1600" dirty="0" smtClean="0"/>
              <a:t>(label side toward nose) </a:t>
            </a:r>
          </a:p>
        </p:txBody>
      </p:sp>
      <p:cxnSp>
        <p:nvCxnSpPr>
          <p:cNvPr id="28" name="Straight Connector 27"/>
          <p:cNvCxnSpPr>
            <a:stCxn id="27" idx="1"/>
          </p:cNvCxnSpPr>
          <p:nvPr/>
        </p:nvCxnSpPr>
        <p:spPr>
          <a:xfrm flipH="1">
            <a:off x="1968977" y="1730222"/>
            <a:ext cx="1733200" cy="230832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907499" y="2942030"/>
            <a:ext cx="794678" cy="428211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23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044&quot;&gt;&lt;/object&gt;&lt;object type=&quot;2&quot; unique_id=&quot;10045&quot;&gt;&lt;object type=&quot;3&quot; unique_id=&quot;10046&quot;&gt;&lt;property id=&quot;20148&quot; value=&quot;5&quot;/&gt;&lt;property id=&quot;20300&quot; value=&quot;Slide 1 - &amp;quot;Activity 2.2.1a Action Reaction Construction Guide&amp;#x0D;&amp;#x0A;&amp;quot;&quot;/&gt;&lt;property id=&quot;20307&quot; value=&quot;256&quot;/&gt;&lt;/object&gt;&lt;object type=&quot;3&quot; unique_id=&quot;11063&quot;&gt;&lt;property id=&quot;20148&quot; value=&quot;5&quot;/&gt;&lt;property id=&quot;20300&quot; value=&quot;Slide 2 - &amp;quot;Equipment&amp;quot;&quot;/&gt;&lt;property id=&quot;20307&quot; value=&quot;275&quot;/&gt;&lt;/object&gt;&lt;object type=&quot;3&quot; unique_id=&quot;12357&quot;&gt;&lt;property id=&quot;20148&quot; value=&quot;5&quot;/&gt;&lt;property id=&quot;20300&quot; value=&quot;Slide 3 - &amp;quot;Step 1: Construct Base&amp;quot;&quot;/&gt;&lt;property id=&quot;20307&quot; value=&quot;295&quot;/&gt;&lt;/object&gt;&lt;object type=&quot;3&quot; unique_id=&quot;12358&quot;&gt;&lt;property id=&quot;20148&quot; value=&quot;5&quot;/&gt;&lt;property id=&quot;20300&quot; value=&quot;Slide 4 - &amp;quot;Step 2: Construct Drive Towers &amp;quot;&quot;/&gt;&lt;property id=&quot;20307&quot; value=&quot;297&quot;/&gt;&lt;/object&gt;&lt;object type=&quot;3&quot; unique_id=&quot;12359&quot;&gt;&lt;property id=&quot;20148&quot; value=&quot;5&quot;/&gt;&lt;property id=&quot;20300&quot; value=&quot;Slide 5 - &amp;quot;Step 3: Construct Propeller Towers&amp;quot;&quot;/&gt;&lt;property id=&quot;20307&quot; value=&quot;298&quot;/&gt;&lt;/object&gt;&lt;object type=&quot;3&quot; unique_id=&quot;12360&quot;&gt;&lt;property id=&quot;20148&quot; value=&quot;5&quot;/&gt;&lt;property id=&quot;20300&quot; value=&quot;Slide 6 - &amp;quot;Step 4: Install Towers and Battery Placement&amp;quot;&quot;/&gt;&lt;property id=&quot;20307&quot; value=&quot;294&quot;/&gt;&lt;/object&gt;&lt;object type=&quot;3&quot; unique_id=&quot;12361&quot;&gt;&lt;property id=&quot;20148&quot; value=&quot;5&quot;/&gt;&lt;property id=&quot;20300&quot; value=&quot;Slide 7 - &amp;quot;Step 5: Install Sprockets&amp;quot;&quot;/&gt;&lt;property id=&quot;20307&quot; value=&quot;293&quot;/&gt;&lt;/object&gt;&lt;object type=&quot;3&quot; unique_id=&quot;12362&quot;&gt;&lt;property id=&quot;20148&quot; value=&quot;5&quot;/&gt;&lt;property id=&quot;20300&quot; value=&quot;Slide 8 - &amp;quot;Step 6: Install chains&amp;quot;&quot;/&gt;&lt;property id=&quot;20307&quot; value=&quot;292&quot;/&gt;&lt;/object&gt;&lt;object type=&quot;3&quot; unique_id=&quot;12363&quot;&gt;&lt;property id=&quot;20148&quot; value=&quot;5&quot;/&gt;&lt;property id=&quot;20300&quot; value=&quot;Slide 9 - &amp;quot;Step 7: Assemble Propeller&amp;quot;&quot;/&gt;&lt;property id=&quot;20307&quot; value=&quot;296&quot;/&gt;&lt;/object&gt;&lt;object type=&quot;3&quot; unique_id=&quot;12364&quot;&gt;&lt;property id=&quot;20148&quot; value=&quot;5&quot;/&gt;&lt;property id=&quot;20300&quot; value=&quot;Slide 10 - &amp;quot;Step 8: Install Inputs and Outputs&amp;quot;&quot;/&gt;&lt;property id=&quot;20307&quot; value=&quot;290&quot;/&gt;&lt;/object&gt;&lt;object type=&quot;3&quot; unique_id=&quot;12365&quot;&gt;&lt;property id=&quot;20148&quot; value=&quot;5&quot;/&gt;&lt;property id=&quot;20300&quot; value=&quot;Slide 12 - &amp;quot;Step 10a: Prepare Styrofoam Target (Method #1)&amp;quot;&quot;/&gt;&lt;property id=&quot;20307&quot; value=&quot;300&quot;/&gt;&lt;/object&gt;&lt;object type=&quot;3&quot; unique_id=&quot;12366&quot;&gt;&lt;property id=&quot;20148&quot; value=&quot;5&quot;/&gt;&lt;property id=&quot;20300&quot; value=&quot;Slide 13 - &amp;quot;Step 10b: Prepare Styrofoam Target (Method #2)&amp;quot;&quot;/&gt;&lt;property id=&quot;20307&quot; value=&quot;301&quot;/&gt;&lt;/object&gt;&lt;object type=&quot;3&quot; unique_id=&quot;12367&quot;&gt;&lt;property id=&quot;20148&quot; value=&quot;5&quot;/&gt;&lt;property id=&quot;20300&quot; value=&quot;Slide 14 - &amp;quot;Step 11: Prepare to Test Propeller&amp;quot;&quot;/&gt;&lt;property id=&quot;20307&quot; value=&quot;299&quot;/&gt;&lt;/object&gt;&lt;object type=&quot;3&quot; unique_id=&quot;12383&quot;&gt;&lt;property id=&quot;20148&quot; value=&quot;5&quot;/&gt;&lt;property id=&quot;20300&quot; value=&quot;Slide 15&quot;/&gt;&lt;property id=&quot;20307&quot; value=&quot;302&quot;/&gt;&lt;/object&gt;&lt;object type=&quot;3&quot; unique_id=&quot;12400&quot;&gt;&lt;property id=&quot;20148&quot; value=&quot;5&quot;/&gt;&lt;property id=&quot;20300&quot; value=&quot;Slide 11 - &amp;quot;Step 9: Download ROBOTC Program to CORTEX&amp;quot;&quot;/&gt;&lt;property id=&quot;20307&quot; value=&quot;30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owerPointTemplateAE_2009_1217_NEW NEW 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PowerPointTemplateAE_2009_1217_NEW NEW Template</Template>
  <TotalTime>1801</TotalTime>
  <Words>402</Words>
  <Application>Microsoft Office PowerPoint</Application>
  <PresentationFormat>On-screen Show (4:3)</PresentationFormat>
  <Paragraphs>91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PowerPointTemplateAE_2009_1217_NEW NEW Template</vt:lpstr>
      <vt:lpstr>PowerPoint Presentation</vt:lpstr>
      <vt:lpstr>Equipment</vt:lpstr>
      <vt:lpstr>Step 1: Construct Base</vt:lpstr>
      <vt:lpstr>Step 2: Construct Drive Towers </vt:lpstr>
      <vt:lpstr>Step 3: Construct Propeller Towers</vt:lpstr>
      <vt:lpstr>Step 4: Install Towers and Battery Placement</vt:lpstr>
      <vt:lpstr>Step 5: Install Sprockets</vt:lpstr>
      <vt:lpstr>Step 6: Install Chains</vt:lpstr>
      <vt:lpstr>Step 7: Assemble Propeller</vt:lpstr>
      <vt:lpstr>Step 8: Install Inputs and Outputs</vt:lpstr>
      <vt:lpstr>Step 9: Download ROBOTC Program to CORTEX</vt:lpstr>
      <vt:lpstr>Step 10a: Prepare Styrofoam Target (Method #1)</vt:lpstr>
      <vt:lpstr>Step 10b: Prepare Styrofoam Target (Method #2)</vt:lpstr>
      <vt:lpstr>Step 11: Prepare to Test Propeller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Activity 2.2.1a Action Reation Construction</dc:title>
  <dc:subject>AE - Unit 2 - Lesson 2.2 - Propulsion</dc:subject>
  <dc:creator>AE Revision Team</dc:creator>
  <cp:lastModifiedBy>Curriculum Laptop</cp:lastModifiedBy>
  <cp:revision>140</cp:revision>
  <cp:lastPrinted>2010-11-29T15:30:41Z</cp:lastPrinted>
  <dcterms:created xsi:type="dcterms:W3CDTF">2010-01-04T14:07:12Z</dcterms:created>
  <dcterms:modified xsi:type="dcterms:W3CDTF">2014-02-19T20:53:29Z</dcterms:modified>
</cp:coreProperties>
</file>