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8"/>
  </p:notesMasterIdLst>
  <p:handoutMasterIdLst>
    <p:handoutMasterId r:id="rId19"/>
  </p:handoutMasterIdLst>
  <p:sldIdLst>
    <p:sldId id="273" r:id="rId3"/>
    <p:sldId id="263" r:id="rId4"/>
    <p:sldId id="260" r:id="rId5"/>
    <p:sldId id="266" r:id="rId6"/>
    <p:sldId id="258" r:id="rId7"/>
    <p:sldId id="261" r:id="rId8"/>
    <p:sldId id="269" r:id="rId9"/>
    <p:sldId id="262" r:id="rId10"/>
    <p:sldId id="265" r:id="rId11"/>
    <p:sldId id="267" r:id="rId12"/>
    <p:sldId id="270" r:id="rId13"/>
    <p:sldId id="271" r:id="rId14"/>
    <p:sldId id="272" r:id="rId15"/>
    <p:sldId id="259" r:id="rId16"/>
    <p:sldId id="264" r:id="rId17"/>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5" clrIdx="0"/>
  <p:cmAuthor id="1" name="gholt" initials="g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801B"/>
    <a:srgbClr val="FF9900"/>
    <a:srgbClr val="00386B"/>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77" autoAdjust="0"/>
    <p:restoredTop sz="74928" autoAdjust="0"/>
  </p:normalViewPr>
  <p:slideViewPr>
    <p:cSldViewPr snapToGrid="0">
      <p:cViewPr>
        <p:scale>
          <a:sx n="60" d="100"/>
          <a:sy n="60" d="100"/>
        </p:scale>
        <p:origin x="-2292" y="-246"/>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1162177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365638416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Bell X-1 was the first</a:t>
            </a:r>
            <a:r>
              <a:rPr lang="en-US" baseline="0" dirty="0" smtClean="0"/>
              <a:t> supersonic flight. Chuck Yeager served as the test pilot. The X-1 was dropped from a bomber, the liquid propellants, alcohol, and liquid oxygen were mixed and burned to push the aircraft to reach a speed of mach 1.06.</a:t>
            </a:r>
          </a:p>
          <a:p>
            <a:endParaRPr lang="en-US" baseline="0" dirty="0" smtClean="0"/>
          </a:p>
          <a:p>
            <a:r>
              <a:rPr lang="en-US" baseline="0" dirty="0" smtClean="0"/>
              <a:t>The space shuttle contains 67 rocket propulsion systems. The most noticeable ones are the two solid rocket boosters, SRB, which straddle the single large liquid oxygen and hydrogen rocket.</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Arial" charset="0"/>
                <a:ea typeface="+mn-ea"/>
                <a:cs typeface="+mn-cs"/>
              </a:rPr>
              <a:t>The study of rockets is an excellent way for students to learn the basics of forces and the response of an object to external forces. The motion of an object in response to an external force was first accurately described over 300 years ago by Sir Isaac Newton, using his three laws of motion. Engineers still use Newton's laws to design and predict the flight of full scale rockets. </a:t>
            </a:r>
          </a:p>
          <a:p>
            <a:r>
              <a:rPr lang="en-US" sz="1200" kern="1200" dirty="0" smtClean="0">
                <a:solidFill>
                  <a:schemeClr val="tx1"/>
                </a:solidFill>
                <a:effectLst/>
                <a:latin typeface="Arial" charset="0"/>
                <a:ea typeface="+mn-ea"/>
                <a:cs typeface="+mn-cs"/>
              </a:rPr>
              <a:t>Forces are vector quantities having both a magnitude and a direction. When describing the action of forces, one must account for both the magnitude and the direction. In flight, a rocket is subjected to four forces; weight, thrust, and the aerodynamic forces, lift and drag. The magnitude of the weight depends on the mass of all of the parts of the rocket. The weight force is always directed toward the center of the earth and acts through the center of gravity, the yellow dot on the figure. The magnitude of the thrust depends on the mass flow rate through the engine and the velocity and pressure at the exit of the nozzle. The thrust force normally acts along the longitudinal axis of the rocket and therefore acts through the center of gravity. Some full scale rockets can move, or gimbal, their nozzles to produce a force which is not aligned with the center of gravity. The resulting torque about the center of gravity can be used to maneuver the rocket. The magnitude of the aerodynamic forces depends on the shape, size, and velocity of the rocket and on properties of the atmosphere. The aerodynamic forces act through the center of pressure, the black and yellow dot on the figure. Aerodynamic forces are very important for model rockets, but may not be as important for full scale rockets, depending on the mission of the rocket. Full scale boosters usually spend only a short amount of time in the atmosphere. </a:t>
            </a:r>
          </a:p>
          <a:p>
            <a:r>
              <a:rPr lang="en-US" sz="1200" kern="1200" dirty="0" smtClean="0">
                <a:solidFill>
                  <a:schemeClr val="tx1"/>
                </a:solidFill>
                <a:effectLst/>
                <a:latin typeface="Arial" charset="0"/>
                <a:ea typeface="+mn-ea"/>
                <a:cs typeface="+mn-cs"/>
              </a:rPr>
              <a:t>During flight the magnitude, and sometimes the direction, of the four forces is constantly changing. The response of the rocket depends on the relative magnitude and direction of the forces, much like the motion of the rope in a "tug-of-war" contest. If we add up the forces and carefully account for the direction, we obtain a net external force on the rocket. The resulting motion of the rocket is described by Newton's laws of motion. Although the same four forces act on a rocket as on an airplane, there are some important differences in the application of the forces: </a:t>
            </a:r>
          </a:p>
          <a:p>
            <a:r>
              <a:rPr lang="en-US" sz="1200" kern="1200" dirty="0" smtClean="0">
                <a:solidFill>
                  <a:schemeClr val="tx1"/>
                </a:solidFill>
                <a:effectLst/>
                <a:latin typeface="Arial" charset="0"/>
                <a:ea typeface="+mn-ea"/>
                <a:cs typeface="+mn-cs"/>
              </a:rPr>
              <a:t>On an airplane, the lift force (the aerodynamic force perpendicular to the flight direction) is used to overcome the weight. On a rocket, thrust is used in opposition to weight. On many rockets, lift is used to stabilize and control the direction of flight. </a:t>
            </a:r>
          </a:p>
          <a:p>
            <a:r>
              <a:rPr lang="en-US" sz="1200" kern="1200" dirty="0" smtClean="0">
                <a:solidFill>
                  <a:schemeClr val="tx1"/>
                </a:solidFill>
                <a:effectLst/>
                <a:latin typeface="Arial" charset="0"/>
                <a:ea typeface="+mn-ea"/>
                <a:cs typeface="+mn-cs"/>
              </a:rPr>
              <a:t>On an airplane, most of the aerodynamic forces are generated by the wings and the tail surfaces. For a rocket, the aerodynamic forces are generated by the fins, nose cone, and body tube. For both airplane and rocket, the aerodynamic forces act through the center of pressure (the yellow dot with the black center on the figure), while the weight acts through the center of gravity (the yellow dot on the figure). </a:t>
            </a:r>
          </a:p>
          <a:p>
            <a:r>
              <a:rPr lang="en-US" sz="1200" kern="1200" dirty="0" smtClean="0">
                <a:solidFill>
                  <a:schemeClr val="tx1"/>
                </a:solidFill>
                <a:effectLst/>
                <a:latin typeface="Arial" charset="0"/>
                <a:ea typeface="+mn-ea"/>
                <a:cs typeface="+mn-cs"/>
              </a:rPr>
              <a:t>While most airplanes have a high lift to drag ratio, the drag of a rocket is usually much greater than the lift. </a:t>
            </a:r>
          </a:p>
          <a:p>
            <a:r>
              <a:rPr lang="en-US" sz="1200" kern="1200" dirty="0" smtClean="0">
                <a:solidFill>
                  <a:schemeClr val="tx1"/>
                </a:solidFill>
                <a:effectLst/>
                <a:latin typeface="Arial" charset="0"/>
                <a:ea typeface="+mn-ea"/>
                <a:cs typeface="+mn-cs"/>
              </a:rPr>
              <a:t>While the magnitude and direction of the forces remain fairly constant for an airplane, the magnitude and direction of the forces acting on a rocket change dramatically during a typical flight. </a:t>
            </a:r>
          </a:p>
          <a:p>
            <a:pPr marL="228600" indent="-228600">
              <a:lnSpc>
                <a:spcPct val="80000"/>
              </a:lnSpc>
            </a:pPr>
            <a:endParaRPr lang="en-US" sz="1200"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228600" indent="-228600">
              <a:lnSpc>
                <a:spcPct val="80000"/>
              </a:lnSpc>
            </a:pPr>
            <a:endParaRPr lang="en-US" sz="1200"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spaceflightsystems.grc.nasa.gov/education/rocket/rktcg.html" TargetMode="External"/><Relationship Id="rId2" Type="http://schemas.openxmlformats.org/officeDocument/2006/relationships/hyperlink" Target="https://spaceflightsystems.grc.nasa.gov/education/rocket/rktwt.html" TargetMode="Externa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Rocket Components and Design</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2011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Aerospace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3319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Center of Pressure</a:t>
            </a:r>
            <a:endParaRPr lang="en-US" dirty="0"/>
          </a:p>
        </p:txBody>
      </p:sp>
      <p:pic>
        <p:nvPicPr>
          <p:cNvPr id="4" name="Picture 2" descr="rktcp"/>
          <p:cNvPicPr>
            <a:picLocks noChangeAspect="1" noChangeArrowheads="1"/>
          </p:cNvPicPr>
          <p:nvPr/>
        </p:nvPicPr>
        <p:blipFill>
          <a:blip r:embed="rId2" cstate="print"/>
          <a:srcRect/>
          <a:stretch>
            <a:fillRect/>
          </a:stretch>
        </p:blipFill>
        <p:spPr bwMode="auto">
          <a:xfrm>
            <a:off x="838200" y="1066800"/>
            <a:ext cx="6781800" cy="50863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Flight</a:t>
            </a:r>
            <a:endParaRPr lang="en-US" dirty="0"/>
          </a:p>
        </p:txBody>
      </p:sp>
      <p:sp>
        <p:nvSpPr>
          <p:cNvPr id="3" name="Content Placeholder 2"/>
          <p:cNvSpPr>
            <a:spLocks noGrp="1"/>
          </p:cNvSpPr>
          <p:nvPr>
            <p:ph idx="1"/>
          </p:nvPr>
        </p:nvSpPr>
        <p:spPr/>
        <p:txBody>
          <a:bodyPr/>
          <a:lstStyle/>
          <a:p>
            <a:endParaRPr lang="en-US"/>
          </a:p>
        </p:txBody>
      </p:sp>
      <p:pic>
        <p:nvPicPr>
          <p:cNvPr id="4" name="Picture 2" descr="rktcock"/>
          <p:cNvPicPr>
            <a:picLocks noChangeAspect="1" noChangeArrowheads="1"/>
          </p:cNvPicPr>
          <p:nvPr/>
        </p:nvPicPr>
        <p:blipFill>
          <a:blip r:embed="rId2" cstate="print"/>
          <a:srcRect t="18059"/>
          <a:stretch>
            <a:fillRect/>
          </a:stretch>
        </p:blipFill>
        <p:spPr bwMode="auto">
          <a:xfrm>
            <a:off x="152400" y="1066800"/>
            <a:ext cx="8698974" cy="5334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Flight</a:t>
            </a:r>
            <a:endParaRPr lang="en-US" dirty="0"/>
          </a:p>
        </p:txBody>
      </p:sp>
      <p:sp>
        <p:nvSpPr>
          <p:cNvPr id="3" name="Content Placeholder 2"/>
          <p:cNvSpPr>
            <a:spLocks noGrp="1"/>
          </p:cNvSpPr>
          <p:nvPr>
            <p:ph idx="1"/>
          </p:nvPr>
        </p:nvSpPr>
        <p:spPr/>
        <p:txBody>
          <a:bodyPr/>
          <a:lstStyle/>
          <a:p>
            <a:endParaRPr lang="en-US"/>
          </a:p>
        </p:txBody>
      </p:sp>
      <p:pic>
        <p:nvPicPr>
          <p:cNvPr id="4" name="Picture 4" descr="rktfltcock"/>
          <p:cNvPicPr>
            <a:picLocks noChangeAspect="1" noChangeArrowheads="1"/>
          </p:cNvPicPr>
          <p:nvPr/>
        </p:nvPicPr>
        <p:blipFill>
          <a:blip r:embed="rId2" cstate="print"/>
          <a:srcRect t="17853"/>
          <a:stretch>
            <a:fillRect/>
          </a:stretch>
        </p:blipFill>
        <p:spPr bwMode="auto">
          <a:xfrm>
            <a:off x="228600" y="1143000"/>
            <a:ext cx="8734708" cy="5410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Attitude Control</a:t>
            </a:r>
            <a:endParaRPr lang="en-US" dirty="0"/>
          </a:p>
        </p:txBody>
      </p:sp>
      <p:pic>
        <p:nvPicPr>
          <p:cNvPr id="4" name="Picture 4" descr="steering"/>
          <p:cNvPicPr>
            <a:picLocks noChangeAspect="1" noChangeArrowheads="1"/>
          </p:cNvPicPr>
          <p:nvPr/>
        </p:nvPicPr>
        <p:blipFill>
          <a:blip r:embed="rId2" cstate="print"/>
          <a:srcRect/>
          <a:stretch>
            <a:fillRect/>
          </a:stretch>
        </p:blipFill>
        <p:spPr bwMode="auto">
          <a:xfrm>
            <a:off x="609600" y="1371600"/>
            <a:ext cx="8077200" cy="46116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cs typeface="Arial" pitchFamily="34" charset="0"/>
              </a:rPr>
              <a:t>National Aeronautics and Space Administration (2010). </a:t>
            </a:r>
            <a:r>
              <a:rPr lang="en-US" sz="2400" i="1" dirty="0">
                <a:cs typeface="Arial" pitchFamily="34" charset="0"/>
              </a:rPr>
              <a:t>X-1 in </a:t>
            </a:r>
            <a:r>
              <a:rPr lang="en-US" sz="2400" i="1" dirty="0" smtClean="0">
                <a:cs typeface="Arial" pitchFamily="34" charset="0"/>
              </a:rPr>
              <a:t>flight</a:t>
            </a:r>
            <a:r>
              <a:rPr lang="en-US" sz="2400" dirty="0" smtClean="0">
                <a:cs typeface="Arial" pitchFamily="34" charset="0"/>
              </a:rPr>
              <a:t>. Retrieved from http://www.dfrc.nasa.gov/gallery/photo/X-1/index.html</a:t>
            </a:r>
          </a:p>
          <a:p>
            <a:pPr>
              <a:buNone/>
            </a:pPr>
            <a:r>
              <a:rPr lang="en-US" sz="2400" dirty="0" smtClean="0">
                <a:cs typeface="Arial" pitchFamily="34" charset="0"/>
              </a:rPr>
              <a:t>National Aeronautics and Space Administration (2010). Retrieved from http://www.nasa.gov/</a:t>
            </a:r>
          </a:p>
          <a:p>
            <a:pPr>
              <a:buNone/>
            </a:pPr>
            <a:r>
              <a:rPr lang="en-US" sz="2400" dirty="0" smtClean="0">
                <a:cs typeface="Arial" pitchFamily="34" charset="0"/>
              </a:rPr>
              <a:t>National Museum of the USAF (2010</a:t>
            </a:r>
            <a:r>
              <a:rPr lang="en-US" sz="2400" dirty="0">
                <a:cs typeface="Arial" pitchFamily="34" charset="0"/>
              </a:rPr>
              <a:t>). </a:t>
            </a:r>
            <a:r>
              <a:rPr lang="en-US" sz="2400" i="1" dirty="0" smtClean="0">
                <a:cs typeface="Arial" pitchFamily="34" charset="0"/>
              </a:rPr>
              <a:t>Sentinels of freedom: air force strategic </a:t>
            </a:r>
            <a:r>
              <a:rPr lang="en-US" sz="2400" i="1" dirty="0" err="1" smtClean="0">
                <a:cs typeface="Arial" pitchFamily="34" charset="0"/>
              </a:rPr>
              <a:t>missles</a:t>
            </a:r>
            <a:r>
              <a:rPr lang="en-US" sz="2400" dirty="0" smtClean="0">
                <a:cs typeface="Arial" pitchFamily="34" charset="0"/>
              </a:rPr>
              <a:t>. Retrieved from http://www.nationalmuseum.af.mil/factsheets/factsheet.asp?id=14577</a:t>
            </a:r>
          </a:p>
          <a:p>
            <a:pPr>
              <a:buNone/>
            </a:pPr>
            <a:r>
              <a:rPr lang="en-US" sz="2400" dirty="0" smtClean="0">
                <a:cs typeface="Arial" pitchFamily="34" charset="0"/>
              </a:rPr>
              <a:t>Lockheed Martin (2010). Retrieved from http://www.flickr.com/photos/lockheedmartin/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cs typeface="Arial" pitchFamily="34" charset="0"/>
              </a:rPr>
              <a:t>Lockheed Martin (2010). Retrieved from http://www.flickr.com/photos/lockheedmartin/</a:t>
            </a:r>
          </a:p>
          <a:p>
            <a:pPr>
              <a:buNone/>
            </a:pPr>
            <a:r>
              <a:rPr lang="en-US" sz="2400" dirty="0" smtClean="0"/>
              <a:t>Sutton, G, &amp; </a:t>
            </a:r>
            <a:r>
              <a:rPr lang="en-US" sz="2400" dirty="0" err="1" smtClean="0"/>
              <a:t>Biblarz</a:t>
            </a:r>
            <a:r>
              <a:rPr lang="en-US" sz="2400" dirty="0" smtClean="0"/>
              <a:t>, O. (2001). </a:t>
            </a:r>
            <a:r>
              <a:rPr lang="en-US" sz="2400" i="1" dirty="0" smtClean="0"/>
              <a:t>Rocket propulsion elements: An introduction to the engineering of rockets</a:t>
            </a:r>
            <a:r>
              <a:rPr lang="en-US" sz="2400" dirty="0" smtClean="0"/>
              <a:t>. New York, NY: John Wiley &amp; Sons, Inc.</a:t>
            </a:r>
          </a:p>
          <a:p>
            <a:pPr>
              <a:buNone/>
            </a:pPr>
            <a:r>
              <a:rPr lang="en-US" sz="2400" dirty="0" smtClean="0">
                <a:cs typeface="Arial" pitchFamily="34" charset="0"/>
              </a:rPr>
              <a:t>US Navy (2010). Retrieved from http://www.navy.mil/view_single.asp?id=60914</a:t>
            </a:r>
          </a:p>
          <a:p>
            <a:pPr>
              <a:buNone/>
            </a:pPr>
            <a:endParaRPr lang="en-US" sz="2400" dirty="0" smtClean="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paceShipOne"/>
          <p:cNvPicPr>
            <a:picLocks noChangeAspect="1" noChangeArrowheads="1"/>
          </p:cNvPicPr>
          <p:nvPr/>
        </p:nvPicPr>
        <p:blipFill>
          <a:blip r:embed="rId3" cstate="print"/>
          <a:srcRect/>
          <a:stretch>
            <a:fillRect/>
          </a:stretch>
        </p:blipFill>
        <p:spPr bwMode="auto">
          <a:xfrm>
            <a:off x="3886200" y="2819400"/>
            <a:ext cx="5119885" cy="3871913"/>
          </a:xfrm>
          <a:prstGeom prst="rect">
            <a:avLst/>
          </a:prstGeom>
          <a:noFill/>
        </p:spPr>
      </p:pic>
      <p:pic>
        <p:nvPicPr>
          <p:cNvPr id="7" name="Picture 6" descr="C:\Documents and Settings\Gerald\My Documents\PLTW\AeroSpace_Rewrite\UNIT_3_Propulsion\IMAGES_AE_Unit C_Propulsion\1991_09362L.jpg"/>
          <p:cNvPicPr>
            <a:picLocks noChangeAspect="1"/>
          </p:cNvPicPr>
          <p:nvPr/>
        </p:nvPicPr>
        <p:blipFill>
          <a:blip r:embed="rId4" cstate="print"/>
          <a:srcRect/>
          <a:stretch>
            <a:fillRect/>
          </a:stretch>
        </p:blipFill>
        <p:spPr bwMode="auto">
          <a:xfrm>
            <a:off x="5334000" y="1980522"/>
            <a:ext cx="3657600" cy="4572678"/>
          </a:xfrm>
          <a:prstGeom prst="rect">
            <a:avLst/>
          </a:prstGeom>
          <a:noFill/>
          <a:ln w="9525">
            <a:noFill/>
            <a:miter lim="800000"/>
            <a:headEnd/>
            <a:tailEnd/>
          </a:ln>
        </p:spPr>
      </p:pic>
      <p:pic>
        <p:nvPicPr>
          <p:cNvPr id="5" name="Picture 4" descr="C:\Documents and Settings\gholt\my documents\PLTW\AeroSpace_Rewrite\AE File Structure_Edit me!!!!!!!!!!!\AE_FT2010\Lessons\Unit_2\PLTW_Internal_Documents\AE U2_Images with sources\AE_L2_2_ Images\E51-593.jpg"/>
          <p:cNvPicPr>
            <a:picLocks noChangeAspect="1"/>
          </p:cNvPicPr>
          <p:nvPr/>
        </p:nvPicPr>
        <p:blipFill>
          <a:blip r:embed="rId5" cstate="print"/>
          <a:srcRect/>
          <a:stretch>
            <a:fillRect/>
          </a:stretch>
        </p:blipFill>
        <p:spPr bwMode="auto">
          <a:xfrm>
            <a:off x="152400" y="2286000"/>
            <a:ext cx="4519777" cy="3886200"/>
          </a:xfrm>
          <a:prstGeom prst="rect">
            <a:avLst/>
          </a:prstGeom>
          <a:noFill/>
          <a:ln w="9525">
            <a:noFill/>
            <a:miter lim="800000"/>
            <a:headEnd/>
            <a:tailEnd/>
          </a:ln>
        </p:spPr>
      </p:pic>
      <p:pic>
        <p:nvPicPr>
          <p:cNvPr id="6" name="Picture 5" descr="C:\Documents and Settings\gholt\my documents\PLTW\AeroSpace_Rewrite\AE File Structure_Edit me!!!!!!!!!!!\AE_FT2010\Lessons\Unit_2\PLTW_Internal_Documents\AE U2_Images with sources\AE_L2_2_ Images\EC72-3431.jpg"/>
          <p:cNvPicPr>
            <a:picLocks noChangeAspect="1"/>
          </p:cNvPicPr>
          <p:nvPr/>
        </p:nvPicPr>
        <p:blipFill>
          <a:blip r:embed="rId6" cstate="print"/>
          <a:srcRect/>
          <a:stretch>
            <a:fillRect/>
          </a:stretch>
        </p:blipFill>
        <p:spPr bwMode="auto">
          <a:xfrm>
            <a:off x="4800600" y="2057400"/>
            <a:ext cx="3842664" cy="3429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Rocket Applications</a:t>
            </a:r>
            <a:endParaRPr lang="en-US" dirty="0"/>
          </a:p>
        </p:txBody>
      </p:sp>
      <p:sp>
        <p:nvSpPr>
          <p:cNvPr id="3" name="Content Placeholder 2"/>
          <p:cNvSpPr>
            <a:spLocks noGrp="1"/>
          </p:cNvSpPr>
          <p:nvPr>
            <p:ph idx="1"/>
          </p:nvPr>
        </p:nvSpPr>
        <p:spPr/>
        <p:txBody>
          <a:bodyPr/>
          <a:lstStyle/>
          <a:p>
            <a:r>
              <a:rPr lang="en-US" dirty="0" smtClean="0"/>
              <a:t>Bell X-1 first to exceed sound barrier</a:t>
            </a:r>
          </a:p>
          <a:p>
            <a:r>
              <a:rPr lang="en-US" dirty="0" smtClean="0"/>
              <a:t>Space launch vehicles</a:t>
            </a:r>
          </a:p>
          <a:p>
            <a:r>
              <a:rPr lang="en-US" dirty="0" smtClean="0"/>
              <a:t>Space shuttle</a:t>
            </a:r>
          </a:p>
          <a:p>
            <a:r>
              <a:rPr lang="en-US" dirty="0" smtClean="0"/>
              <a:t>Military missiles</a:t>
            </a:r>
          </a:p>
          <a:p>
            <a:r>
              <a:rPr lang="en-US" dirty="0" smtClean="0"/>
              <a:t>Space tourism</a:t>
            </a:r>
          </a:p>
          <a:p>
            <a:endParaRPr lang="en-US" dirty="0"/>
          </a:p>
        </p:txBody>
      </p:sp>
      <p:pic>
        <p:nvPicPr>
          <p:cNvPr id="9" name="Picture 8" descr="C:\Documents and Settings\gholt\my documents\PLTW\AeroSpace_Rewrite\AE File Structure_Edit me!!!!!!!!!!!\AE_FT2010\Lessons\Unit_2\PLTW_Internal_Documents\AE U2_Images with sources\AE_L2_2_ Images\61-mr4-65(s)-s.jpg"/>
          <p:cNvPicPr>
            <a:picLocks noChangeAspect="1"/>
          </p:cNvPicPr>
          <p:nvPr/>
        </p:nvPicPr>
        <p:blipFill>
          <a:blip r:embed="rId7" cstate="print"/>
          <a:srcRect/>
          <a:stretch>
            <a:fillRect/>
          </a:stretch>
        </p:blipFill>
        <p:spPr bwMode="auto">
          <a:xfrm>
            <a:off x="2362200" y="2971800"/>
            <a:ext cx="2762730" cy="3178596"/>
          </a:xfrm>
          <a:prstGeom prst="rect">
            <a:avLst/>
          </a:prstGeom>
          <a:noFill/>
          <a:ln w="9525">
            <a:noFill/>
            <a:miter lim="800000"/>
            <a:headEnd/>
            <a:tailEnd/>
          </a:ln>
        </p:spPr>
      </p:pic>
      <p:pic>
        <p:nvPicPr>
          <p:cNvPr id="10" name="Picture 9" descr="C:\Documents and Settings\gholt\my documents\PLTW\AeroSpace_Rewrite\AE File Structure_Edit me!!!!!!!!!!!\AE_FT2010\Lessons\Unit_2\PLTW_Internal_Documents\AE U2_Images with sources\AE_L2_2_ Images\2010-1764-s.jpg"/>
          <p:cNvPicPr/>
          <p:nvPr/>
        </p:nvPicPr>
        <p:blipFill>
          <a:blip r:embed="rId8" cstate="print"/>
          <a:srcRect/>
          <a:stretch>
            <a:fillRect/>
          </a:stretch>
        </p:blipFill>
        <p:spPr bwMode="auto">
          <a:xfrm>
            <a:off x="5486400" y="1981200"/>
            <a:ext cx="2957830" cy="4572000"/>
          </a:xfrm>
          <a:prstGeom prst="rect">
            <a:avLst/>
          </a:prstGeom>
          <a:noFill/>
          <a:ln w="9525">
            <a:noFill/>
            <a:miter lim="800000"/>
            <a:headEnd/>
            <a:tailEnd/>
          </a:ln>
        </p:spPr>
      </p:pic>
      <p:pic>
        <p:nvPicPr>
          <p:cNvPr id="1027" name="Picture 3" descr="C:\Documents and Settings\gholt\my documents\PLTW\AeroSpace_Rewrite\AE File Structure_Edit me!!!!!!!!!!!\AE_FT2010\Lessons\Unit_2\PLTW_Internal_Documents\AE U2_Images with sources\AE_L2_2_ Images\090518-F-1234S-001.jpg"/>
          <p:cNvPicPr>
            <a:picLocks noChangeAspect="1" noChangeArrowheads="1"/>
          </p:cNvPicPr>
          <p:nvPr/>
        </p:nvPicPr>
        <p:blipFill>
          <a:blip r:embed="rId9" cstate="print"/>
          <a:srcRect/>
          <a:stretch>
            <a:fillRect/>
          </a:stretch>
        </p:blipFill>
        <p:spPr bwMode="auto">
          <a:xfrm>
            <a:off x="1066800" y="3581400"/>
            <a:ext cx="2743862" cy="3200400"/>
          </a:xfrm>
          <a:prstGeom prst="rect">
            <a:avLst/>
          </a:prstGeom>
          <a:noFill/>
        </p:spPr>
      </p:pic>
      <p:pic>
        <p:nvPicPr>
          <p:cNvPr id="12" name="Picture 11" descr="C:\Documents and Settings\gholt\my documents\PLTW\AeroSpace_Rewrite\AE File Structure_Edit me!!!!!!!!!!!\AE_FT2010\Lessons\Unit_2\PLTW_Internal_Documents\AE U2_Images with sources\AE_L2_2_ Images\web_080627-N-1226D-191.jpg"/>
          <p:cNvPicPr>
            <a:picLocks noChangeAspect="1"/>
          </p:cNvPicPr>
          <p:nvPr/>
        </p:nvPicPr>
        <p:blipFill>
          <a:blip r:embed="rId10" cstate="print"/>
          <a:srcRect/>
          <a:stretch>
            <a:fillRect/>
          </a:stretch>
        </p:blipFill>
        <p:spPr bwMode="auto">
          <a:xfrm>
            <a:off x="5029200" y="2362199"/>
            <a:ext cx="3124200" cy="43782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Rocket Components</a:t>
            </a:r>
            <a:endParaRPr lang="en-US" sz="4000" dirty="0"/>
          </a:p>
        </p:txBody>
      </p:sp>
      <p:pic>
        <p:nvPicPr>
          <p:cNvPr id="5" name="Picture 4" descr="C:\Documents and Settings\gholt\my documents\PLTW\AeroSpace_Rewrite\AE File Structure_Edit me!!!!!!!!!!!\AE_FT2010\Lessons\Unit_2\PLTW_Internal_Documents\AE U2_Images with sources\AE_L2_2_ Images\rockpart.gif"/>
          <p:cNvPicPr>
            <a:picLocks noChangeAspect="1"/>
          </p:cNvPicPr>
          <p:nvPr/>
        </p:nvPicPr>
        <p:blipFill>
          <a:blip r:embed="rId2" cstate="print"/>
          <a:srcRect t="14493"/>
          <a:stretch>
            <a:fillRect/>
          </a:stretch>
        </p:blipFill>
        <p:spPr bwMode="auto">
          <a:xfrm>
            <a:off x="457200" y="1905000"/>
            <a:ext cx="7018542"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Rocket Stability</a:t>
            </a:r>
            <a:endParaRPr lang="en-US" dirty="0"/>
          </a:p>
        </p:txBody>
      </p:sp>
      <p:sp>
        <p:nvSpPr>
          <p:cNvPr id="6" name="Content Placeholder 5"/>
          <p:cNvSpPr>
            <a:spLocks noGrp="1"/>
          </p:cNvSpPr>
          <p:nvPr>
            <p:ph idx="1"/>
          </p:nvPr>
        </p:nvSpPr>
        <p:spPr>
          <a:xfrm>
            <a:off x="457200" y="1295400"/>
            <a:ext cx="8229600" cy="5215759"/>
          </a:xfrm>
        </p:spPr>
        <p:txBody>
          <a:bodyPr/>
          <a:lstStyle/>
          <a:p>
            <a:r>
              <a:rPr lang="en-US" dirty="0" smtClean="0"/>
              <a:t>Center of gravity ahead of center  of pressure with respect to airflow along </a:t>
            </a:r>
            <a:r>
              <a:rPr lang="en-US" dirty="0" smtClean="0"/>
              <a:t>rocket</a:t>
            </a:r>
          </a:p>
          <a:p>
            <a:r>
              <a:rPr lang="en-US" dirty="0" smtClean="0"/>
              <a:t> In the same way that the </a:t>
            </a:r>
            <a:r>
              <a:rPr lang="en-US" dirty="0" err="1" smtClean="0">
                <a:hlinkClick r:id="rId2"/>
              </a:rPr>
              <a:t>weight</a:t>
            </a:r>
            <a:r>
              <a:rPr lang="en-US" dirty="0" err="1" smtClean="0"/>
              <a:t>of</a:t>
            </a:r>
            <a:r>
              <a:rPr lang="en-US" dirty="0" smtClean="0"/>
              <a:t> all the rocket components acts through the </a:t>
            </a:r>
            <a:r>
              <a:rPr lang="en-US" dirty="0" smtClean="0">
                <a:hlinkClick r:id="rId3"/>
              </a:rPr>
              <a:t>center of gravity</a:t>
            </a:r>
            <a:r>
              <a:rPr lang="en-US" dirty="0" smtClean="0"/>
              <a:t> </a:t>
            </a:r>
            <a:r>
              <a:rPr lang="en-US" b="1" dirty="0" smtClean="0"/>
              <a:t>cg</a:t>
            </a:r>
            <a:r>
              <a:rPr lang="en-US" dirty="0" smtClean="0"/>
              <a:t>, the aerodynamic forces act through a single point called the </a:t>
            </a:r>
            <a:r>
              <a:rPr lang="en-US" b="1" dirty="0" smtClean="0"/>
              <a:t>center of pressure cp</a:t>
            </a:r>
            <a:r>
              <a:rPr lang="en-US" dirty="0" smtClean="0"/>
              <a:t>.</a:t>
            </a:r>
            <a:endParaRPr lang="en-US" dirty="0"/>
          </a:p>
        </p:txBody>
      </p:sp>
      <p:grpSp>
        <p:nvGrpSpPr>
          <p:cNvPr id="12" name="Group 11"/>
          <p:cNvGrpSpPr/>
          <p:nvPr/>
        </p:nvGrpSpPr>
        <p:grpSpPr>
          <a:xfrm>
            <a:off x="3251093" y="4981575"/>
            <a:ext cx="5892907" cy="1876425"/>
            <a:chOff x="2667000" y="4343400"/>
            <a:chExt cx="5892907" cy="1876425"/>
          </a:xfrm>
        </p:grpSpPr>
        <p:pic>
          <p:nvPicPr>
            <p:cNvPr id="2050" name="Picture 2"/>
            <p:cNvPicPr>
              <a:picLocks noChangeAspect="1" noChangeArrowheads="1"/>
            </p:cNvPicPr>
            <p:nvPr/>
          </p:nvPicPr>
          <p:blipFill>
            <a:blip r:embed="rId4" cstate="print"/>
            <a:srcRect/>
            <a:stretch>
              <a:fillRect/>
            </a:stretch>
          </p:blipFill>
          <p:spPr bwMode="auto">
            <a:xfrm>
              <a:off x="2667000" y="4343400"/>
              <a:ext cx="2695575" cy="1876425"/>
            </a:xfrm>
            <a:prstGeom prst="rect">
              <a:avLst/>
            </a:prstGeom>
            <a:noFill/>
            <a:ln w="9525">
              <a:noFill/>
              <a:miter lim="800000"/>
              <a:headEnd/>
              <a:tailEnd/>
            </a:ln>
          </p:spPr>
        </p:pic>
        <p:sp>
          <p:nvSpPr>
            <p:cNvPr id="8" name="Oval 7"/>
            <p:cNvSpPr>
              <a:spLocks noChangeAspect="1"/>
            </p:cNvSpPr>
            <p:nvPr/>
          </p:nvSpPr>
          <p:spPr>
            <a:xfrm>
              <a:off x="5562600" y="50292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5000" y="4800600"/>
              <a:ext cx="2510624" cy="461665"/>
            </a:xfrm>
            <a:prstGeom prst="rect">
              <a:avLst/>
            </a:prstGeom>
            <a:noFill/>
          </p:spPr>
          <p:txBody>
            <a:bodyPr wrap="none" rtlCol="0">
              <a:spAutoFit/>
            </a:bodyPr>
            <a:lstStyle/>
            <a:p>
              <a:r>
                <a:rPr lang="en-US" sz="2400" dirty="0" smtClean="0"/>
                <a:t>Center of Gravity</a:t>
              </a:r>
              <a:endParaRPr lang="en-US" sz="2400" dirty="0"/>
            </a:p>
          </p:txBody>
        </p:sp>
        <p:sp>
          <p:nvSpPr>
            <p:cNvPr id="10" name="TextBox 9"/>
            <p:cNvSpPr txBox="1"/>
            <p:nvPr/>
          </p:nvSpPr>
          <p:spPr>
            <a:xfrm>
              <a:off x="5791200" y="5257800"/>
              <a:ext cx="2768707" cy="461665"/>
            </a:xfrm>
            <a:prstGeom prst="rect">
              <a:avLst/>
            </a:prstGeom>
            <a:noFill/>
          </p:spPr>
          <p:txBody>
            <a:bodyPr wrap="none" rtlCol="0">
              <a:spAutoFit/>
            </a:bodyPr>
            <a:lstStyle/>
            <a:p>
              <a:r>
                <a:rPr lang="en-US" sz="2400" dirty="0" smtClean="0"/>
                <a:t>Center of Pressure</a:t>
              </a:r>
              <a:endParaRPr lang="en-US" sz="2400" dirty="0"/>
            </a:p>
          </p:txBody>
        </p:sp>
        <p:sp>
          <p:nvSpPr>
            <p:cNvPr id="11" name="Oval 10"/>
            <p:cNvSpPr>
              <a:spLocks noChangeAspect="1"/>
            </p:cNvSpPr>
            <p:nvPr/>
          </p:nvSpPr>
          <p:spPr>
            <a:xfrm>
              <a:off x="5562600" y="5471160"/>
              <a:ext cx="91440" cy="91440"/>
            </a:xfrm>
            <a:prstGeom prst="ellipse">
              <a:avLst/>
            </a:prstGeom>
            <a:solidFill>
              <a:srgbClr val="E58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Model Rocket Components</a:t>
            </a:r>
            <a:endParaRPr lang="en-US" sz="4000" dirty="0"/>
          </a:p>
        </p:txBody>
      </p:sp>
      <p:grpSp>
        <p:nvGrpSpPr>
          <p:cNvPr id="6" name="Group 5"/>
          <p:cNvGrpSpPr>
            <a:grpSpLocks noChangeAspect="1"/>
          </p:cNvGrpSpPr>
          <p:nvPr/>
        </p:nvGrpSpPr>
        <p:grpSpPr>
          <a:xfrm>
            <a:off x="1600199" y="990600"/>
            <a:ext cx="5638801" cy="5867400"/>
            <a:chOff x="1600199" y="990600"/>
            <a:chExt cx="5638801" cy="5867400"/>
          </a:xfrm>
        </p:grpSpPr>
        <p:pic>
          <p:nvPicPr>
            <p:cNvPr id="1026" name="Picture 2"/>
            <p:cNvPicPr>
              <a:picLocks noChangeAspect="1" noChangeArrowheads="1"/>
            </p:cNvPicPr>
            <p:nvPr/>
          </p:nvPicPr>
          <p:blipFill>
            <a:blip r:embed="rId2" cstate="print"/>
            <a:srcRect/>
            <a:stretch>
              <a:fillRect/>
            </a:stretch>
          </p:blipFill>
          <p:spPr bwMode="auto">
            <a:xfrm>
              <a:off x="1600199" y="1020396"/>
              <a:ext cx="5638801" cy="5837604"/>
            </a:xfrm>
            <a:prstGeom prst="rect">
              <a:avLst/>
            </a:prstGeom>
            <a:noFill/>
            <a:ln w="9525">
              <a:noFill/>
              <a:miter lim="800000"/>
              <a:headEnd/>
              <a:tailEnd/>
            </a:ln>
          </p:spPr>
        </p:pic>
        <p:sp>
          <p:nvSpPr>
            <p:cNvPr id="5" name="Rectangle 4"/>
            <p:cNvSpPr/>
            <p:nvPr/>
          </p:nvSpPr>
          <p:spPr>
            <a:xfrm>
              <a:off x="2514600" y="9906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6544733" y="5445147"/>
            <a:ext cx="763351" cy="938719"/>
          </a:xfrm>
          <a:prstGeom prst="rect">
            <a:avLst/>
          </a:prstGeom>
          <a:solidFill>
            <a:schemeClr val="bg1"/>
          </a:solidFill>
        </p:spPr>
        <p:txBody>
          <a:bodyPr wrap="none" rtlCol="0">
            <a:spAutoFit/>
          </a:bodyPr>
          <a:lstStyle/>
          <a:p>
            <a:r>
              <a:rPr lang="en-US" sz="1100" dirty="0" smtClean="0"/>
              <a:t>Root</a:t>
            </a:r>
          </a:p>
          <a:p>
            <a:r>
              <a:rPr lang="en-US" sz="1100" dirty="0" smtClean="0"/>
              <a:t>Edge</a:t>
            </a:r>
          </a:p>
          <a:p>
            <a:r>
              <a:rPr lang="en-US" sz="1100" dirty="0" smtClean="0"/>
              <a:t>(attaches</a:t>
            </a:r>
          </a:p>
          <a:p>
            <a:r>
              <a:rPr lang="en-US" sz="1100" dirty="0" smtClean="0"/>
              <a:t>to body</a:t>
            </a:r>
          </a:p>
          <a:p>
            <a:r>
              <a:rPr lang="en-US" sz="1100" dirty="0" smtClean="0"/>
              <a:t>Tube)</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Forces on Rocket in Flight</a:t>
            </a:r>
            <a:endParaRPr lang="en-US" sz="4000" dirty="0"/>
          </a:p>
        </p:txBody>
      </p:sp>
      <p:sp>
        <p:nvSpPr>
          <p:cNvPr id="5" name="Content Placeholder 4"/>
          <p:cNvSpPr>
            <a:spLocks noGrp="1"/>
          </p:cNvSpPr>
          <p:nvPr>
            <p:ph idx="1"/>
          </p:nvPr>
        </p:nvSpPr>
        <p:spPr/>
        <p:txBody>
          <a:bodyPr/>
          <a:lstStyle/>
          <a:p>
            <a:r>
              <a:rPr lang="en-US" dirty="0" smtClean="0"/>
              <a:t>Four Forces</a:t>
            </a:r>
          </a:p>
          <a:p>
            <a:pPr lvl="1"/>
            <a:r>
              <a:rPr lang="en-US" dirty="0" smtClean="0"/>
              <a:t>Weight</a:t>
            </a:r>
          </a:p>
          <a:p>
            <a:pPr lvl="1"/>
            <a:r>
              <a:rPr lang="en-US" dirty="0" smtClean="0"/>
              <a:t>Thrust</a:t>
            </a:r>
          </a:p>
          <a:p>
            <a:pPr lvl="1"/>
            <a:r>
              <a:rPr lang="en-US" dirty="0" smtClean="0"/>
              <a:t>Drag</a:t>
            </a:r>
          </a:p>
          <a:p>
            <a:pPr lvl="1"/>
            <a:r>
              <a:rPr lang="en-US" dirty="0" smtClean="0"/>
              <a:t>Lift</a:t>
            </a:r>
            <a:endParaRPr lang="en-US" dirty="0"/>
          </a:p>
        </p:txBody>
      </p:sp>
      <p:pic>
        <p:nvPicPr>
          <p:cNvPr id="7" name="Picture 4" descr="forces on a model rocket 4 3"/>
          <p:cNvPicPr>
            <a:picLocks noChangeAspect="1" noChangeArrowheads="1"/>
          </p:cNvPicPr>
          <p:nvPr/>
        </p:nvPicPr>
        <p:blipFill>
          <a:blip r:embed="rId3" cstate="print"/>
          <a:srcRect l="31856" t="21918" r="36288"/>
          <a:stretch>
            <a:fillRect/>
          </a:stretch>
        </p:blipFill>
        <p:spPr bwMode="auto">
          <a:xfrm>
            <a:off x="5715000" y="1219200"/>
            <a:ext cx="2895600" cy="53241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Rocket Stability</a:t>
            </a:r>
            <a:endParaRPr lang="en-US" sz="4000" dirty="0"/>
          </a:p>
        </p:txBody>
      </p:sp>
      <p:sp>
        <p:nvSpPr>
          <p:cNvPr id="5" name="Content Placeholder 4"/>
          <p:cNvSpPr>
            <a:spLocks noGrp="1"/>
          </p:cNvSpPr>
          <p:nvPr>
            <p:ph idx="1"/>
          </p:nvPr>
        </p:nvSpPr>
        <p:spPr/>
        <p:txBody>
          <a:bodyPr/>
          <a:lstStyle/>
          <a:p>
            <a:endParaRPr lang="en-US" dirty="0"/>
          </a:p>
        </p:txBody>
      </p:sp>
      <p:pic>
        <p:nvPicPr>
          <p:cNvPr id="6" name="Picture 2" descr="rktstab"/>
          <p:cNvPicPr>
            <a:picLocks noChangeAspect="1" noChangeArrowheads="1"/>
          </p:cNvPicPr>
          <p:nvPr/>
        </p:nvPicPr>
        <p:blipFill>
          <a:blip r:embed="rId3" cstate="print"/>
          <a:srcRect l="3704" t="17284" r="5556"/>
          <a:stretch>
            <a:fillRect/>
          </a:stretch>
        </p:blipFill>
        <p:spPr bwMode="auto">
          <a:xfrm>
            <a:off x="457200" y="1066800"/>
            <a:ext cx="8077200" cy="552216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Weight</a:t>
            </a:r>
            <a:endParaRPr lang="en-US" dirty="0"/>
          </a:p>
        </p:txBody>
      </p:sp>
      <p:sp>
        <p:nvSpPr>
          <p:cNvPr id="3" name="Content Placeholder 2"/>
          <p:cNvSpPr>
            <a:spLocks noGrp="1"/>
          </p:cNvSpPr>
          <p:nvPr>
            <p:ph idx="1"/>
          </p:nvPr>
        </p:nvSpPr>
        <p:spPr/>
        <p:txBody>
          <a:bodyPr/>
          <a:lstStyle/>
          <a:p>
            <a:endParaRPr lang="en-US"/>
          </a:p>
        </p:txBody>
      </p:sp>
      <p:pic>
        <p:nvPicPr>
          <p:cNvPr id="4" name="Picture 2" descr="rktwt"/>
          <p:cNvPicPr>
            <a:picLocks noChangeAspect="1" noChangeArrowheads="1"/>
          </p:cNvPicPr>
          <p:nvPr/>
        </p:nvPicPr>
        <p:blipFill>
          <a:blip r:embed="rId2" cstate="print"/>
          <a:srcRect/>
          <a:stretch>
            <a:fillRect/>
          </a:stretch>
        </p:blipFill>
        <p:spPr bwMode="auto">
          <a:xfrm>
            <a:off x="533400" y="1143000"/>
            <a:ext cx="7162800" cy="53840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Center of Gravity</a:t>
            </a:r>
            <a:endParaRPr lang="en-US" dirty="0"/>
          </a:p>
        </p:txBody>
      </p:sp>
      <p:sp>
        <p:nvSpPr>
          <p:cNvPr id="3" name="Content Placeholder 2"/>
          <p:cNvSpPr>
            <a:spLocks noGrp="1"/>
          </p:cNvSpPr>
          <p:nvPr>
            <p:ph idx="1"/>
          </p:nvPr>
        </p:nvSpPr>
        <p:spPr/>
        <p:txBody>
          <a:bodyPr/>
          <a:lstStyle/>
          <a:p>
            <a:endParaRPr lang="en-US"/>
          </a:p>
        </p:txBody>
      </p:sp>
      <p:pic>
        <p:nvPicPr>
          <p:cNvPr id="4" name="Picture 2" descr="rktcg"/>
          <p:cNvPicPr>
            <a:picLocks noChangeAspect="1" noChangeArrowheads="1"/>
          </p:cNvPicPr>
          <p:nvPr/>
        </p:nvPicPr>
        <p:blipFill>
          <a:blip r:embed="rId2" cstate="print"/>
          <a:srcRect/>
          <a:stretch>
            <a:fillRect/>
          </a:stretch>
        </p:blipFill>
        <p:spPr bwMode="auto">
          <a:xfrm>
            <a:off x="152400" y="152400"/>
            <a:ext cx="8839200" cy="6615113"/>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ocket Components and Design&amp;quot;&quot;/&gt;&lt;property id=&quot;20307&quot; value=&quot;256&quot;/&gt;&lt;/object&gt;&lt;object type=&quot;3&quot; unique_id=&quot;10005&quot;&gt;&lt;property id=&quot;20148&quot; value=&quot;5&quot;/&gt;&lt;property id=&quot;20300&quot; value=&quot;Slide 2 - &amp;quot;Rocket Applications&amp;quot;&quot;/&gt;&lt;property id=&quot;20307&quot; value=&quot;263&quot;/&gt;&lt;/object&gt;&lt;object type=&quot;3&quot; unique_id=&quot;10006&quot;&gt;&lt;property id=&quot;20148&quot; value=&quot;5&quot;/&gt;&lt;property id=&quot;20300&quot; value=&quot;Slide 3 - &amp;quot;Rocket Components&amp;quot;&quot;/&gt;&lt;property id=&quot;20307&quot; value=&quot;260&quot;/&gt;&lt;/object&gt;&lt;object type=&quot;3&quot; unique_id=&quot;10007&quot;&gt;&lt;property id=&quot;20148&quot; value=&quot;5&quot;/&gt;&lt;property id=&quot;20300&quot; value=&quot;Slide 4 - &amp;quot;Rocket Stability&amp;quot;&quot;/&gt;&lt;property id=&quot;20307&quot; value=&quot;266&quot;/&gt;&lt;/object&gt;&lt;object type=&quot;3&quot; unique_id=&quot;10008&quot;&gt;&lt;property id=&quot;20148&quot; value=&quot;5&quot;/&gt;&lt;property id=&quot;20300&quot; value=&quot;Slide 5 - &amp;quot;Model Rocket Components&amp;quot;&quot;/&gt;&lt;property id=&quot;20307&quot; value=&quot;258&quot;/&gt;&lt;/object&gt;&lt;object type=&quot;3&quot; unique_id=&quot;10009&quot;&gt;&lt;property id=&quot;20148&quot; value=&quot;5&quot;/&gt;&lt;property id=&quot;20300&quot; value=&quot;Slide 6 - &amp;quot;Forces on Rocket in Flight&amp;quot;&quot;/&gt;&lt;property id=&quot;20307&quot; value=&quot;261&quot;/&gt;&lt;/object&gt;&lt;object type=&quot;3&quot; unique_id=&quot;10010&quot;&gt;&lt;property id=&quot;20148&quot; value=&quot;5&quot;/&gt;&lt;property id=&quot;20300&quot; value=&quot;Slide 7 - &amp;quot;Rocket Stability&amp;quot;&quot;/&gt;&lt;property id=&quot;20307&quot; value=&quot;269&quot;/&gt;&lt;/object&gt;&lt;object type=&quot;3&quot; unique_id=&quot;10011&quot;&gt;&lt;property id=&quot;20148&quot; value=&quot;5&quot;/&gt;&lt;property id=&quot;20300&quot; value=&quot;Slide 8 - &amp;quot;Rocket Weight&amp;quot;&quot;/&gt;&lt;property id=&quot;20307&quot; value=&quot;262&quot;/&gt;&lt;/object&gt;&lt;object type=&quot;3&quot; unique_id=&quot;10012&quot;&gt;&lt;property id=&quot;20148&quot; value=&quot;5&quot;/&gt;&lt;property id=&quot;20300&quot; value=&quot;Slide 9 - &amp;quot;Rocket Center of Gravity&amp;quot;&quot;/&gt;&lt;property id=&quot;20307&quot; value=&quot;265&quot;/&gt;&lt;/object&gt;&lt;object type=&quot;3&quot; unique_id=&quot;10013&quot;&gt;&lt;property id=&quot;20148&quot; value=&quot;5&quot;/&gt;&lt;property id=&quot;20300&quot; value=&quot;Slide 10 - &amp;quot;Determining Center of Pressure&amp;quot;&quot;/&gt;&lt;property id=&quot;20307&quot; value=&quot;267&quot;/&gt;&lt;/object&gt;&lt;object type=&quot;3&quot; unique_id=&quot;10014&quot;&gt;&lt;property id=&quot;20148&quot; value=&quot;5&quot;/&gt;&lt;property id=&quot;20300&quot; value=&quot;Slide 11 - &amp;quot;Rocket Flight&amp;quot;&quot;/&gt;&lt;property id=&quot;20307&quot; value=&quot;270&quot;/&gt;&lt;/object&gt;&lt;object type=&quot;3&quot; unique_id=&quot;10015&quot;&gt;&lt;property id=&quot;20148&quot; value=&quot;5&quot;/&gt;&lt;property id=&quot;20300&quot; value=&quot;Slide 12 - &amp;quot;Rocket Flight&amp;quot;&quot;/&gt;&lt;property id=&quot;20307&quot; value=&quot;271&quot;/&gt;&lt;/object&gt;&lt;object type=&quot;3&quot; unique_id=&quot;10016&quot;&gt;&lt;property id=&quot;20148&quot; value=&quot;5&quot;/&gt;&lt;property id=&quot;20300&quot; value=&quot;Slide 13 - &amp;quot;Rocket Attitude Control&amp;quot;&quot;/&gt;&lt;property id=&quot;20307&quot; value=&quot;272&quot;/&gt;&lt;/object&gt;&lt;object type=&quot;3&quot; unique_id=&quot;10017&quot;&gt;&lt;property id=&quot;20148&quot; value=&quot;5&quot;/&gt;&lt;property id=&quot;20300&quot; value=&quot;Slide 14 - &amp;quot;References&amp;quot;&quot;/&gt;&lt;property id=&quot;20307&quot; value=&quot;259&quot;/&gt;&lt;/object&gt;&lt;object type=&quot;3&quot; unique_id=&quot;10018&quot;&gt;&lt;property id=&quot;20148&quot; value=&quot;5&quot;/&gt;&lt;property id=&quot;20300&quot; value=&quot;Slide 15 - &amp;quot;References&amp;quot;&quot;/&gt;&lt;property id=&quot;20307&quot; value=&quot;264&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234</TotalTime>
  <Words>993</Words>
  <Application>Microsoft Office PowerPoint</Application>
  <PresentationFormat>On-screen Show (4:3)</PresentationFormat>
  <Paragraphs>65</Paragraphs>
  <Slides>15</Slides>
  <Notes>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PowerPointTemplateAE_2009_1217_NEW NEW Template</vt:lpstr>
      <vt:lpstr>1_Custom Design</vt:lpstr>
      <vt:lpstr>Slide 1</vt:lpstr>
      <vt:lpstr>Rocket Applications</vt:lpstr>
      <vt:lpstr>Rocket Components</vt:lpstr>
      <vt:lpstr>Rocket Stability</vt:lpstr>
      <vt:lpstr>Model Rocket Components</vt:lpstr>
      <vt:lpstr>Forces on Rocket in Flight</vt:lpstr>
      <vt:lpstr>Rocket Stability</vt:lpstr>
      <vt:lpstr>Rocket Weight</vt:lpstr>
      <vt:lpstr>Rocket Center of Gravity</vt:lpstr>
      <vt:lpstr>Determining Center of Pressure</vt:lpstr>
      <vt:lpstr>Rocket Flight</vt:lpstr>
      <vt:lpstr>Rocket Flight</vt:lpstr>
      <vt:lpstr>Rocket Attitude Control</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Rocket Components and Design</dc:title>
  <dc:subject>AE - Lesson 2.2 - Propulsion</dc:subject>
  <dc:creator>AE Revision Team</dc:creator>
  <cp:lastModifiedBy>Robert Tackett</cp:lastModifiedBy>
  <cp:revision>32</cp:revision>
  <dcterms:created xsi:type="dcterms:W3CDTF">2010-01-04T14:07:12Z</dcterms:created>
  <dcterms:modified xsi:type="dcterms:W3CDTF">2016-04-11T13:11:46Z</dcterms:modified>
</cp:coreProperties>
</file>