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73" r:id="rId3"/>
  </p:sldMasterIdLst>
  <p:notesMasterIdLst>
    <p:notesMasterId r:id="rId30"/>
  </p:notesMasterIdLst>
  <p:handoutMasterIdLst>
    <p:handoutMasterId r:id="rId31"/>
  </p:handoutMasterIdLst>
  <p:sldIdLst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8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64" autoAdjust="0"/>
    <p:restoredTop sz="79900" autoAdjust="0"/>
  </p:normalViewPr>
  <p:slideViewPr>
    <p:cSldViewPr snapToGrid="0">
      <p:cViewPr varScale="1">
        <p:scale>
          <a:sx n="72" d="100"/>
          <a:sy n="72" d="100"/>
        </p:scale>
        <p:origin x="-19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516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22903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88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05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Later,</a:t>
            </a:r>
            <a:r>
              <a:rPr lang="en-US" baseline="0" dirty="0" smtClean="0"/>
              <a:t> in slide #22, we’ll see how to make the “and” from the &amp;&amp; operator.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009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top example, the </a:t>
            </a:r>
            <a:r>
              <a:rPr lang="en-US" baseline="0" dirty="0" err="1" smtClean="0"/>
              <a:t>leftMotor</a:t>
            </a:r>
            <a:r>
              <a:rPr lang="en-US" baseline="0" dirty="0" smtClean="0"/>
              <a:t> starts and then continues until 50&lt;=sonar.</a:t>
            </a:r>
          </a:p>
          <a:p>
            <a:r>
              <a:rPr lang="en-US" baseline="0" dirty="0" smtClean="0"/>
              <a:t>In the bottom example, the </a:t>
            </a:r>
            <a:r>
              <a:rPr lang="en-US" baseline="0" dirty="0" err="1" smtClean="0"/>
              <a:t>leftMotor</a:t>
            </a:r>
            <a:r>
              <a:rPr lang="en-US" baseline="0" dirty="0" smtClean="0"/>
              <a:t> starts and continues until 50&lt;=sonar&lt;70. Meanwhile, the potentiometer controls the rightMotor speed.</a:t>
            </a:r>
          </a:p>
          <a:p>
            <a:r>
              <a:rPr lang="en-US" baseline="0" dirty="0" smtClean="0"/>
              <a:t>Note: Potentiometer ranges from 0 to 4095, so dividing by 400 creates a number within the range required for the motor speed.</a:t>
            </a:r>
          </a:p>
          <a:p>
            <a:r>
              <a:rPr lang="en-US" baseline="0" dirty="0" smtClean="0"/>
              <a:t>Note: After the loop exits, the rightMotor will continue running at its last assigned speed until reassigned or until the program ends.</a:t>
            </a:r>
          </a:p>
          <a:p>
            <a:r>
              <a:rPr lang="en-US" baseline="0" dirty="0" smtClean="0"/>
              <a:t>Note: Compound inequalities are correct math language, but not correct RobotC:  50&lt;</a:t>
            </a:r>
            <a:r>
              <a:rPr lang="en-US" baseline="0" dirty="0" err="1" smtClean="0"/>
              <a:t>SensorValue</a:t>
            </a:r>
            <a:r>
              <a:rPr lang="en-US" baseline="0" dirty="0" smtClean="0"/>
              <a:t>(sonar)&lt;70 is not an acceptable syntax for a condition.  Use the &amp;&amp;.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00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Clearing timers within a loop may continually</a:t>
            </a:r>
            <a:r>
              <a:rPr lang="en-US" baseline="0" dirty="0" smtClean="0"/>
              <a:t> reset the timers, which may create an infinite loop.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025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 information available at the Cortex</a:t>
            </a:r>
            <a:r>
              <a:rPr lang="en-US" baseline="0" dirty="0" smtClean="0"/>
              <a:t> Video Trainer Resource. Click </a:t>
            </a:r>
            <a:r>
              <a:rPr lang="en-US" dirty="0" smtClean="0"/>
              <a:t>Remote Control then Timers Videos.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07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AND symbol is a double ampersand, found as</a:t>
            </a:r>
            <a:r>
              <a:rPr lang="en-US" baseline="0" dirty="0" smtClean="0"/>
              <a:t> the “uppercase” version of the 7 on most keyboards.</a:t>
            </a:r>
          </a:p>
          <a:p>
            <a:endParaRPr lang="en-US" baseline="0" dirty="0" smtClean="0"/>
          </a:p>
          <a:p>
            <a:r>
              <a:rPr lang="en-US" dirty="0" smtClean="0"/>
              <a:t>The OR symbol is typed</a:t>
            </a:r>
            <a:r>
              <a:rPr lang="en-US" baseline="0" dirty="0" smtClean="0"/>
              <a:t> using two of the “pipe” characters in a row.  The “pipe” character can be found on most keyboards above the return/enter key, as the “uppercase” version of the backslash.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Since the potentiometer (nicknamed “knob” here using sensor and motor setup) has to be between 0 and 4095, there was no need to use &amp;&amp; in the first and third if statements.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3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AND symbol is a double ampersand, found as</a:t>
            </a:r>
            <a:r>
              <a:rPr lang="en-US" baseline="0" dirty="0" smtClean="0"/>
              <a:t> the “uppercase” version of the 7 on most keyboards.</a:t>
            </a:r>
          </a:p>
          <a:p>
            <a:endParaRPr lang="en-US" baseline="0" dirty="0" smtClean="0"/>
          </a:p>
          <a:p>
            <a:r>
              <a:rPr lang="en-US" dirty="0" smtClean="0"/>
              <a:t>The OR symbol is typed</a:t>
            </a:r>
            <a:r>
              <a:rPr lang="en-US" baseline="0" dirty="0" smtClean="0"/>
              <a:t> using two of the “pipe” characters in a row.  The “pipe” character can be found on most keyboards above the return/enter key, as the “uppercase” version of the backslash.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Since the potentiometer (nicknamed “knob” here using sensor and motor setup) has to be between 0 and 4095, there was no need to use a &amp;&amp; in the first and third </a:t>
            </a:r>
            <a:r>
              <a:rPr lang="en-US" baseline="0" smtClean="0"/>
              <a:t>if statements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3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AND symbol is a double ampersand, found as</a:t>
            </a:r>
            <a:r>
              <a:rPr lang="en-US" baseline="0" dirty="0" smtClean="0"/>
              <a:t> the “uppercase” version of the 7 on most keyboards.</a:t>
            </a:r>
          </a:p>
          <a:p>
            <a:endParaRPr lang="en-US" baseline="0" dirty="0" smtClean="0"/>
          </a:p>
          <a:p>
            <a:r>
              <a:rPr lang="en-US" dirty="0" smtClean="0"/>
              <a:t>The OR symbol is typed</a:t>
            </a:r>
            <a:r>
              <a:rPr lang="en-US" baseline="0" dirty="0" smtClean="0"/>
              <a:t> using two of the “pipe” characters in a row.  The “pipe” character can be found on most keyboards above the return/enter key, as the “uppercase” version of the backslash.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Since the potentiometer (nicknamed “knob” here using sensor and motor setup) has to be between 0 and 4095, there was no need to use &amp;&amp; in the first and third if statements.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177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21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097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962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318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81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98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317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683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453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01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53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Loops and If-Else Structures</a:t>
            </a:r>
            <a:endParaRPr lang="en-US" b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ROBOTC Software</a:t>
            </a:r>
            <a:endParaRPr lang="en-US" sz="11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2011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Aerospace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5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7895"/>
          </a:xfrm>
        </p:spPr>
        <p:txBody>
          <a:bodyPr/>
          <a:lstStyle/>
          <a:p>
            <a:r>
              <a:rPr lang="en-US" i="1" dirty="0"/>
              <a:t>W</a:t>
            </a:r>
            <a:r>
              <a:rPr lang="en-US" i="1" dirty="0" smtClean="0"/>
              <a:t>hile</a:t>
            </a:r>
            <a:r>
              <a:rPr lang="en-US" dirty="0" smtClean="0"/>
              <a:t> loop: More flexible than an </a:t>
            </a:r>
            <a:r>
              <a:rPr lang="en-US" i="1" dirty="0" smtClean="0"/>
              <a:t>until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7335" y="1287369"/>
            <a:ext cx="8229600" cy="333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In this code a motor runs until an object is within 50 cm.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he program can’t respond to an emergency shutoff switch.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The program can’t control other outputs in response to other inputs.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512330" y="5029939"/>
            <a:ext cx="719665" cy="11615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231995" y="4617810"/>
            <a:ext cx="2912005" cy="128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Arial"/>
              </a:rPr>
              <a:t>Program waits here until an object is near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37" y="4617810"/>
            <a:ext cx="5419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24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7895"/>
          </a:xfrm>
        </p:spPr>
        <p:txBody>
          <a:bodyPr/>
          <a:lstStyle/>
          <a:p>
            <a:r>
              <a:rPr lang="en-US" i="1" dirty="0"/>
              <a:t>W</a:t>
            </a:r>
            <a:r>
              <a:rPr lang="en-US" i="1" dirty="0" smtClean="0"/>
              <a:t>hile</a:t>
            </a:r>
            <a:r>
              <a:rPr lang="en-US" dirty="0" smtClean="0"/>
              <a:t> loop: More flexible than an </a:t>
            </a:r>
            <a:r>
              <a:rPr lang="en-US" i="1" dirty="0" smtClean="0"/>
              <a:t>until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7335" y="1287369"/>
            <a:ext cx="8229600" cy="157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A </a:t>
            </a:r>
            <a:r>
              <a:rPr lang="en-US" sz="3200" i="1" kern="0" dirty="0" smtClean="0">
                <a:solidFill>
                  <a:srgbClr val="000000"/>
                </a:solidFill>
                <a:latin typeface="Arial"/>
              </a:rPr>
              <a:t>while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 loop can do the same thing as the </a:t>
            </a:r>
            <a:r>
              <a:rPr lang="en-US" sz="3200" i="1" kern="0" dirty="0" smtClean="0">
                <a:solidFill>
                  <a:srgbClr val="000000"/>
                </a:solidFill>
                <a:latin typeface="Arial"/>
              </a:rPr>
              <a:t>until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 statement.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Example code using </a:t>
            </a:r>
            <a:r>
              <a:rPr lang="en-US" sz="3200" i="1" kern="0" dirty="0" smtClean="0">
                <a:solidFill>
                  <a:srgbClr val="000000"/>
                </a:solidFill>
                <a:latin typeface="Arial"/>
              </a:rPr>
              <a:t>until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 statement: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655676" y="3161006"/>
            <a:ext cx="618650" cy="30186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231993" y="2846891"/>
            <a:ext cx="2912005" cy="128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Arial"/>
              </a:rPr>
              <a:t>Program waits here until an object is near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830" y="3008513"/>
            <a:ext cx="5419725" cy="112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497" y="5113434"/>
            <a:ext cx="5151935" cy="15592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35001" y="5774790"/>
            <a:ext cx="5596992" cy="22045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231993" y="5104483"/>
            <a:ext cx="2912005" cy="128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Arial"/>
              </a:rPr>
              <a:t>Program loops here until an object is near 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77335" y="4445704"/>
            <a:ext cx="8229600" cy="107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i="1" kern="0" dirty="0" smtClean="0">
                <a:solidFill>
                  <a:srgbClr val="000000"/>
                </a:solidFill>
                <a:latin typeface="Arial"/>
              </a:rPr>
              <a:t>W</a:t>
            </a:r>
            <a:r>
              <a:rPr lang="en-US" sz="3200" i="1" kern="0" dirty="0" err="1" smtClean="0">
                <a:solidFill>
                  <a:srgbClr val="000000"/>
                </a:solidFill>
                <a:latin typeface="Arial"/>
              </a:rPr>
              <a:t>hile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 loop can do the same thing:</a:t>
            </a:r>
          </a:p>
        </p:txBody>
      </p:sp>
    </p:spTree>
    <p:extLst>
      <p:ext uri="{BB962C8B-B14F-4D97-AF65-F5344CB8AC3E}">
        <p14:creationId xmlns:p14="http://schemas.microsoft.com/office/powerpoint/2010/main" xmlns="" val="3965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829" y="3930237"/>
            <a:ext cx="7909971" cy="2393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7895"/>
          </a:xfrm>
        </p:spPr>
        <p:txBody>
          <a:bodyPr/>
          <a:lstStyle/>
          <a:p>
            <a:r>
              <a:rPr lang="en-US" i="1" dirty="0"/>
              <a:t>W</a:t>
            </a:r>
            <a:r>
              <a:rPr lang="en-US" i="1" dirty="0" smtClean="0"/>
              <a:t>hile</a:t>
            </a:r>
            <a:r>
              <a:rPr lang="en-US" dirty="0" smtClean="0"/>
              <a:t> loop: More flexible than an </a:t>
            </a:r>
            <a:r>
              <a:rPr lang="en-US" i="1" dirty="0" smtClean="0"/>
              <a:t>until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69837" y="1287369"/>
            <a:ext cx="9213837" cy="231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Other conditions can be added to the </a:t>
            </a:r>
            <a:r>
              <a:rPr lang="en-US" sz="3200" i="1" kern="0" dirty="0" smtClean="0">
                <a:solidFill>
                  <a:srgbClr val="000000"/>
                </a:solidFill>
                <a:latin typeface="Arial"/>
              </a:rPr>
              <a:t>while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 condition, e.g., an emergency shutoff.</a:t>
            </a: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Other code can be executed in the </a:t>
            </a:r>
            <a:r>
              <a:rPr lang="en-US" sz="3200" i="1" kern="0" dirty="0" smtClean="0">
                <a:solidFill>
                  <a:srgbClr val="000000"/>
                </a:solidFill>
                <a:latin typeface="Arial"/>
              </a:rPr>
              <a:t>while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 loop.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0400" y="5180963"/>
            <a:ext cx="795867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3477" y="4751585"/>
            <a:ext cx="5046657" cy="128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Arial"/>
              </a:rPr>
              <a:t>Can control other outputs inside this bracket</a:t>
            </a:r>
          </a:p>
          <a:p>
            <a:pPr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Arial"/>
              </a:rPr>
              <a:t> 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160964" y="3481330"/>
            <a:ext cx="408237" cy="1022937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910144" y="2872296"/>
            <a:ext cx="4081456" cy="102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Arial"/>
              </a:rPr>
              <a:t>Can expand the condition</a:t>
            </a:r>
          </a:p>
          <a:p>
            <a:pPr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9093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193" y="4527756"/>
            <a:ext cx="8362464" cy="1792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7895"/>
          </a:xfrm>
        </p:spPr>
        <p:txBody>
          <a:bodyPr/>
          <a:lstStyle/>
          <a:p>
            <a:r>
              <a:rPr lang="en-US" i="1" dirty="0"/>
              <a:t>W</a:t>
            </a:r>
            <a:r>
              <a:rPr lang="en-US" i="1" dirty="0" smtClean="0"/>
              <a:t>hile</a:t>
            </a:r>
            <a:r>
              <a:rPr lang="en-US" dirty="0" smtClean="0"/>
              <a:t> loop: More flexible than an </a:t>
            </a:r>
            <a:r>
              <a:rPr lang="en-US" i="1" dirty="0" smtClean="0"/>
              <a:t>until</a:t>
            </a:r>
            <a:r>
              <a:rPr lang="en-US" dirty="0" smtClean="0"/>
              <a:t> statement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296032" y="5750805"/>
            <a:ext cx="398460" cy="36355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056742" y="4527756"/>
            <a:ext cx="352540" cy="29600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314" y="1822249"/>
            <a:ext cx="5463760" cy="165361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13309" y="2780981"/>
            <a:ext cx="3594203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207512" y="2435651"/>
            <a:ext cx="5046657" cy="128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Arial"/>
              </a:rPr>
              <a:t>Can control other outputs inside this bracket</a:t>
            </a:r>
          </a:p>
          <a:p>
            <a:pPr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Arial"/>
              </a:rPr>
              <a:t> 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385125" y="1941043"/>
            <a:ext cx="803414" cy="15161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244984" y="1487398"/>
            <a:ext cx="2899016" cy="105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Arial"/>
              </a:rPr>
              <a:t>Can expand the condition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5407703" y="4149938"/>
            <a:ext cx="3471858" cy="82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Arial"/>
              </a:rPr>
              <a:t>&amp;&amp; means “AND”</a:t>
            </a:r>
          </a:p>
          <a:p>
            <a:pPr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Arial"/>
              </a:rPr>
              <a:t>  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-9061" y="1265008"/>
            <a:ext cx="6443727" cy="6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Example equivalent to </a:t>
            </a:r>
            <a:r>
              <a:rPr lang="en-US" sz="3200" i="1" kern="0" dirty="0" smtClean="0">
                <a:solidFill>
                  <a:srgbClr val="000000"/>
                </a:solidFill>
                <a:latin typeface="Arial"/>
              </a:rPr>
              <a:t>until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: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0" y="3596777"/>
            <a:ext cx="9213837" cy="6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Example using this flexibility: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4726236" y="6026478"/>
            <a:ext cx="4305725" cy="82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Arial"/>
              </a:rPr>
              <a:t>range from 0 to 100</a:t>
            </a:r>
          </a:p>
          <a:p>
            <a:pPr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000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 control</a:t>
            </a:r>
          </a:p>
          <a:p>
            <a:pPr lvl="1"/>
            <a:r>
              <a:rPr lang="en-US" dirty="0"/>
              <a:t>Where would the </a:t>
            </a:r>
            <a:r>
              <a:rPr lang="en-US" i="1" dirty="0"/>
              <a:t>wait</a:t>
            </a:r>
            <a:r>
              <a:rPr lang="en-US" dirty="0"/>
              <a:t> statement go if we wanted the loop to repeat for a controlled amount of time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Nowhere</a:t>
            </a:r>
            <a:r>
              <a:rPr lang="en-US" dirty="0"/>
              <a:t>! We need something else.</a:t>
            </a:r>
          </a:p>
          <a:p>
            <a:r>
              <a:rPr lang="en-US" dirty="0"/>
              <a:t>Solution: Timers</a:t>
            </a:r>
          </a:p>
          <a:p>
            <a:pPr lvl="1"/>
            <a:r>
              <a:rPr lang="en-US" dirty="0" smtClean="0"/>
              <a:t>Internal </a:t>
            </a:r>
            <a:r>
              <a:rPr lang="en-US" dirty="0"/>
              <a:t>stopwatches (4 available)</a:t>
            </a:r>
          </a:p>
          <a:p>
            <a:pPr lvl="1"/>
            <a:r>
              <a:rPr lang="en-US" dirty="0"/>
              <a:t>Like encoders, timers should be </a:t>
            </a:r>
            <a:r>
              <a:rPr lang="en-US" dirty="0" smtClean="0"/>
              <a:t>cleared before </a:t>
            </a:r>
            <a:r>
              <a:rPr lang="en-US" dirty="0"/>
              <a:t>they are </a:t>
            </a:r>
            <a:r>
              <a:rPr lang="en-US" dirty="0" smtClean="0"/>
              <a:t>used.</a:t>
            </a:r>
            <a:endParaRPr lang="en-US" dirty="0"/>
          </a:p>
          <a:p>
            <a:pPr lvl="1"/>
            <a:r>
              <a:rPr lang="en-US" dirty="0" smtClean="0"/>
              <a:t>Be careful: Don’t clear a timer in a timed loop.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03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" y="936812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Timer </a:t>
            </a:r>
            <a:r>
              <a:rPr lang="en-US" dirty="0"/>
              <a:t>T1 is used as the condition for the </a:t>
            </a:r>
            <a:r>
              <a:rPr lang="en-US" i="1" dirty="0"/>
              <a:t>while</a:t>
            </a:r>
            <a:r>
              <a:rPr lang="en-US" dirty="0"/>
              <a:t> loop, which will run for 30 </a:t>
            </a:r>
            <a:r>
              <a:rPr lang="en-US" dirty="0" smtClean="0"/>
              <a:t>seconds.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194" y="2479880"/>
            <a:ext cx="8942806" cy="368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72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If</a:t>
            </a:r>
            <a:r>
              <a:rPr lang="en-US" dirty="0"/>
              <a:t> </a:t>
            </a:r>
            <a:r>
              <a:rPr lang="en-US" dirty="0" smtClean="0"/>
              <a:t>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If</a:t>
            </a:r>
            <a:r>
              <a:rPr lang="en-US" dirty="0" smtClean="0"/>
              <a:t> statement </a:t>
            </a:r>
            <a:r>
              <a:rPr lang="en-US" dirty="0"/>
              <a:t>in the </a:t>
            </a:r>
            <a:r>
              <a:rPr lang="en-US" dirty="0" smtClean="0"/>
              <a:t>program is evaluated by condition </a:t>
            </a:r>
            <a:r>
              <a:rPr lang="en-US" dirty="0"/>
              <a:t>contained </a:t>
            </a:r>
            <a:r>
              <a:rPr lang="en-US" dirty="0" smtClean="0"/>
              <a:t>in parentheses</a:t>
            </a:r>
            <a:endParaRPr lang="en-US" dirty="0"/>
          </a:p>
          <a:p>
            <a:pPr lvl="1"/>
            <a:r>
              <a:rPr lang="en-US" dirty="0"/>
              <a:t>If </a:t>
            </a:r>
            <a:r>
              <a:rPr lang="en-US" dirty="0" smtClean="0"/>
              <a:t>condition </a:t>
            </a:r>
            <a:r>
              <a:rPr lang="en-US" dirty="0"/>
              <a:t>is true, </a:t>
            </a:r>
            <a:r>
              <a:rPr lang="en-US" dirty="0" smtClean="0"/>
              <a:t>commands between braces </a:t>
            </a:r>
            <a:r>
              <a:rPr lang="en-US" dirty="0"/>
              <a:t>are </a:t>
            </a:r>
            <a:r>
              <a:rPr lang="en-US" dirty="0" smtClean="0"/>
              <a:t>run</a:t>
            </a:r>
            <a:endParaRPr lang="en-US" dirty="0"/>
          </a:p>
          <a:p>
            <a:pPr lvl="1"/>
            <a:r>
              <a:rPr lang="en-US" dirty="0"/>
              <a:t>If </a:t>
            </a:r>
            <a:r>
              <a:rPr lang="en-US" dirty="0" smtClean="0"/>
              <a:t>condition </a:t>
            </a:r>
            <a:r>
              <a:rPr lang="en-US" dirty="0"/>
              <a:t>is </a:t>
            </a:r>
            <a:r>
              <a:rPr lang="en-US" dirty="0" smtClean="0"/>
              <a:t>false, </a:t>
            </a:r>
            <a:r>
              <a:rPr lang="en-US" dirty="0"/>
              <a:t>those </a:t>
            </a:r>
            <a:r>
              <a:rPr lang="en-US" dirty="0" smtClean="0"/>
              <a:t>commands </a:t>
            </a:r>
            <a:r>
              <a:rPr lang="en-US" dirty="0"/>
              <a:t>are </a:t>
            </a:r>
            <a:r>
              <a:rPr lang="en-US" dirty="0" smtClean="0"/>
              <a:t>ignored</a:t>
            </a:r>
            <a:endParaRPr lang="en-US" dirty="0"/>
          </a:p>
          <a:p>
            <a:r>
              <a:rPr lang="en-US" dirty="0"/>
              <a:t>Very similar to how a </a:t>
            </a:r>
            <a:r>
              <a:rPr lang="en-US" i="1" dirty="0"/>
              <a:t>while</a:t>
            </a:r>
            <a:r>
              <a:rPr lang="en-US" dirty="0"/>
              <a:t> loop works, but does not repeat the </a:t>
            </a:r>
            <a:r>
              <a:rPr lang="en-US" dirty="0" smtClean="0"/>
              <a:t>code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77120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23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If-else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If-else</a:t>
            </a:r>
            <a:r>
              <a:rPr lang="en-US" dirty="0" smtClean="0"/>
              <a:t> statement </a:t>
            </a:r>
            <a:r>
              <a:rPr lang="en-US" dirty="0"/>
              <a:t>is an expansion of </a:t>
            </a:r>
            <a:r>
              <a:rPr lang="en-US" i="1" dirty="0" smtClean="0"/>
              <a:t>if</a:t>
            </a:r>
            <a:r>
              <a:rPr lang="en-US" dirty="0" smtClean="0"/>
              <a:t> statement</a:t>
            </a:r>
            <a:endParaRPr lang="en-US" dirty="0"/>
          </a:p>
          <a:p>
            <a:pPr lvl="1"/>
            <a:r>
              <a:rPr lang="en-US" i="1" dirty="0" smtClean="0"/>
              <a:t>If</a:t>
            </a:r>
            <a:r>
              <a:rPr lang="en-US" dirty="0" smtClean="0"/>
              <a:t> checks condition </a:t>
            </a:r>
            <a:r>
              <a:rPr lang="en-US" dirty="0"/>
              <a:t>and runs </a:t>
            </a:r>
            <a:r>
              <a:rPr lang="en-US" dirty="0" smtClean="0"/>
              <a:t>appropriate </a:t>
            </a:r>
            <a:r>
              <a:rPr lang="en-US" dirty="0"/>
              <a:t>commands when it evaluates to true</a:t>
            </a:r>
          </a:p>
          <a:p>
            <a:pPr lvl="1"/>
            <a:r>
              <a:rPr lang="en-US" i="1" dirty="0" smtClean="0"/>
              <a:t>Else</a:t>
            </a:r>
            <a:r>
              <a:rPr lang="en-US" dirty="0" smtClean="0"/>
              <a:t> </a:t>
            </a:r>
            <a:r>
              <a:rPr lang="en-US" dirty="0"/>
              <a:t>allows </a:t>
            </a:r>
            <a:r>
              <a:rPr lang="en-US" dirty="0" smtClean="0"/>
              <a:t>code </a:t>
            </a:r>
            <a:r>
              <a:rPr lang="en-US" dirty="0"/>
              <a:t>to </a:t>
            </a:r>
            <a:r>
              <a:rPr lang="en-US" dirty="0" smtClean="0"/>
              <a:t>run when condition </a:t>
            </a:r>
            <a:r>
              <a:rPr lang="en-US" dirty="0"/>
              <a:t>is </a:t>
            </a:r>
            <a:r>
              <a:rPr lang="en-US" dirty="0" smtClean="0"/>
              <a:t>false</a:t>
            </a:r>
            <a:endParaRPr lang="en-US" dirty="0"/>
          </a:p>
          <a:p>
            <a:pPr lvl="1"/>
            <a:r>
              <a:rPr lang="en-US" dirty="0"/>
              <a:t>Either </a:t>
            </a:r>
            <a:r>
              <a:rPr lang="en-US" i="1" dirty="0" smtClean="0"/>
              <a:t>if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i="1" dirty="0" smtClean="0"/>
              <a:t>else</a:t>
            </a:r>
            <a:r>
              <a:rPr lang="en-US" dirty="0" smtClean="0"/>
              <a:t> </a:t>
            </a:r>
            <a:r>
              <a:rPr lang="en-US" dirty="0"/>
              <a:t>branch is always </a:t>
            </a:r>
            <a:r>
              <a:rPr lang="en-US" dirty="0" smtClean="0"/>
              <a:t>run once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88376"/>
            <a:ext cx="4876800" cy="169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69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i="1" dirty="0" smtClean="0"/>
              <a:t>if-else </a:t>
            </a:r>
            <a:r>
              <a:rPr lang="en-US" dirty="0"/>
              <a:t>s</a:t>
            </a:r>
            <a:r>
              <a:rPr lang="en-US" dirty="0" smtClean="0"/>
              <a:t>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careful when using two separate </a:t>
            </a:r>
            <a:r>
              <a:rPr lang="en-US" i="1" dirty="0"/>
              <a:t>if-else</a:t>
            </a:r>
            <a:r>
              <a:rPr lang="en-US" dirty="0"/>
              <a:t> </a:t>
            </a:r>
            <a:r>
              <a:rPr lang="en-US" dirty="0" smtClean="0"/>
              <a:t>statements, particularly if both are used </a:t>
            </a:r>
            <a:r>
              <a:rPr lang="en-US" dirty="0"/>
              <a:t>to control the same </a:t>
            </a:r>
            <a:r>
              <a:rPr lang="en-US" dirty="0" smtClean="0"/>
              <a:t>mechanism</a:t>
            </a:r>
            <a:endParaRPr lang="en-US" dirty="0"/>
          </a:p>
          <a:p>
            <a:r>
              <a:rPr lang="en-US" dirty="0"/>
              <a:t>One branch of each </a:t>
            </a:r>
            <a:r>
              <a:rPr lang="en-US" i="1" dirty="0"/>
              <a:t>if-else</a:t>
            </a:r>
            <a:r>
              <a:rPr lang="en-US" dirty="0"/>
              <a:t> statement is always </a:t>
            </a:r>
            <a:r>
              <a:rPr lang="en-US" dirty="0" smtClean="0"/>
              <a:t>run </a:t>
            </a:r>
            <a:r>
              <a:rPr lang="en-US" dirty="0"/>
              <a:t>so </a:t>
            </a:r>
            <a:r>
              <a:rPr lang="en-US" dirty="0" smtClean="0"/>
              <a:t>that you </a:t>
            </a:r>
            <a:r>
              <a:rPr lang="en-US" dirty="0"/>
              <a:t>may create a scenario where the two </a:t>
            </a:r>
            <a:r>
              <a:rPr lang="en-US" dirty="0" smtClean="0"/>
              <a:t>statements ‘fight’ one another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39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i="1" dirty="0" smtClean="0"/>
              <a:t>if-else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267200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In </a:t>
            </a:r>
            <a:r>
              <a:rPr lang="en-US" dirty="0"/>
              <a:t>this example, if one of the touch sensors is pressed, the rightMotor will be turned on in one </a:t>
            </a:r>
            <a:r>
              <a:rPr lang="en-US" i="1" dirty="0"/>
              <a:t>if-else</a:t>
            </a:r>
            <a:r>
              <a:rPr lang="en-US" dirty="0"/>
              <a:t> </a:t>
            </a:r>
            <a:r>
              <a:rPr lang="en-US" dirty="0" smtClean="0"/>
              <a:t>statement </a:t>
            </a:r>
            <a:r>
              <a:rPr lang="en-US" dirty="0"/>
              <a:t>and immediately turned off in the </a:t>
            </a:r>
            <a:r>
              <a:rPr lang="en-US" dirty="0" smtClean="0"/>
              <a:t>other.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343400" cy="475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64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While</a:t>
            </a:r>
            <a:r>
              <a:rPr lang="en-US" dirty="0"/>
              <a:t>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While</a:t>
            </a:r>
            <a:r>
              <a:rPr lang="en-US" sz="2800" dirty="0" smtClean="0"/>
              <a:t> </a:t>
            </a:r>
            <a:r>
              <a:rPr lang="en-US" sz="2800" dirty="0"/>
              <a:t>loop is a structure within </a:t>
            </a:r>
            <a:r>
              <a:rPr lang="en-US" sz="2800" dirty="0" smtClean="0"/>
              <a:t>ROBOTC</a:t>
            </a:r>
          </a:p>
          <a:p>
            <a:r>
              <a:rPr lang="en-US" sz="2800" dirty="0" smtClean="0"/>
              <a:t>Allows </a:t>
            </a:r>
            <a:r>
              <a:rPr lang="en-US" sz="2800" dirty="0"/>
              <a:t>a section of code to be repeated as long as a certain condition remains </a:t>
            </a:r>
            <a:r>
              <a:rPr lang="en-US" sz="2800" dirty="0" smtClean="0"/>
              <a:t>true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Three </a:t>
            </a:r>
            <a:r>
              <a:rPr lang="en-US" sz="2800" dirty="0"/>
              <a:t>main parts to every </a:t>
            </a:r>
            <a:r>
              <a:rPr lang="en-US" sz="2800" i="1" dirty="0"/>
              <a:t>while</a:t>
            </a:r>
            <a:r>
              <a:rPr lang="en-US" sz="2800" dirty="0"/>
              <a:t> </a:t>
            </a:r>
            <a:r>
              <a:rPr lang="en-US" sz="2800" dirty="0" smtClean="0"/>
              <a:t>loop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dirty="0" smtClean="0"/>
              <a:t>word “while”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ondition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Commands </a:t>
            </a:r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b</a:t>
            </a:r>
            <a:r>
              <a:rPr lang="en-US" sz="2400" dirty="0" smtClean="0"/>
              <a:t>e repeated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5105400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14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i="1" dirty="0" smtClean="0"/>
              <a:t>if-else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267200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This </a:t>
            </a:r>
            <a:r>
              <a:rPr lang="en-US" dirty="0"/>
              <a:t>can be corrected by embedding the second </a:t>
            </a:r>
            <a:r>
              <a:rPr lang="en-US" i="1" dirty="0"/>
              <a:t>if-else</a:t>
            </a:r>
            <a:r>
              <a:rPr lang="en-US" dirty="0"/>
              <a:t> within the </a:t>
            </a:r>
            <a:r>
              <a:rPr lang="en-US" i="1" dirty="0"/>
              <a:t>else</a:t>
            </a:r>
            <a:r>
              <a:rPr lang="en-US" dirty="0"/>
              <a:t> branch of the </a:t>
            </a:r>
            <a:r>
              <a:rPr lang="en-US" dirty="0" smtClean="0"/>
              <a:t>first </a:t>
            </a:r>
            <a:r>
              <a:rPr lang="en-US" i="1" dirty="0" smtClean="0"/>
              <a:t>if-else. </a:t>
            </a:r>
            <a:r>
              <a:rPr lang="en-US" dirty="0" smtClean="0"/>
              <a:t>The second condition is only checked if </a:t>
            </a:r>
            <a:r>
              <a:rPr lang="en-US" dirty="0"/>
              <a:t>the first condition is </a:t>
            </a:r>
            <a:r>
              <a:rPr lang="en-US" dirty="0" smtClean="0"/>
              <a:t>false.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2305" y="1143000"/>
            <a:ext cx="4343400" cy="398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</a:t>
            </a:r>
            <a:r>
              <a:rPr lang="en-US" i="1" dirty="0" smtClean="0"/>
              <a:t>if-else</a:t>
            </a:r>
            <a:r>
              <a:rPr lang="en-US" dirty="0" smtClean="0"/>
              <a:t> statements: </a:t>
            </a:r>
            <a:r>
              <a:rPr lang="en-US" i="1" dirty="0" smtClean="0"/>
              <a:t>Else if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An </a:t>
            </a:r>
            <a:r>
              <a:rPr lang="en-US" i="1" dirty="0" smtClean="0"/>
              <a:t>else {if else}</a:t>
            </a:r>
            <a:r>
              <a:rPr lang="en-US" dirty="0" smtClean="0"/>
              <a:t> statement can also be represented as an </a:t>
            </a:r>
            <a:r>
              <a:rPr lang="en-US" i="1" dirty="0" smtClean="0"/>
              <a:t>else if - else</a:t>
            </a:r>
            <a:endParaRPr lang="en-US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895" y="2278529"/>
            <a:ext cx="807398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50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7" y="274638"/>
            <a:ext cx="8686800" cy="715962"/>
          </a:xfrm>
        </p:spPr>
        <p:txBody>
          <a:bodyPr/>
          <a:lstStyle/>
          <a:p>
            <a:r>
              <a:rPr lang="en-US" dirty="0" smtClean="0"/>
              <a:t>Using a range of values in a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71" y="1013619"/>
            <a:ext cx="8229600" cy="205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Two strategies will work: </a:t>
            </a:r>
          </a:p>
          <a:p>
            <a:r>
              <a:rPr lang="en-US" dirty="0" smtClean="0"/>
              <a:t>Boolean logic</a:t>
            </a:r>
          </a:p>
          <a:p>
            <a:r>
              <a:rPr lang="en-US" dirty="0" smtClean="0"/>
              <a:t>Nested </a:t>
            </a:r>
            <a:r>
              <a:rPr lang="en-US" i="1" dirty="0" smtClean="0"/>
              <a:t>if-else</a:t>
            </a:r>
            <a:r>
              <a:rPr lang="en-US" dirty="0" smtClean="0"/>
              <a:t> statements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645" y="3552256"/>
            <a:ext cx="8964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Task: </a:t>
            </a:r>
            <a:r>
              <a:rPr lang="en-US" sz="3200" dirty="0">
                <a:solidFill>
                  <a:srgbClr val="000000"/>
                </a:solidFill>
              </a:rPr>
              <a:t>Control motor </a:t>
            </a:r>
            <a:r>
              <a:rPr lang="en-US" sz="3200" dirty="0" smtClean="0">
                <a:solidFill>
                  <a:srgbClr val="000000"/>
                </a:solidFill>
              </a:rPr>
              <a:t>with potentiometer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21816" y="2836294"/>
            <a:ext cx="8686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86B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Example: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8640529"/>
              </p:ext>
            </p:extLst>
          </p:nvPr>
        </p:nvGraphicFramePr>
        <p:xfrm>
          <a:off x="412376" y="4371756"/>
          <a:ext cx="848061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306"/>
                <a:gridCol w="4240306"/>
              </a:tblGrid>
              <a:tr h="5610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Potentiometer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Value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Motor Speed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10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0-500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</a:tr>
              <a:tr h="5610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501-1000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63</a:t>
                      </a:r>
                      <a:endParaRPr lang="en-US" sz="3200" dirty="0"/>
                    </a:p>
                  </a:txBody>
                  <a:tcPr/>
                </a:tc>
              </a:tr>
              <a:tr h="5610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1001-4095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127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33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7" y="274638"/>
            <a:ext cx="8686800" cy="715962"/>
          </a:xfrm>
        </p:spPr>
        <p:txBody>
          <a:bodyPr/>
          <a:lstStyle/>
          <a:p>
            <a:r>
              <a:rPr lang="en-US" dirty="0" smtClean="0"/>
              <a:t>Using a range of values in a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7" y="996684"/>
            <a:ext cx="8229600" cy="83211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Strategy #1:</a:t>
            </a:r>
            <a:r>
              <a:rPr lang="en-US" dirty="0"/>
              <a:t> </a:t>
            </a:r>
            <a:r>
              <a:rPr lang="en-US" dirty="0" smtClean="0"/>
              <a:t>Boolean logic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8718003"/>
              </p:ext>
            </p:extLst>
          </p:nvPr>
        </p:nvGraphicFramePr>
        <p:xfrm>
          <a:off x="5215467" y="1074856"/>
          <a:ext cx="384386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934"/>
                <a:gridCol w="1921934"/>
              </a:tblGrid>
              <a:tr h="5115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Potentiometer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Value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Motor Speed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22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0-500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  <a:tr h="3122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501-1000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63</a:t>
                      </a:r>
                      <a:endParaRPr lang="en-US" sz="1800" dirty="0"/>
                    </a:p>
                  </a:txBody>
                  <a:tcPr/>
                </a:tc>
              </a:tr>
              <a:tr h="3122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1001-4095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127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8762490"/>
              </p:ext>
            </p:extLst>
          </p:nvPr>
        </p:nvGraphicFramePr>
        <p:xfrm>
          <a:off x="718171" y="1650585"/>
          <a:ext cx="3041030" cy="1431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515"/>
                <a:gridCol w="1520515"/>
              </a:tblGrid>
              <a:tr h="6212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Boolean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operator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ROBOTC symbol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1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&amp;&amp;</a:t>
                      </a:r>
                      <a:endParaRPr lang="en-US" sz="1800" dirty="0"/>
                    </a:p>
                  </a:txBody>
                  <a:tcPr/>
                </a:tc>
              </a:tr>
              <a:tr h="3894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||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683933" y="2285999"/>
            <a:ext cx="660400" cy="338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75890"/>
            <a:ext cx="9144000" cy="252194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927600" y="4406747"/>
            <a:ext cx="592667" cy="63938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0" y="3000546"/>
            <a:ext cx="4470400" cy="8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True only if the sensor value is more than 500 AND less than 1000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520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7" y="274638"/>
            <a:ext cx="8686800" cy="715962"/>
          </a:xfrm>
        </p:spPr>
        <p:txBody>
          <a:bodyPr/>
          <a:lstStyle/>
          <a:p>
            <a:r>
              <a:rPr lang="en-US" dirty="0" smtClean="0"/>
              <a:t>Using a range of values in a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6" y="996684"/>
            <a:ext cx="8704733" cy="209905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Strategy #1:</a:t>
            </a:r>
            <a:r>
              <a:rPr lang="en-US" dirty="0"/>
              <a:t> </a:t>
            </a:r>
            <a:r>
              <a:rPr lang="en-US" dirty="0" smtClean="0"/>
              <a:t>Boolean logic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In this example, this strategy wastes time and processor power. The next strategy is better.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75890"/>
            <a:ext cx="9144000" cy="252194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752658" y="5281773"/>
            <a:ext cx="663457" cy="423334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789892" y="4170701"/>
            <a:ext cx="663457" cy="42333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907973" y="4735423"/>
            <a:ext cx="558190" cy="44026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15692" y="4664015"/>
            <a:ext cx="864772" cy="58308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5572089" y="2949986"/>
            <a:ext cx="3907271" cy="209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Four comparisons waste time here each loop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7" y="274638"/>
            <a:ext cx="8686800" cy="715962"/>
          </a:xfrm>
        </p:spPr>
        <p:txBody>
          <a:bodyPr/>
          <a:lstStyle/>
          <a:p>
            <a:r>
              <a:rPr lang="en-US" dirty="0" smtClean="0"/>
              <a:t>Using a range of values in a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6" y="996684"/>
            <a:ext cx="9060333" cy="342291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Strategy #2: Nested </a:t>
            </a:r>
            <a:r>
              <a:rPr lang="en-US" i="1" dirty="0" smtClean="0"/>
              <a:t>if-else</a:t>
            </a:r>
          </a:p>
          <a:p>
            <a:pPr>
              <a:buNone/>
            </a:pPr>
            <a:r>
              <a:rPr lang="en-US" dirty="0" smtClean="0"/>
              <a:t>   preferable in this example.</a:t>
            </a:r>
            <a:endParaRPr lang="en-US" dirty="0"/>
          </a:p>
          <a:p>
            <a:pPr>
              <a:buNone/>
            </a:pPr>
            <a:r>
              <a:rPr lang="en-US" dirty="0" smtClean="0"/>
              <a:t>   In this case the false value</a:t>
            </a:r>
          </a:p>
          <a:p>
            <a:pPr>
              <a:buNone/>
            </a:pPr>
            <a:r>
              <a:rPr lang="en-US" dirty="0" smtClean="0"/>
              <a:t>   of the first condition can be used again by nesting a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i="1" dirty="0" smtClean="0"/>
              <a:t>if</a:t>
            </a:r>
            <a:r>
              <a:rPr lang="en-US" dirty="0" smtClean="0"/>
              <a:t> statement inside the first </a:t>
            </a:r>
            <a:r>
              <a:rPr lang="en-US" i="1" dirty="0" smtClean="0"/>
              <a:t>else</a:t>
            </a:r>
            <a:r>
              <a:rPr lang="en-US" dirty="0" smtClean="0"/>
              <a:t>.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2920125"/>
              </p:ext>
            </p:extLst>
          </p:nvPr>
        </p:nvGraphicFramePr>
        <p:xfrm>
          <a:off x="5520267" y="1074856"/>
          <a:ext cx="353906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534"/>
                <a:gridCol w="1769534"/>
              </a:tblGrid>
              <a:tr h="5334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Potentiometer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Value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Motor Speed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4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0-500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  <a:tr h="304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501-1000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63</a:t>
                      </a:r>
                      <a:endParaRPr lang="en-US" sz="1800" dirty="0"/>
                    </a:p>
                  </a:txBody>
                  <a:tcPr/>
                </a:tc>
              </a:tr>
              <a:tr h="304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1001-4095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127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4927600" y="4199467"/>
            <a:ext cx="592667" cy="84666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365" y="3850410"/>
            <a:ext cx="8982635" cy="268669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740421" y="3832660"/>
            <a:ext cx="745066" cy="1213474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85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Carnegie Mellon Robotics Academy. (2011). ROBOTC. Retrieved from http://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www.robotc.net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1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15962"/>
          </a:xfrm>
        </p:spPr>
        <p:txBody>
          <a:bodyPr/>
          <a:lstStyle/>
          <a:p>
            <a:r>
              <a:rPr lang="en-US" dirty="0" smtClean="0"/>
              <a:t>1. The </a:t>
            </a:r>
            <a:r>
              <a:rPr lang="en-US" dirty="0"/>
              <a:t>w</a:t>
            </a:r>
            <a:r>
              <a:rPr lang="en-US" dirty="0" smtClean="0"/>
              <a:t>ord </a:t>
            </a:r>
            <a:r>
              <a:rPr lang="en-US" dirty="0"/>
              <a:t>w</a:t>
            </a:r>
            <a:r>
              <a:rPr lang="en-US" dirty="0" smtClean="0"/>
              <a:t>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</a:t>
            </a:r>
            <a:r>
              <a:rPr lang="en-US" i="1" dirty="0"/>
              <a:t>while</a:t>
            </a:r>
            <a:r>
              <a:rPr lang="en-US" dirty="0"/>
              <a:t> loop begins with the keyword </a:t>
            </a:r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hile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561" y="2743200"/>
            <a:ext cx="4852639" cy="182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23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The </a:t>
            </a:r>
            <a:r>
              <a:rPr lang="en-US" dirty="0" smtClean="0"/>
              <a:t>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 </a:t>
            </a:r>
            <a:r>
              <a:rPr lang="en-US" dirty="0"/>
              <a:t>controls how long or how many times a </a:t>
            </a:r>
            <a:r>
              <a:rPr lang="en-US" i="1" dirty="0"/>
              <a:t>while</a:t>
            </a:r>
            <a:r>
              <a:rPr lang="en-US" dirty="0"/>
              <a:t> loop </a:t>
            </a:r>
            <a:r>
              <a:rPr lang="en-US" dirty="0" smtClean="0"/>
              <a:t>repeats</a:t>
            </a:r>
          </a:p>
          <a:p>
            <a:pPr lvl="1"/>
            <a:r>
              <a:rPr lang="en-US" dirty="0" smtClean="0"/>
              <a:t>When condition </a:t>
            </a:r>
            <a:r>
              <a:rPr lang="en-US" dirty="0"/>
              <a:t>is true, the </a:t>
            </a:r>
            <a:r>
              <a:rPr lang="en-US" i="1" dirty="0"/>
              <a:t>while</a:t>
            </a:r>
            <a:r>
              <a:rPr lang="en-US" dirty="0"/>
              <a:t> loop </a:t>
            </a:r>
            <a:r>
              <a:rPr lang="en-US" dirty="0" smtClean="0"/>
              <a:t>repeats</a:t>
            </a:r>
          </a:p>
          <a:p>
            <a:pPr lvl="1"/>
            <a:r>
              <a:rPr lang="en-US" dirty="0" smtClean="0"/>
              <a:t>When condition </a:t>
            </a:r>
            <a:r>
              <a:rPr lang="en-US" dirty="0"/>
              <a:t>is false, the </a:t>
            </a:r>
            <a:r>
              <a:rPr lang="en-US" i="1" dirty="0"/>
              <a:t>while</a:t>
            </a:r>
            <a:r>
              <a:rPr lang="en-US" dirty="0"/>
              <a:t> loop ends and the </a:t>
            </a:r>
            <a:r>
              <a:rPr lang="en-US" dirty="0" smtClean="0"/>
              <a:t>remainder of the program executes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Condition </a:t>
            </a:r>
            <a:r>
              <a:rPr lang="en-US" dirty="0"/>
              <a:t>is checked </a:t>
            </a:r>
            <a:r>
              <a:rPr lang="en-US" dirty="0" smtClean="0"/>
              <a:t>once every time the loop repeats just before the commands </a:t>
            </a:r>
            <a:r>
              <a:rPr lang="en-US" dirty="0"/>
              <a:t>between </a:t>
            </a:r>
            <a:r>
              <a:rPr lang="en-US" dirty="0" smtClean="0"/>
              <a:t>curly </a:t>
            </a:r>
            <a:r>
              <a:rPr lang="en-US" dirty="0"/>
              <a:t>braces </a:t>
            </a:r>
            <a:r>
              <a:rPr lang="en-US" dirty="0" smtClean="0"/>
              <a:t>run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199" y="3774744"/>
            <a:ext cx="3329375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6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Commands </a:t>
            </a:r>
            <a:r>
              <a:rPr lang="en-US" dirty="0" smtClean="0"/>
              <a:t>to </a:t>
            </a:r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r</a:t>
            </a:r>
            <a:r>
              <a:rPr lang="en-US" dirty="0" smtClean="0"/>
              <a:t>epeated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Commands </a:t>
            </a:r>
            <a:r>
              <a:rPr lang="en-US" dirty="0" smtClean="0"/>
              <a:t>between curly </a:t>
            </a:r>
            <a:r>
              <a:rPr lang="en-US" dirty="0"/>
              <a:t>braces will repeat while </a:t>
            </a:r>
            <a:r>
              <a:rPr lang="en-US" dirty="0" smtClean="0"/>
              <a:t>condition </a:t>
            </a:r>
            <a:r>
              <a:rPr lang="en-US" dirty="0"/>
              <a:t>is </a:t>
            </a:r>
            <a:r>
              <a:rPr lang="en-US" dirty="0" smtClean="0"/>
              <a:t>true</a:t>
            </a:r>
          </a:p>
          <a:p>
            <a:r>
              <a:rPr lang="en-US" dirty="0" smtClean="0"/>
              <a:t>Program </a:t>
            </a:r>
            <a:r>
              <a:rPr lang="en-US" dirty="0"/>
              <a:t>checks at the beginning of each pass through the </a:t>
            </a:r>
            <a:r>
              <a:rPr lang="en-US" dirty="0" smtClean="0"/>
              <a:t>loop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16712"/>
            <a:ext cx="38639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42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</a:t>
            </a:r>
            <a:r>
              <a:rPr lang="en-US" dirty="0" smtClean="0"/>
              <a:t>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decisions are always </a:t>
            </a:r>
            <a:r>
              <a:rPr lang="en-US" dirty="0"/>
              <a:t>based on </a:t>
            </a:r>
            <a:r>
              <a:rPr lang="en-US" dirty="0" smtClean="0"/>
              <a:t>questions</a:t>
            </a:r>
          </a:p>
          <a:p>
            <a:r>
              <a:rPr lang="en-US" dirty="0" smtClean="0"/>
              <a:t>Only </a:t>
            </a:r>
            <a:r>
              <a:rPr lang="en-US" dirty="0"/>
              <a:t>two possible </a:t>
            </a:r>
            <a:r>
              <a:rPr lang="en-US" dirty="0" smtClean="0"/>
              <a:t>answers</a:t>
            </a:r>
          </a:p>
          <a:p>
            <a:pPr lvl="1"/>
            <a:r>
              <a:rPr lang="en-US" dirty="0" smtClean="0"/>
              <a:t>yes </a:t>
            </a:r>
            <a:r>
              <a:rPr lang="en-US" dirty="0"/>
              <a:t>or </a:t>
            </a:r>
            <a:r>
              <a:rPr lang="en-US" dirty="0" smtClean="0"/>
              <a:t>no</a:t>
            </a:r>
          </a:p>
          <a:p>
            <a:pPr lvl="1"/>
            <a:r>
              <a:rPr lang="en-US" dirty="0" smtClean="0"/>
              <a:t>true </a:t>
            </a:r>
            <a:r>
              <a:rPr lang="en-US" dirty="0"/>
              <a:t>or </a:t>
            </a:r>
            <a:r>
              <a:rPr lang="en-US" dirty="0" smtClean="0"/>
              <a:t>false</a:t>
            </a:r>
            <a:endParaRPr lang="en-US" dirty="0"/>
          </a:p>
          <a:p>
            <a:r>
              <a:rPr lang="en-US" dirty="0"/>
              <a:t>Statements that can be only true or false are called Boolean </a:t>
            </a:r>
            <a:r>
              <a:rPr lang="en-US" dirty="0" smtClean="0"/>
              <a:t>statements</a:t>
            </a:r>
          </a:p>
          <a:p>
            <a:r>
              <a:rPr lang="en-US" dirty="0" smtClean="0"/>
              <a:t>Their </a:t>
            </a:r>
            <a:r>
              <a:rPr lang="en-US" dirty="0"/>
              <a:t>true-or-false value is called a truth value. </a:t>
            </a:r>
          </a:p>
        </p:txBody>
      </p:sp>
    </p:spTree>
    <p:extLst>
      <p:ext uri="{BB962C8B-B14F-4D97-AF65-F5344CB8AC3E}">
        <p14:creationId xmlns:p14="http://schemas.microsoft.com/office/powerpoint/2010/main" xmlns="" val="1605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</a:t>
            </a:r>
            <a:r>
              <a:rPr lang="en-US" dirty="0" smtClean="0"/>
              <a:t>logic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95401"/>
            <a:ext cx="8229600" cy="279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" y="4377566"/>
            <a:ext cx="8229600" cy="111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34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</a:t>
            </a:r>
            <a:r>
              <a:rPr lang="en-US" dirty="0" smtClean="0"/>
              <a:t>logic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1467" y="914400"/>
            <a:ext cx="7840065" cy="593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20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condition: </a:t>
            </a:r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085161"/>
            <a:ext cx="8229600" cy="181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While the bump switch is not pressed: </a:t>
            </a:r>
            <a:endParaRPr lang="en-US" sz="3200" kern="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	wait until it’s dark, then turn on light;</a:t>
            </a:r>
          </a:p>
          <a:p>
            <a:pPr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3200" kern="0" dirty="0" smtClean="0">
                <a:solidFill>
                  <a:srgbClr val="000000"/>
                </a:solidFill>
                <a:latin typeface="Arial"/>
              </a:rPr>
              <a:t>wait until it’s light, then turn off light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0321" y="3175225"/>
            <a:ext cx="8382000" cy="341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28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While and If-Else Loops&amp;quot;&quot;/&gt;&lt;property id=&quot;20307&quot; value=&quot;256&quot;/&gt;&lt;/object&gt;&lt;object type=&quot;3&quot; unique_id=&quot;10048&quot;&gt;&lt;property id=&quot;20148&quot; value=&quot;5&quot;/&gt;&lt;property id=&quot;20300&quot; value=&quot;Slide 18 - &amp;quot;References&amp;quot;&quot;/&gt;&lt;property id=&quot;20307&quot; value=&quot;259&quot;/&gt;&lt;/object&gt;&lt;object type=&quot;3&quot; unique_id=&quot;11675&quot;&gt;&lt;property id=&quot;20148&quot; value=&quot;5&quot;/&gt;&lt;property id=&quot;20300&quot; value=&quot;Slide 3 - &amp;quot;1. The Word While&amp;quot;&quot;/&gt;&lt;property id=&quot;20307&quot; value=&quot;272&quot;/&gt;&lt;/object&gt;&lt;object type=&quot;3&quot; unique_id=&quot;11677&quot;&gt;&lt;property id=&quot;20148&quot; value=&quot;5&quot;/&gt;&lt;property id=&quot;20300&quot; value=&quot;Slide 4 - &amp;quot;2. The Condition&amp;quot;&quot;/&gt;&lt;property id=&quot;20307&quot; value=&quot;274&quot;/&gt;&lt;/object&gt;&lt;object type=&quot;3&quot; unique_id=&quot;11679&quot;&gt;&lt;property id=&quot;20148&quot; value=&quot;5&quot;/&gt;&lt;property id=&quot;20300&quot; value=&quot;Slide 5 - &amp;quot;3. Commands to be Repeated&amp;quot;&quot;/&gt;&lt;property id=&quot;20307&quot; value=&quot;276&quot;/&gt;&lt;/object&gt;&lt;object type=&quot;3&quot; unique_id=&quot;11680&quot;&gt;&lt;property id=&quot;20148&quot; value=&quot;5&quot;/&gt;&lt;property id=&quot;20300&quot; value=&quot;Slide 6 - &amp;quot;Boolean Logic&amp;quot;&quot;/&gt;&lt;property id=&quot;20307&quot; value=&quot;277&quot;/&gt;&lt;/object&gt;&lt;object type=&quot;3&quot; unique_id=&quot;12630&quot;&gt;&lt;property id=&quot;20148&quot; value=&quot;5&quot;/&gt;&lt;property id=&quot;20300&quot; value=&quot;Slide 7 - &amp;quot;Boolean Logic&amp;quot;&quot;/&gt;&lt;property id=&quot;20307&quot; value=&quot;301&quot;/&gt;&lt;/object&gt;&lt;object type=&quot;3&quot; unique_id=&quot;12632&quot;&gt;&lt;property id=&quot;20148&quot; value=&quot;5&quot;/&gt;&lt;property id=&quot;20300&quot; value=&quot;Slide 10 - &amp;quot;Timers&amp;quot;&quot;/&gt;&lt;property id=&quot;20307&quot; value=&quot;303&quot;/&gt;&lt;/object&gt;&lt;object type=&quot;3&quot; unique_id=&quot;12633&quot;&gt;&lt;property id=&quot;20148&quot; value=&quot;5&quot;/&gt;&lt;property id=&quot;20300&quot; value=&quot;Slide 11 - &amp;quot;Timers&amp;quot;&quot;/&gt;&lt;property id=&quot;20307&quot; value=&quot;304&quot;/&gt;&lt;/object&gt;&lt;object type=&quot;3&quot; unique_id=&quot;12712&quot;&gt;&lt;property id=&quot;20148&quot; value=&quot;5&quot;/&gt;&lt;property id=&quot;20300&quot; value=&quot;Slide 12 - &amp;quot;If Statements&amp;quot;&quot;/&gt;&lt;property id=&quot;20307&quot; value=&quot;305&quot;/&gt;&lt;/object&gt;&lt;object type=&quot;3&quot; unique_id=&quot;12713&quot;&gt;&lt;property id=&quot;20148&quot; value=&quot;5&quot;/&gt;&lt;property id=&quot;20300&quot; value=&quot;Slide 13 - &amp;quot;If-Else Statements&amp;quot;&quot;/&gt;&lt;property id=&quot;20307&quot; value=&quot;306&quot;/&gt;&lt;/object&gt;&lt;object type=&quot;3&quot; unique_id=&quot;12714&quot;&gt;&lt;property id=&quot;20148&quot; value=&quot;5&quot;/&gt;&lt;property id=&quot;20300&quot; value=&quot;Slide 14 - &amp;quot;Multiple If-Else Statements&amp;quot;&quot;/&gt;&lt;property id=&quot;20307&quot; value=&quot;307&quot;/&gt;&lt;/object&gt;&lt;object type=&quot;3&quot; unique_id=&quot;12715&quot;&gt;&lt;property id=&quot;20148&quot; value=&quot;5&quot;/&gt;&lt;property id=&quot;20300&quot; value=&quot;Slide 15 - &amp;quot;Multiple If-Else Statements&amp;quot;&quot;/&gt;&lt;property id=&quot;20307&quot; value=&quot;308&quot;/&gt;&lt;/object&gt;&lt;object type=&quot;3&quot; unique_id=&quot;12716&quot;&gt;&lt;property id=&quot;20148&quot; value=&quot;5&quot;/&gt;&lt;property id=&quot;20300&quot; value=&quot;Slide 16 - &amp;quot;Multiple If-Else Statements&amp;quot;&quot;/&gt;&lt;property id=&quot;20307&quot; value=&quot;310&quot;/&gt;&lt;/object&gt;&lt;object type=&quot;3&quot; unique_id=&quot;12717&quot;&gt;&lt;property id=&quot;20148&quot; value=&quot;5&quot;/&gt;&lt;property id=&quot;20300&quot; value=&quot;Slide 17 - &amp;quot;If-Else Shorthand&amp;quot;&quot;/&gt;&lt;property id=&quot;20307&quot; value=&quot;309&quot;/&gt;&lt;/object&gt;&lt;object type=&quot;3&quot; unique_id=&quot;12860&quot;&gt;&lt;property id=&quot;20148&quot; value=&quot;5&quot;/&gt;&lt;property id=&quot;20300&quot; value=&quot;Slide 8 - &amp;quot;Boolean Logic&amp;quot;&quot;/&gt;&lt;property id=&quot;20307&quot; value=&quot;311&quot;/&gt;&lt;/object&gt;&lt;object type=&quot;3&quot; unique_id=&quot;13018&quot;&gt;&lt;property id=&quot;20148&quot; value=&quot;5&quot;/&gt;&lt;property id=&quot;20300&quot; value=&quot;Slide 9 - &amp;quot;Assigning conditions&amp;quot;&quot;/&gt;&lt;property id=&quot;20307&quot; value=&quot;312&quot;/&gt;&lt;/object&gt;&lt;object type=&quot;3&quot; unique_id=&quot;13159&quot;&gt;&lt;property id=&quot;20148&quot; value=&quot;5&quot;/&gt;&lt;property id=&quot;20300&quot; value=&quot;Slide 2 - &amp;quot;While Loops&amp;quot;&quot;/&gt;&lt;property id=&quot;20307&quot; value=&quot;31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875</TotalTime>
  <Words>1412</Words>
  <Application>Microsoft Office PowerPoint</Application>
  <PresentationFormat>On-screen Show (4:3)</PresentationFormat>
  <Paragraphs>207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PowerPointTemplateAE_2009_1217_NEW NEW Template</vt:lpstr>
      <vt:lpstr>1_Custom Design</vt:lpstr>
      <vt:lpstr>2_Custom Design</vt:lpstr>
      <vt:lpstr>Slide 1</vt:lpstr>
      <vt:lpstr>While loops</vt:lpstr>
      <vt:lpstr>1. The word while</vt:lpstr>
      <vt:lpstr>2. The condition</vt:lpstr>
      <vt:lpstr>3. Commands to be repeated</vt:lpstr>
      <vt:lpstr>Boolean logic</vt:lpstr>
      <vt:lpstr>Boolean logic</vt:lpstr>
      <vt:lpstr>Boolean logic</vt:lpstr>
      <vt:lpstr>Writing a condition: Example</vt:lpstr>
      <vt:lpstr>While loop: More flexible than an until statement</vt:lpstr>
      <vt:lpstr>While loop: More flexible than an until statement</vt:lpstr>
      <vt:lpstr>While loop: More flexible than an until statement</vt:lpstr>
      <vt:lpstr>While loop: More flexible than an until statement</vt:lpstr>
      <vt:lpstr>Timers</vt:lpstr>
      <vt:lpstr>Timers</vt:lpstr>
      <vt:lpstr>If statements</vt:lpstr>
      <vt:lpstr>If-else statements</vt:lpstr>
      <vt:lpstr>Multiple if-else statements</vt:lpstr>
      <vt:lpstr>Multiple if-else statements</vt:lpstr>
      <vt:lpstr>Multiple if-else statements</vt:lpstr>
      <vt:lpstr>Nested if-else statements: Else if</vt:lpstr>
      <vt:lpstr>Using a range of values in a condition</vt:lpstr>
      <vt:lpstr>Using a range of values in a condition</vt:lpstr>
      <vt:lpstr>Using a range of values in a condition</vt:lpstr>
      <vt:lpstr>Using a range of values in a condition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While and If-Else Loops</dc:title>
  <dc:subject>POE - Unit 3 - Lesson 3.1 - Machine Control</dc:subject>
  <dc:creator>PLTW Curriculum Team</dc:creator>
  <cp:lastModifiedBy>Robert Tackett</cp:lastModifiedBy>
  <cp:revision>74</cp:revision>
  <dcterms:created xsi:type="dcterms:W3CDTF">2010-01-04T14:07:12Z</dcterms:created>
  <dcterms:modified xsi:type="dcterms:W3CDTF">2016-05-13T12:47:19Z</dcterms:modified>
</cp:coreProperties>
</file>