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</p:sldMasterIdLst>
  <p:notesMasterIdLst>
    <p:notesMasterId r:id="rId34"/>
  </p:notesMasterIdLst>
  <p:handoutMasterIdLst>
    <p:handoutMasterId r:id="rId35"/>
  </p:handoutMasterIdLst>
  <p:sldIdLst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88" autoAdjust="0"/>
    <p:restoredTop sz="81851" autoAdjust="0"/>
  </p:normalViewPr>
  <p:slideViewPr>
    <p:cSldViewPr>
      <p:cViewPr varScale="1">
        <p:scale>
          <a:sx n="74" d="100"/>
          <a:sy n="74" d="100"/>
        </p:scale>
        <p:origin x="-1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Presentation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Course Name</a:t>
            </a:r>
            <a:endParaRPr lang="en-US" baseline="300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88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untilRelease</a:t>
            </a:r>
            <a:r>
              <a:rPr lang="en-US" baseline="0" dirty="0" smtClean="0"/>
              <a:t> is left out, </a:t>
            </a:r>
            <a:r>
              <a:rPr lang="en-US" baseline="0" dirty="0" err="1" smtClean="0"/>
              <a:t>nPresses</a:t>
            </a:r>
            <a:r>
              <a:rPr lang="en-US" baseline="0" dirty="0" smtClean="0"/>
              <a:t> will increment by 1 every 0.050 seconds. A typical quick press of the </a:t>
            </a:r>
            <a:r>
              <a:rPr lang="en-US" baseline="0" dirty="0" err="1" smtClean="0"/>
              <a:t>bumpSwitch</a:t>
            </a:r>
            <a:r>
              <a:rPr lang="en-US" baseline="0" dirty="0" smtClean="0"/>
              <a:t> might last 0.400 seconds!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wait(0.05) is left out, </a:t>
            </a:r>
            <a:r>
              <a:rPr lang="en-US" baseline="0" dirty="0" err="1" smtClean="0"/>
              <a:t>nPresses</a:t>
            </a:r>
            <a:r>
              <a:rPr lang="en-US" baseline="0" dirty="0" smtClean="0"/>
              <a:t> might increment several times when the button is released. This is because “releasing” the bump switch actually makes it bounce back and forth between 1 and 0 several times as microscopic sparks jump across the small air gap as the button is first released.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flag is “raised” (i.e., set to true) if</a:t>
            </a:r>
            <a:r>
              <a:rPr lang="en-US" baseline="0" dirty="0" smtClean="0"/>
              <a:t> a condition is *ever* met during a certain time period, even if it was *usually* not met.</a:t>
            </a:r>
          </a:p>
          <a:p>
            <a:endParaRPr lang="en-US" baseline="0" dirty="0" smtClean="0"/>
          </a:p>
          <a:p>
            <a:r>
              <a:rPr lang="en-US" dirty="0" smtClean="0"/>
              <a:t>This snippet of code might be useful</a:t>
            </a:r>
            <a:r>
              <a:rPr lang="en-US" baseline="0" dirty="0" smtClean="0"/>
              <a:t> in a material sorter if the machine is checking for conductivity as a marble rolls by. Two 24- or 26-gauge wires, connected to where the black and white wires normally go in a digital input, can make a “conductivity sensor”.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might be used with a scale as a truck drives over the scale. The heaviest</a:t>
            </a:r>
            <a:r>
              <a:rPr lang="en-US" baseline="0" dirty="0" smtClean="0"/>
              <a:t> value</a:t>
            </a:r>
            <a:r>
              <a:rPr lang="en-US" dirty="0" smtClean="0"/>
              <a:t> was when the entire truck was on the scale.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</a:t>
            </a:r>
            <a:r>
              <a:rPr lang="en-US" baseline="0" dirty="0" smtClean="0"/>
              <a:t> might also be used with a light sensor as an opaque object passes in front of a light. The dimmest value was when the object was blocking the light.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snippet of code might be useful</a:t>
            </a:r>
            <a:r>
              <a:rPr lang="en-US" baseline="0" dirty="0" smtClean="0"/>
              <a:t> to remember the darkest value of a light sensor as an object passes in front of it. 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opening the “variables” tab of the debugger windows, your program can run. The value of “a” will indicate where the program most recently set the value of “a”.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opening the “variables” tab of the debugger windows, your program can run and the value of “a” will indicate where the program most recently set the value of “a”.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name of a variable should be descriptive and should make sense to a human. When using multiple words,</a:t>
            </a:r>
            <a:r>
              <a:rPr lang="en-US" baseline="0" dirty="0" smtClean="0"/>
              <a:t> most programmers start with lowercase and then capitalize the first letter of each additional word. This is affectionately known as “drinking camel” notation: first letter lowercase is the head down drinking, then the later uppercase letters are the humps. Example: </a:t>
            </a:r>
          </a:p>
          <a:p>
            <a:r>
              <a:rPr lang="en-US" baseline="0" dirty="0" err="1" smtClean="0"/>
              <a:t>numberOfWords</a:t>
            </a:r>
            <a:r>
              <a:rPr lang="en-US" baseline="0" dirty="0" smtClean="0"/>
              <a:t> = 3;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4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this command executes, t</a:t>
            </a:r>
            <a:r>
              <a:rPr lang="en-US" dirty="0" smtClean="0"/>
              <a:t>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leftMotor’s</a:t>
            </a:r>
            <a:r>
              <a:rPr lang="en-US" baseline="0" dirty="0" smtClean="0"/>
              <a:t> speed will be set to the opposite of the value of the variable speed.</a:t>
            </a:r>
          </a:p>
          <a:p>
            <a:r>
              <a:rPr lang="en-US" baseline="0" dirty="0" smtClean="0"/>
              <a:t>Note the asterisk is used as multiplication operation.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68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speed=speed+1 has</a:t>
            </a:r>
            <a:r>
              <a:rPr lang="en-US" baseline="0" dirty="0" smtClean="0"/>
              <a:t> “no solution” in algebra. The algebra equal sign is most similar to the conditional ==, but in algebra it is taken as a claim that it is true instead of a question asking whether it is true.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“Do something here” comment can be replaced by code that you want to run 5 times.</a:t>
            </a:r>
          </a:p>
          <a:p>
            <a:endParaRPr lang="en-US" dirty="0" smtClean="0"/>
          </a:p>
          <a:p>
            <a:r>
              <a:rPr lang="en-US" dirty="0" smtClean="0"/>
              <a:t>An assignment that increments</a:t>
            </a:r>
            <a:r>
              <a:rPr lang="en-US" baseline="0" dirty="0" smtClean="0"/>
              <a:t> is so commonly used that there is a shorthand way to write it:</a:t>
            </a:r>
          </a:p>
          <a:p>
            <a:r>
              <a:rPr lang="en-US" baseline="0" dirty="0" smtClean="0"/>
              <a:t>count=</a:t>
            </a:r>
            <a:r>
              <a:rPr lang="en-US" baseline="0" dirty="0" err="1" smtClean="0"/>
              <a:t>count+increment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is the same as </a:t>
            </a:r>
          </a:p>
          <a:p>
            <a:r>
              <a:rPr lang="en-US" dirty="0" smtClean="0"/>
              <a:t>count</a:t>
            </a:r>
            <a:r>
              <a:rPr lang="en-US" dirty="0" smtClean="0">
                <a:solidFill>
                  <a:srgbClr val="C00000"/>
                </a:solidFill>
              </a:rPr>
              <a:t>+=</a:t>
            </a:r>
            <a:r>
              <a:rPr lang="en-US" dirty="0" smtClean="0"/>
              <a:t>increment;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1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00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97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728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7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041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0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80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885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770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67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75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and Functions</a:t>
            </a:r>
          </a:p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ROBOTC Software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2011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Aerospace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4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/>
              <a:t>Variable Application #1: </a:t>
            </a:r>
            <a:br>
              <a:rPr lang="en-US" dirty="0"/>
            </a:br>
            <a:r>
              <a:rPr lang="en-US" dirty="0"/>
              <a:t>Loop n times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33400" y="16764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Task description: Start and stop a motor 5 times. 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Instead of writing the same code multiple times, use a variable to remember how many times the code </a:t>
            </a:r>
            <a:r>
              <a:rPr lang="en-US" dirty="0" smtClean="0">
                <a:solidFill>
                  <a:srgbClr val="000000"/>
                </a:solidFill>
              </a:rPr>
              <a:t>was executed.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#1: </a:t>
            </a:r>
            <a:br>
              <a:rPr lang="en-US" dirty="0" smtClean="0"/>
            </a:br>
            <a:r>
              <a:rPr lang="en-US" dirty="0" smtClean="0"/>
              <a:t>Loop n times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61306"/>
            <a:ext cx="8139435" cy="2782094"/>
          </a:xfr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4191000"/>
            <a:ext cx="8229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This loop will run five times where the variable count changes as described by the following sequence: 0,1,2,3,4.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864" y="3716594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715000" y="3394587"/>
            <a:ext cx="31242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Increment count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Variable Application #2: </a:t>
            </a:r>
            <a:br>
              <a:rPr lang="en-US" dirty="0" smtClean="0"/>
            </a:br>
            <a:r>
              <a:rPr lang="en-US" dirty="0" smtClean="0"/>
              <a:t>Count the user’s actions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Task </a:t>
            </a:r>
            <a:r>
              <a:rPr lang="en-US" dirty="0">
                <a:solidFill>
                  <a:srgbClr val="000000"/>
                </a:solidFill>
              </a:rPr>
              <a:t>description: </a:t>
            </a:r>
            <a:r>
              <a:rPr lang="en-US" dirty="0" smtClean="0">
                <a:solidFill>
                  <a:srgbClr val="000000"/>
                </a:solidFill>
              </a:rPr>
              <a:t>Count the number of times a user does something.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Example: How many times did a user press the “increase volume” button on a remote control?</a:t>
            </a:r>
          </a:p>
          <a:p>
            <a:pPr marL="0" indent="0">
              <a:buFontTx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Use a </a:t>
            </a:r>
            <a:r>
              <a:rPr lang="en-US" dirty="0">
                <a:solidFill>
                  <a:srgbClr val="000000"/>
                </a:solidFill>
              </a:rPr>
              <a:t>variable to remember how many times </a:t>
            </a:r>
            <a:r>
              <a:rPr lang="en-US" dirty="0" smtClean="0">
                <a:solidFill>
                  <a:srgbClr val="000000"/>
                </a:solidFill>
              </a:rPr>
              <a:t>a user performed that action.  </a:t>
            </a:r>
          </a:p>
        </p:txBody>
      </p:sp>
    </p:spTree>
    <p:extLst>
      <p:ext uri="{BB962C8B-B14F-4D97-AF65-F5344CB8AC3E}">
        <p14:creationId xmlns:p14="http://schemas.microsoft.com/office/powerpoint/2010/main" xmlns="" val="25332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#2: </a:t>
            </a:r>
            <a:br>
              <a:rPr lang="en-US" dirty="0" smtClean="0"/>
            </a:br>
            <a:r>
              <a:rPr lang="en-US" dirty="0" smtClean="0"/>
              <a:t>Count the user’s actions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533400" y="4846637"/>
            <a:ext cx="8229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The variable “</a:t>
            </a:r>
            <a:r>
              <a:rPr lang="en-US" dirty="0" err="1" smtClean="0">
                <a:solidFill>
                  <a:srgbClr val="000000"/>
                </a:solidFill>
                <a:cs typeface="Courier New" panose="02070309020205020404" pitchFamily="49" charset="0"/>
              </a:rPr>
              <a:t>nPresses</a:t>
            </a: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”</a:t>
            </a:r>
            <a:r>
              <a:rPr lang="en-US" dirty="0" smtClean="0">
                <a:solidFill>
                  <a:srgbClr val="000000"/>
                </a:solidFill>
              </a:rPr>
              <a:t> remembers how many times a bump switch was pressed  before a limit switch was pressed.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" y="1607491"/>
            <a:ext cx="9067800" cy="3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1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73480"/>
          </a:xfrm>
        </p:spPr>
        <p:txBody>
          <a:bodyPr/>
          <a:lstStyle/>
          <a:p>
            <a:r>
              <a:rPr lang="en-US" dirty="0" smtClean="0"/>
              <a:t>Variable Application #3: </a:t>
            </a:r>
            <a:br>
              <a:rPr lang="en-US" dirty="0" smtClean="0"/>
            </a:br>
            <a:r>
              <a:rPr lang="en-US" dirty="0" smtClean="0"/>
              <a:t>Set a flag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59724" y="2362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Task description: </a:t>
            </a:r>
            <a:r>
              <a:rPr lang="en-US" dirty="0" smtClean="0">
                <a:solidFill>
                  <a:srgbClr val="000000"/>
                </a:solidFill>
              </a:rPr>
              <a:t>Observe a user for 5 seconds and remember whether a switch was EVER pressed, even if only briefly.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Use a variable to remember whether the event has happened yet. This is called a flag. Once a flag is thrown, it stays thrown until cleared.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6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Variable Application #3: Set a flag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838200" y="41910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variable touched remembers if a bump switch was EVER pushed.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After executing this code, touched will be true, even if bump was pressed and released.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660" y="914400"/>
            <a:ext cx="7364681" cy="32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0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#4: </a:t>
            </a:r>
            <a:br>
              <a:rPr lang="en-US" dirty="0" smtClean="0"/>
            </a:br>
            <a:r>
              <a:rPr lang="en-US" dirty="0" smtClean="0"/>
              <a:t>Remember a maximum value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32836" y="20574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Task description: </a:t>
            </a:r>
            <a:r>
              <a:rPr lang="en-US" dirty="0" smtClean="0">
                <a:solidFill>
                  <a:srgbClr val="000000"/>
                </a:solidFill>
              </a:rPr>
              <a:t>Observe a sensor for 5 seconds and remember the highest value.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Use a variable to remember </a:t>
            </a:r>
            <a:r>
              <a:rPr lang="en-US" dirty="0">
                <a:solidFill>
                  <a:srgbClr val="000000"/>
                </a:solidFill>
              </a:rPr>
              <a:t>a highest value </a:t>
            </a:r>
            <a:r>
              <a:rPr lang="en-US" dirty="0" smtClean="0">
                <a:solidFill>
                  <a:srgbClr val="000000"/>
                </a:solidFill>
              </a:rPr>
              <a:t>that occurred.</a:t>
            </a:r>
          </a:p>
        </p:txBody>
      </p:sp>
    </p:spTree>
    <p:extLst>
      <p:ext uri="{BB962C8B-B14F-4D97-AF65-F5344CB8AC3E}">
        <p14:creationId xmlns:p14="http://schemas.microsoft.com/office/powerpoint/2010/main" xmlns="" val="28587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#4: </a:t>
            </a:r>
            <a:br>
              <a:rPr lang="en-US" dirty="0" smtClean="0"/>
            </a:br>
            <a:r>
              <a:rPr lang="en-US" dirty="0" smtClean="0"/>
              <a:t>Remember a maximum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5257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Similar to a flag, but a variable remembers an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instead of a </a:t>
            </a:r>
            <a:r>
              <a:rPr lang="en-US" dirty="0" err="1" smtClean="0">
                <a:solidFill>
                  <a:srgbClr val="0000FF"/>
                </a:solidFill>
              </a:rPr>
              <a:t>bool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3810000"/>
            <a:ext cx="13716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3499658" y="3640393"/>
            <a:ext cx="45720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Remember the new max!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28775"/>
            <a:ext cx="9033933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#4: </a:t>
            </a:r>
            <a:br>
              <a:rPr lang="en-US" dirty="0" smtClean="0"/>
            </a:br>
            <a:r>
              <a:rPr lang="en-US" dirty="0" smtClean="0"/>
              <a:t>Remember what was executed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65265" y="18288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Run-time errors can be hard to </a:t>
            </a:r>
            <a:r>
              <a:rPr lang="en-US" dirty="0" smtClean="0">
                <a:solidFill>
                  <a:srgbClr val="000000"/>
                </a:solidFill>
              </a:rPr>
              <a:t>determine without </a:t>
            </a:r>
            <a:r>
              <a:rPr lang="en-US" dirty="0">
                <a:solidFill>
                  <a:srgbClr val="000000"/>
                </a:solidFill>
              </a:rPr>
              <a:t>knowing which parts of </a:t>
            </a:r>
            <a:r>
              <a:rPr lang="en-US" dirty="0" smtClean="0">
                <a:solidFill>
                  <a:srgbClr val="000000"/>
                </a:solidFill>
              </a:rPr>
              <a:t>a program were executed.</a:t>
            </a:r>
          </a:p>
          <a:p>
            <a:pPr marL="0" indent="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Slowing down a program with the step debugger is typically impractical.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Use a variable to remember and report which parts of a program were executed.</a:t>
            </a:r>
          </a:p>
        </p:txBody>
      </p:sp>
    </p:spTree>
    <p:extLst>
      <p:ext uri="{BB962C8B-B14F-4D97-AF65-F5344CB8AC3E}">
        <p14:creationId xmlns:p14="http://schemas.microsoft.com/office/powerpoint/2010/main" xmlns="" val="22886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77" y="1676400"/>
            <a:ext cx="5404023" cy="42672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#5: </a:t>
            </a:r>
            <a:br>
              <a:rPr lang="en-US" dirty="0" smtClean="0"/>
            </a:br>
            <a:r>
              <a:rPr lang="en-US" dirty="0" smtClean="0"/>
              <a:t>Debug a program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47800" y="1752600"/>
            <a:ext cx="481471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6262511" y="14478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Remembers the most recent code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2743200"/>
            <a:ext cx="3962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1809" y="5200128"/>
            <a:ext cx="372559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5738778"/>
            <a:ext cx="4343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5"/>
          <p:cNvSpPr txBox="1">
            <a:spLocks/>
          </p:cNvSpPr>
          <p:nvPr/>
        </p:nvSpPr>
        <p:spPr bwMode="auto">
          <a:xfrm>
            <a:off x="6270978" y="4051877"/>
            <a:ext cx="24920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Counts the # of times loop was executed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71498" y="4361928"/>
            <a:ext cx="437111" cy="4519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38400" y="4587902"/>
            <a:ext cx="3832578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867400" y="1752600"/>
            <a:ext cx="0" cy="398617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sz="2800" dirty="0" smtClean="0"/>
              <a:t>A variable </a:t>
            </a:r>
            <a:r>
              <a:rPr lang="en-US" sz="2800" dirty="0"/>
              <a:t>is </a:t>
            </a:r>
            <a:r>
              <a:rPr lang="en-US" sz="2800" dirty="0" smtClean="0"/>
              <a:t>stored </a:t>
            </a:r>
            <a:r>
              <a:rPr lang="en-US" sz="2800" dirty="0"/>
              <a:t>in </a:t>
            </a:r>
            <a:r>
              <a:rPr lang="en-US" sz="2800" dirty="0" smtClean="0"/>
              <a:t>a robot memory</a:t>
            </a:r>
          </a:p>
          <a:p>
            <a:r>
              <a:rPr lang="en-US" sz="2800" dirty="0" smtClean="0"/>
              <a:t>Examples include whole </a:t>
            </a:r>
            <a:r>
              <a:rPr lang="en-US" sz="2800" dirty="0"/>
              <a:t>numbers, decimal numbers, and </a:t>
            </a:r>
            <a:r>
              <a:rPr lang="en-US" sz="2800" dirty="0" smtClean="0"/>
              <a:t>words</a:t>
            </a:r>
            <a:endParaRPr lang="en-US" sz="2800" dirty="0"/>
          </a:p>
          <a:p>
            <a:r>
              <a:rPr lang="en-US" sz="2800" dirty="0"/>
              <a:t>Variable names </a:t>
            </a:r>
            <a:r>
              <a:rPr lang="en-US" sz="2800" dirty="0" smtClean="0"/>
              <a:t>use </a:t>
            </a:r>
            <a:r>
              <a:rPr lang="en-US" sz="2800" dirty="0"/>
              <a:t>the same rules </a:t>
            </a:r>
            <a:r>
              <a:rPr lang="en-US" sz="2800" dirty="0" smtClean="0"/>
              <a:t>for naming a motor or sensor, including capitalization</a:t>
            </a:r>
            <a:r>
              <a:rPr lang="en-US" sz="2800" dirty="0"/>
              <a:t>, </a:t>
            </a:r>
            <a:r>
              <a:rPr lang="en-US" sz="2800" dirty="0" smtClean="0"/>
              <a:t>spelling</a:t>
            </a:r>
            <a:r>
              <a:rPr lang="en-US" sz="2800" dirty="0"/>
              <a:t>, </a:t>
            </a:r>
            <a:r>
              <a:rPr lang="en-US" sz="2800" dirty="0" smtClean="0"/>
              <a:t>and availability</a:t>
            </a:r>
            <a:endParaRPr lang="en-US" sz="2800" dirty="0"/>
          </a:p>
          <a:p>
            <a:r>
              <a:rPr lang="en-US" sz="2800" dirty="0" smtClean="0"/>
              <a:t>Variables can </a:t>
            </a:r>
            <a:r>
              <a:rPr lang="en-US" sz="2800" dirty="0"/>
              <a:t>improve the </a:t>
            </a:r>
            <a:r>
              <a:rPr lang="en-US" sz="2800" b="1" dirty="0"/>
              <a:t>readability</a:t>
            </a:r>
            <a:r>
              <a:rPr lang="en-US" sz="2800" dirty="0"/>
              <a:t> and </a:t>
            </a:r>
            <a:r>
              <a:rPr lang="en-US" sz="2800" b="1" dirty="0"/>
              <a:t>expandability</a:t>
            </a:r>
            <a:r>
              <a:rPr lang="en-US" sz="2800" dirty="0"/>
              <a:t> of your programs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38" y="4876800"/>
            <a:ext cx="6748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96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318" y="1128156"/>
            <a:ext cx="3571081" cy="3060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#5: </a:t>
            </a:r>
            <a:br>
              <a:rPr lang="en-US" dirty="0" smtClean="0"/>
            </a:br>
            <a:r>
              <a:rPr lang="en-US" dirty="0" smtClean="0"/>
              <a:t>Debug a program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152400" y="1600200"/>
            <a:ext cx="3810000" cy="24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Activate the </a:t>
            </a:r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lobal </a:t>
            </a: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ariables tab in the debug window.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28973" y="4523844"/>
            <a:ext cx="4847827" cy="1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alues of variables are reported here as a program runs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920" y="4604807"/>
            <a:ext cx="3238500" cy="14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8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vs.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are either of a “global” or “local” scope</a:t>
            </a:r>
          </a:p>
          <a:p>
            <a:pPr lvl="1"/>
            <a:r>
              <a:rPr lang="en-US" sz="3200" b="1" dirty="0" smtClean="0"/>
              <a:t>Global</a:t>
            </a:r>
            <a:r>
              <a:rPr lang="en-US" sz="3200" dirty="0" smtClean="0"/>
              <a:t> variable</a:t>
            </a:r>
          </a:p>
          <a:p>
            <a:pPr lvl="2"/>
            <a:r>
              <a:rPr lang="en-US" sz="2800" dirty="0" smtClean="0"/>
              <a:t>Can be read or changed from any task or function in a code</a:t>
            </a:r>
          </a:p>
          <a:p>
            <a:pPr lvl="2"/>
            <a:r>
              <a:rPr lang="en-US" sz="2800" dirty="0"/>
              <a:t>V</a:t>
            </a:r>
            <a:r>
              <a:rPr lang="en-US" sz="2800" dirty="0" smtClean="0"/>
              <a:t>alue can be seen or read </a:t>
            </a:r>
            <a:r>
              <a:rPr lang="en-US" sz="2800" i="1" dirty="0" smtClean="0"/>
              <a:t>globally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792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vs.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are either of a “global” or “local” scope</a:t>
            </a:r>
          </a:p>
          <a:p>
            <a:pPr lvl="1"/>
            <a:r>
              <a:rPr lang="en-US" sz="3200" b="1" dirty="0" smtClean="0"/>
              <a:t>Local</a:t>
            </a:r>
            <a:r>
              <a:rPr lang="en-US" sz="3200" dirty="0" smtClean="0"/>
              <a:t> variable</a:t>
            </a:r>
          </a:p>
          <a:p>
            <a:pPr lvl="2"/>
            <a:r>
              <a:rPr lang="en-US" sz="2800" dirty="0" smtClean="0"/>
              <a:t>Belongs only to the task or function in which it was created</a:t>
            </a:r>
          </a:p>
          <a:p>
            <a:pPr lvl="2"/>
            <a:r>
              <a:rPr lang="en-US" sz="2800" dirty="0" smtClean="0"/>
              <a:t>Value can only be read or changed from within that task or function</a:t>
            </a:r>
          </a:p>
          <a:p>
            <a:pPr lvl="2"/>
            <a:r>
              <a:rPr lang="en-US" sz="2800" dirty="0" smtClean="0"/>
              <a:t>Value can only be seen/read </a:t>
            </a:r>
            <a:r>
              <a:rPr lang="en-US" sz="2800" i="1" dirty="0" smtClean="0"/>
              <a:t>locally</a:t>
            </a:r>
          </a:p>
          <a:p>
            <a:pPr lvl="2"/>
            <a:r>
              <a:rPr lang="en-US" sz="2800" dirty="0" smtClean="0"/>
              <a:t>Generally the type of variable you’ll want to use, local to “main”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29107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/>
          <a:lstStyle/>
          <a:p>
            <a:r>
              <a:rPr lang="en-US" dirty="0" smtClean="0"/>
              <a:t>Creating Local Variables (preferred)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r>
              <a:rPr lang="en-US" sz="2800" dirty="0" smtClean="0"/>
              <a:t>Create a local variable by declaring it within the  </a:t>
            </a:r>
            <a:r>
              <a:rPr lang="en-US" sz="2800" dirty="0"/>
              <a:t>task main curly </a:t>
            </a:r>
            <a:r>
              <a:rPr lang="en-US" sz="2800" dirty="0" smtClean="0"/>
              <a:t>braces</a:t>
            </a:r>
          </a:p>
          <a:p>
            <a:r>
              <a:rPr lang="en-US" sz="2800" dirty="0" smtClean="0"/>
              <a:t>The value of a variable can only be changed within its task or function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6" t="9063" r="52446" b="62760"/>
          <a:stretch/>
        </p:blipFill>
        <p:spPr bwMode="auto">
          <a:xfrm>
            <a:off x="873167" y="3048000"/>
            <a:ext cx="775006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0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0338" cy="5258464"/>
          </a:xfrm>
        </p:spPr>
        <p:txBody>
          <a:bodyPr/>
          <a:lstStyle/>
          <a:p>
            <a:r>
              <a:rPr lang="en-US" sz="2800" dirty="0" smtClean="0"/>
              <a:t>Create a global variable by declaring it after a pragma statement and before task main or any function declarations</a:t>
            </a:r>
          </a:p>
          <a:p>
            <a:r>
              <a:rPr lang="en-US" sz="2800" dirty="0" smtClean="0"/>
              <a:t>This will allow a variable to be changed by any task or function within a program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13" t="8918" r="54500" b="33464"/>
          <a:stretch/>
        </p:blipFill>
        <p:spPr bwMode="auto">
          <a:xfrm>
            <a:off x="4337538" y="1424354"/>
            <a:ext cx="4730262" cy="51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99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together several lines of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Referenced </a:t>
            </a:r>
            <a:r>
              <a:rPr lang="en-US" dirty="0"/>
              <a:t>many times in task </a:t>
            </a:r>
            <a:r>
              <a:rPr lang="en-US" dirty="0" smtClean="0"/>
              <a:t>main </a:t>
            </a:r>
            <a:r>
              <a:rPr lang="en-US" dirty="0"/>
              <a:t>or </a:t>
            </a:r>
            <a:r>
              <a:rPr lang="en-US" dirty="0" smtClean="0"/>
              <a:t>in other functions</a:t>
            </a:r>
            <a:endParaRPr lang="en-US" dirty="0"/>
          </a:p>
          <a:p>
            <a:r>
              <a:rPr lang="en-US" dirty="0" smtClean="0"/>
              <a:t>Creating </a:t>
            </a:r>
            <a:r>
              <a:rPr lang="en-US" dirty="0"/>
              <a:t>Functions</a:t>
            </a:r>
          </a:p>
          <a:p>
            <a:pPr marL="457200" lvl="1" indent="0">
              <a:buNone/>
            </a:pPr>
            <a:r>
              <a:rPr lang="en-US" sz="3200" dirty="0"/>
              <a:t>Example: LED </a:t>
            </a:r>
            <a:r>
              <a:rPr lang="en-US" sz="3200" dirty="0" smtClean="0"/>
              <a:t>is on </a:t>
            </a:r>
            <a:r>
              <a:rPr lang="en-US" sz="3200" dirty="0"/>
              <a:t>if bumper is pressed, off if released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Function </a:t>
            </a:r>
            <a:r>
              <a:rPr lang="en-US" sz="2800" dirty="0" smtClean="0"/>
              <a:t>header (name </a:t>
            </a:r>
            <a:r>
              <a:rPr lang="en-US" sz="2800" dirty="0"/>
              <a:t>of </a:t>
            </a:r>
            <a:r>
              <a:rPr lang="en-US" sz="2800" dirty="0" smtClean="0"/>
              <a:t>function</a:t>
            </a:r>
            <a:r>
              <a:rPr lang="en-US" sz="2800" dirty="0"/>
              <a:t>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Function </a:t>
            </a:r>
            <a:r>
              <a:rPr lang="en-US" sz="2800" dirty="0" smtClean="0"/>
              <a:t>definition (code in the </a:t>
            </a:r>
            <a:r>
              <a:rPr lang="en-US" sz="2800" dirty="0"/>
              <a:t>function)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/>
              <a:t>Function call (where function </a:t>
            </a:r>
            <a:r>
              <a:rPr lang="en-US" sz="2800" dirty="0"/>
              <a:t>code </a:t>
            </a:r>
            <a:r>
              <a:rPr lang="en-US" sz="2800" dirty="0" smtClean="0"/>
              <a:t>will run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8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Function “</a:t>
            </a:r>
            <a:r>
              <a:rPr lang="en-US" dirty="0" err="1" smtClean="0"/>
              <a:t>LEDControl</a:t>
            </a:r>
            <a:r>
              <a:rPr lang="en-US" dirty="0" smtClean="0"/>
              <a:t>()”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87616" y="967015"/>
            <a:ext cx="5616367" cy="58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smtClean="0"/>
              <a:t>declarations </a:t>
            </a:r>
            <a:r>
              <a:rPr lang="en-US" dirty="0"/>
              <a:t>(or prototypes) </a:t>
            </a:r>
            <a:r>
              <a:rPr lang="en-US" dirty="0" smtClean="0"/>
              <a:t>declare that a function exists and indicates its name</a:t>
            </a:r>
            <a:endParaRPr lang="en-US" dirty="0"/>
          </a:p>
          <a:p>
            <a:r>
              <a:rPr lang="en-US" dirty="0"/>
              <a:t>Function </a:t>
            </a:r>
            <a:r>
              <a:rPr lang="en-US" dirty="0" smtClean="0"/>
              <a:t>declarations between </a:t>
            </a:r>
            <a:r>
              <a:rPr lang="en-US" dirty="0"/>
              <a:t>#pragma statements </a:t>
            </a:r>
            <a:r>
              <a:rPr lang="en-US" dirty="0" smtClean="0"/>
              <a:t>and task main</a:t>
            </a:r>
          </a:p>
          <a:p>
            <a:r>
              <a:rPr lang="en-US" dirty="0" smtClean="0"/>
              <a:t>Function declaration optional </a:t>
            </a:r>
            <a:r>
              <a:rPr lang="en-US" dirty="0"/>
              <a:t>if </a:t>
            </a:r>
            <a:r>
              <a:rPr lang="en-US" dirty="0" smtClean="0"/>
              <a:t>function </a:t>
            </a:r>
            <a:r>
              <a:rPr lang="en-US" dirty="0"/>
              <a:t>definition is above task </a:t>
            </a:r>
            <a:r>
              <a:rPr lang="en-US" dirty="0" smtClean="0"/>
              <a:t>main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7566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5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Function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1066800"/>
          </a:xfrm>
        </p:spPr>
        <p:txBody>
          <a:bodyPr/>
          <a:lstStyle/>
          <a:p>
            <a:r>
              <a:rPr lang="en-US" dirty="0"/>
              <a:t>Function definitions </a:t>
            </a:r>
            <a:r>
              <a:rPr lang="en-US" b="1" dirty="0"/>
              <a:t>define</a:t>
            </a:r>
            <a:r>
              <a:rPr lang="en-US" dirty="0"/>
              <a:t> </a:t>
            </a:r>
            <a:r>
              <a:rPr lang="en-US" dirty="0" smtClean="0"/>
              <a:t>the code </a:t>
            </a:r>
            <a:r>
              <a:rPr lang="en-US" dirty="0"/>
              <a:t>that belongs to </a:t>
            </a:r>
            <a:r>
              <a:rPr lang="en-US" dirty="0" smtClean="0"/>
              <a:t>the function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836" r="15559"/>
          <a:stretch/>
        </p:blipFill>
        <p:spPr bwMode="auto">
          <a:xfrm>
            <a:off x="914399" y="2286000"/>
            <a:ext cx="5867401" cy="30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66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sz="2800" dirty="0" smtClean="0"/>
              <a:t>Call and run code </a:t>
            </a:r>
            <a:r>
              <a:rPr lang="en-US" sz="2800" dirty="0"/>
              <a:t>from </a:t>
            </a:r>
            <a:r>
              <a:rPr lang="en-US" sz="2800" dirty="0" smtClean="0"/>
              <a:t>function</a:t>
            </a:r>
            <a:endParaRPr lang="en-US" sz="2800" dirty="0"/>
          </a:p>
          <a:p>
            <a:r>
              <a:rPr lang="en-US" sz="2800" dirty="0" smtClean="0"/>
              <a:t>Placed </a:t>
            </a:r>
            <a:r>
              <a:rPr lang="en-US" sz="2800" dirty="0"/>
              <a:t>in task </a:t>
            </a:r>
            <a:r>
              <a:rPr lang="en-US" sz="2800" dirty="0" smtClean="0"/>
              <a:t>main or other functions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571434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8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Variable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5" y="838200"/>
            <a:ext cx="8686800" cy="5334000"/>
          </a:xfrm>
        </p:spPr>
        <p:txBody>
          <a:bodyPr/>
          <a:lstStyle/>
          <a:p>
            <a:r>
              <a:rPr lang="en-US" dirty="0" smtClean="0"/>
              <a:t>Declare a variable by stating the type and a name once before task main: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317757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Type of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integer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float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5052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Name of variable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Starts with letter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Letters, numbers, and underscores are allowed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Cannot be a reserved word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00600" y="2696432"/>
            <a:ext cx="190500" cy="785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19300" y="2696431"/>
            <a:ext cx="990600" cy="4811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563" y="1997572"/>
            <a:ext cx="3698838" cy="6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Carnegie Mellon Robotics Academy. (2011). ROBOTC. Retrieved from http://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www.robotc.net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5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4598985"/>
              </p:ext>
            </p:extLst>
          </p:nvPr>
        </p:nvGraphicFramePr>
        <p:xfrm>
          <a:off x="457200" y="1600200"/>
          <a:ext cx="8305800" cy="466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4069222"/>
                <a:gridCol w="1474862"/>
                <a:gridCol w="1009116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Type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Code</a:t>
                      </a:r>
                      <a:endParaRPr lang="en-US" sz="1800" dirty="0"/>
                    </a:p>
                  </a:txBody>
                  <a:tcPr marT="45726" marB="45726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and negative whole numbers, as well as zero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-35, -1, 0, 33, 100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914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Floating Point Number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Numeric values with decimal points (even if the decimal part is zero)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-.123, 0.56, 3.0, 1000.07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 pitchFamily="49" charset="0"/>
                          <a:cs typeface="Courier New" pitchFamily="49" charset="0"/>
                        </a:rPr>
                        <a:t>float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914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 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 or false – Useful for expressing the outcomes of comparisons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true, false 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bool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 characters, placed in single quotes. Not useful with POE kits.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‘L’, ‘f’, ‘8’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String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Strings of characters,</a:t>
                      </a:r>
                      <a:r>
                        <a:rPr lang="en-US" sz="1800" baseline="0" dirty="0" smtClean="0"/>
                        <a:t> such as words and sentences placed in double quotes. Not useful with POE kits.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“Hello World!”,</a:t>
                      </a:r>
                      <a:r>
                        <a:rPr lang="en-US" sz="1800" baseline="0" dirty="0" smtClean="0"/>
                        <a:t> “</a:t>
                      </a:r>
                      <a:r>
                        <a:rPr lang="en-US" sz="1800" baseline="0" dirty="0" err="1" smtClean="0"/>
                        <a:t>asdf</a:t>
                      </a:r>
                      <a:r>
                        <a:rPr lang="en-US" sz="1800" baseline="0" dirty="0" smtClean="0"/>
                        <a:t>”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96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/>
              <a:t>Variable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0409"/>
            <a:ext cx="8686800" cy="5576591"/>
          </a:xfrm>
        </p:spPr>
        <p:txBody>
          <a:bodyPr/>
          <a:lstStyle/>
          <a:p>
            <a:r>
              <a:rPr lang="en-US" dirty="0" smtClean="0"/>
              <a:t>Initialize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variable by stating an initial value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Declare</a:t>
            </a:r>
            <a:r>
              <a:rPr lang="en-US" dirty="0" smtClean="0"/>
              <a:t> and </a:t>
            </a:r>
            <a:r>
              <a:rPr lang="en-US" i="1" dirty="0" smtClean="0"/>
              <a:t>initialize</a:t>
            </a:r>
            <a:r>
              <a:rPr lang="en-US" dirty="0" smtClean="0"/>
              <a:t> are typically combined into a single statement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1524000"/>
            <a:ext cx="2363561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799" y="4456043"/>
            <a:ext cx="3657601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9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765279"/>
            <a:ext cx="7781925" cy="739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Usage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value </a:t>
            </a:r>
            <a:r>
              <a:rPr lang="en-US" dirty="0" smtClean="0"/>
              <a:t>of a variable </a:t>
            </a:r>
            <a:r>
              <a:rPr lang="en-US" dirty="0"/>
              <a:t>can </a:t>
            </a:r>
            <a:r>
              <a:rPr lang="en-US" dirty="0" smtClean="0"/>
              <a:t>be referenced by using the variable name in place of the value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Value of a variable is only referenced when </a:t>
            </a:r>
            <a:r>
              <a:rPr lang="en-US" dirty="0"/>
              <a:t>a</a:t>
            </a:r>
            <a:r>
              <a:rPr lang="en-US" dirty="0" smtClean="0"/>
              <a:t> line with a variable is executed</a:t>
            </a:r>
          </a:p>
          <a:p>
            <a:r>
              <a:rPr lang="en-US" dirty="0" smtClean="0"/>
              <a:t>In the example above, the motor speed is set when the line is executed and the motor does not change automatically as the variable changes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467600" y="2235796"/>
            <a:ext cx="0" cy="65980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8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423349"/>
            <a:ext cx="4867201" cy="2273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 Value to </a:t>
            </a:r>
            <a:r>
              <a:rPr lang="en-US" dirty="0"/>
              <a:t>a Variable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dirty="0" smtClean="0"/>
              <a:t>An assignment operator is a single equal sign</a:t>
            </a:r>
          </a:p>
          <a:p>
            <a:r>
              <a:rPr lang="en-US" dirty="0" smtClean="0"/>
              <a:t>The statement right of the equal sign is evaluated, and then the value is assigned to the variable on the left side</a:t>
            </a:r>
          </a:p>
          <a:p>
            <a:r>
              <a:rPr lang="en-US" dirty="0" smtClean="0"/>
              <a:t>This is not the equality from algebra!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4572000"/>
            <a:ext cx="2819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33800" y="5257800"/>
            <a:ext cx="2858193" cy="1921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7607" y="6400800"/>
            <a:ext cx="118179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553200" y="4232787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Declaration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667500" y="4992782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Initialization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6611736" y="6096000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Assignment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6667500" y="5377468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Assignment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7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 Value to </a:t>
            </a:r>
            <a:r>
              <a:rPr lang="en-US" dirty="0"/>
              <a:t>a Variable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The left side of the assignment operator must be a variable name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1752600" y="2514601"/>
            <a:ext cx="17526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Correct: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1752600" y="3726182"/>
            <a:ext cx="2188285" cy="84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Incorrect: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048000"/>
            <a:ext cx="5851264" cy="746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786" y="4438650"/>
            <a:ext cx="5470814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5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715962"/>
          </a:xfrm>
        </p:spPr>
        <p:txBody>
          <a:bodyPr/>
          <a:lstStyle/>
          <a:p>
            <a:r>
              <a:rPr lang="en-US" dirty="0" smtClean="0"/>
              <a:t>Variable Applications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1658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Variables can be used for most programs  	Examples: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Repeat a code 5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Count button presses by a user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Remember if a user EVER pushed a button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Remember a maximum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Debug a program by remembering which branch of code has been executed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Variables and Functions&amp;quot;&quot;/&gt;&lt;property id=&quot;20307&quot; value=&quot;256&quot;/&gt;&lt;/object&gt;&lt;object type=&quot;3&quot; unique_id=&quot;10048&quot;&gt;&lt;property id=&quot;20148&quot; value=&quot;5&quot;/&gt;&lt;property id=&quot;20300&quot; value=&quot;Slide 13 - &amp;quot;References&amp;quot;&quot;/&gt;&lt;property id=&quot;20307&quot; value=&quot;259&quot;/&gt;&lt;/object&gt;&lt;object type=&quot;3&quot; unique_id=&quot;10628&quot;&gt;&lt;property id=&quot;20148&quot; value=&quot;5&quot;/&gt;&lt;property id=&quot;20300&quot; value=&quot;Slide 2 - &amp;quot;Variables&amp;quot;&quot;/&gt;&lt;property id=&quot;20307&quot; value=&quot;269&quot;/&gt;&lt;/object&gt;&lt;object type=&quot;3&quot; unique_id=&quot;11680&quot;&gt;&lt;property id=&quot;20148&quot; value=&quot;5&quot;/&gt;&lt;property id=&quot;20300&quot; value=&quot;Slide 3 - &amp;quot;Variable Types&amp;quot;&quot;/&gt;&lt;property id=&quot;20307&quot; value=&quot;277&quot;/&gt;&lt;/object&gt;&lt;object type=&quot;3&quot; unique_id=&quot;12794&quot;&gt;&lt;property id=&quot;20148&quot; value=&quot;5&quot;/&gt;&lt;property id=&quot;20300&quot; value=&quot;Slide 9 - &amp;quot;Sample Function “LEDControl()”&amp;quot;&quot;/&gt;&lt;property id=&quot;20307&quot; value=&quot;305&quot;/&gt;&lt;/object&gt;&lt;object type=&quot;3&quot; unique_id=&quot;12795&quot;&gt;&lt;property id=&quot;20148&quot; value=&quot;5&quot;/&gt;&lt;property id=&quot;20300&quot; value=&quot;Slide 10 - &amp;quot;Function Declaration&amp;quot;&quot;/&gt;&lt;property id=&quot;20307&quot; value=&quot;306&quot;/&gt;&lt;/object&gt;&lt;object type=&quot;3&quot; unique_id=&quot;12796&quot;&gt;&lt;property id=&quot;20148&quot; value=&quot;5&quot;/&gt;&lt;property id=&quot;20300&quot; value=&quot;Slide 11 - &amp;quot;Function Definition&amp;quot;&quot;/&gt;&lt;property id=&quot;20307&quot; value=&quot;307&quot;/&gt;&lt;/object&gt;&lt;object type=&quot;3&quot; unique_id=&quot;12812&quot;&gt;&lt;property id=&quot;20148&quot; value=&quot;5&quot;/&gt;&lt;property id=&quot;20300&quot; value=&quot;Slide 6 - &amp;quot;Creating Local Variables (preferred)&amp;quot;&quot;/&gt;&lt;property id=&quot;20307&quot; value=&quot;312&quot;/&gt;&lt;/object&gt;&lt;object type=&quot;3&quot; unique_id=&quot;12813&quot;&gt;&lt;property id=&quot;20148&quot; value=&quot;5&quot;/&gt;&lt;property id=&quot;20300&quot; value=&quot;Slide 7 - &amp;quot;Creating Global Variables&amp;quot;&quot;/&gt;&lt;property id=&quot;20307&quot; value=&quot;311&quot;/&gt;&lt;/object&gt;&lt;object type=&quot;3&quot; unique_id=&quot;12889&quot;&gt;&lt;property id=&quot;20148&quot; value=&quot;5&quot;/&gt;&lt;property id=&quot;20300&quot; value=&quot;Slide 4 - &amp;quot;Creating a Variable&amp;quot;&quot;/&gt;&lt;property id=&quot;20307&quot; value=&quot;314&quot;/&gt;&lt;/object&gt;&lt;object type=&quot;3&quot; unique_id=&quot;12890&quot;&gt;&lt;property id=&quot;20148&quot; value=&quot;5&quot;/&gt;&lt;property id=&quot;20300&quot; value=&quot;Slide 5 - &amp;quot;Global vs. Local Variables&amp;quot;&quot;/&gt;&lt;property id=&quot;20307&quot; value=&quot;315&quot;/&gt;&lt;/object&gt;&lt;object type=&quot;3&quot; unique_id=&quot;12891&quot;&gt;&lt;property id=&quot;20148&quot; value=&quot;5&quot;/&gt;&lt;property id=&quot;20300&quot; value=&quot;Slide 8 - &amp;quot;Functions&amp;quot;&quot;/&gt;&lt;property id=&quot;20307&quot; value=&quot;316&quot;/&gt;&lt;/object&gt;&lt;object type=&quot;3&quot; unique_id=&quot;12892&quot;&gt;&lt;property id=&quot;20148&quot; value=&quot;5&quot;/&gt;&lt;property id=&quot;20300&quot; value=&quot;Slide 12 - &amp;quot;Function Call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1749</TotalTime>
  <Words>1848</Words>
  <Application>Microsoft Office PowerPoint</Application>
  <PresentationFormat>On-screen Show (4:3)</PresentationFormat>
  <Paragraphs>251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PowerPointTemplateAE_2009_1217_NEW NEW Template</vt:lpstr>
      <vt:lpstr>1_Custom Design</vt:lpstr>
      <vt:lpstr>2_Custom Design</vt:lpstr>
      <vt:lpstr>Slide 1</vt:lpstr>
      <vt:lpstr>Variables</vt:lpstr>
      <vt:lpstr>Variable Creation</vt:lpstr>
      <vt:lpstr>Variable Types</vt:lpstr>
      <vt:lpstr>Variable Creation</vt:lpstr>
      <vt:lpstr>Variable Usage</vt:lpstr>
      <vt:lpstr>Assigning a Value to a Variable</vt:lpstr>
      <vt:lpstr>Assigning a Value to a Variable</vt:lpstr>
      <vt:lpstr>Variable Applications</vt:lpstr>
      <vt:lpstr>Variable Application #1:  Loop n times</vt:lpstr>
      <vt:lpstr>Variable Application #1:  Loop n times</vt:lpstr>
      <vt:lpstr>Variable Application #2:  Count the user’s actions</vt:lpstr>
      <vt:lpstr>Variable Application #2:  Count the user’s actions</vt:lpstr>
      <vt:lpstr>Variable Application #3:  Set a flag</vt:lpstr>
      <vt:lpstr>Variable Application #3: Set a flag</vt:lpstr>
      <vt:lpstr>Variable Application #4:  Remember a maximum value</vt:lpstr>
      <vt:lpstr>Variable Application #4:  Remember a maximum value</vt:lpstr>
      <vt:lpstr>Variable Application #4:  Remember what was executed</vt:lpstr>
      <vt:lpstr>Variable Application #5:  Debug a program</vt:lpstr>
      <vt:lpstr>Variable Application #5:  Debug a program</vt:lpstr>
      <vt:lpstr>Global vs. Local Variables</vt:lpstr>
      <vt:lpstr>Global vs. Local Variables</vt:lpstr>
      <vt:lpstr>Creating Local Variables (preferred)</vt:lpstr>
      <vt:lpstr>Creating Global Variables</vt:lpstr>
      <vt:lpstr>Functions</vt:lpstr>
      <vt:lpstr>Sample Function “LEDControl()”</vt:lpstr>
      <vt:lpstr>Function Declaration</vt:lpstr>
      <vt:lpstr>Function Definition</vt:lpstr>
      <vt:lpstr>Function Call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and Functions</dc:title>
  <dc:subject>POE - Unit 3 - Lesson 3.1 - Machine Control</dc:subject>
  <dc:creator>PLTW Curriculum Team</dc:creator>
  <cp:lastModifiedBy>Robert Tackett</cp:lastModifiedBy>
  <cp:revision>110</cp:revision>
  <dcterms:created xsi:type="dcterms:W3CDTF">2010-01-04T14:07:12Z</dcterms:created>
  <dcterms:modified xsi:type="dcterms:W3CDTF">2016-05-13T12:54:18Z</dcterms:modified>
</cp:coreProperties>
</file>